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67" d="100"/>
          <a:sy n="67" d="100"/>
        </p:scale>
        <p:origin x="1476" y="6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r>
              <a:rPr lang="en-US" dirty="0"/>
              <a:t>Module 10: Basic Router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10.2.3 – Verify Interface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10.2.4 – Configuration Verification Commands (Cont.)</a:t>
            </a:r>
          </a:p>
          <a:p>
            <a:r>
              <a:rPr lang="en-US" dirty="0"/>
              <a:t>10.2.5 Syntax Checker – Configure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Configure the Default Gateway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10.3.1 – Default Gateway on a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10 – Basic Router Configuration</a:t>
            </a:r>
          </a:p>
          <a:p>
            <a:pPr>
              <a:buFontTx/>
              <a:buNone/>
            </a:pPr>
            <a:r>
              <a:rPr lang="en-GB" dirty="0"/>
              <a:t>10.0.2- What will I learn in this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 – Configure the Default Gateway</a:t>
            </a:r>
          </a:p>
          <a:p>
            <a:r>
              <a:rPr lang="en-US" dirty="0"/>
              <a:t>10.3.2 – Default Gateway on a Switch</a:t>
            </a:r>
          </a:p>
          <a:p>
            <a:r>
              <a:rPr lang="en-US" dirty="0"/>
              <a:t>10.3.3 – Syntax Checker – Configure the Default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10.3– Configure the Default Gateway</a:t>
            </a:r>
          </a:p>
          <a:p>
            <a:r>
              <a:rPr lang="en-US" dirty="0"/>
              <a:t>10.3.5 – Packet Tracer – Troubleshoot Default Gateway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10.4.1 – Video – Network Device Differences: Part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25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10.4.2 – Video – Network Device Differences: Part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10.4.3 – Packet Tracer – Basic Device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10.4– Configure the Default Gateway</a:t>
            </a:r>
          </a:p>
          <a:p>
            <a:r>
              <a:rPr lang="en-US" dirty="0"/>
              <a:t>10.4.4 – Lab – Build a Switch and Router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28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10.4 – Module Practice and Quiz</a:t>
            </a:r>
          </a:p>
          <a:p>
            <a:r>
              <a:rPr lang="en-US" dirty="0"/>
              <a:t>10.4.5 – What did I learn in this module (Cont.)?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Configure Initial Router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10.1.1 – Basic Routing Configuration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10.1.2 – Basic Routing Configuration Example</a:t>
            </a:r>
          </a:p>
          <a:p>
            <a:r>
              <a:rPr lang="en-US" dirty="0"/>
              <a:t>10.1.3 - Syntax Checker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10.1 – Configure Initial Router Settings</a:t>
            </a:r>
          </a:p>
          <a:p>
            <a:r>
              <a:rPr lang="en-US" dirty="0"/>
              <a:t>10.1.4 – Packet Tracer – Configure Initial Router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Configure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10.2.1 – Configure Router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– Basic Router Configuration</a:t>
            </a:r>
          </a:p>
          <a:p>
            <a:r>
              <a:rPr lang="en-US" dirty="0"/>
              <a:t>10.2 – Configure Interfaces</a:t>
            </a:r>
          </a:p>
          <a:p>
            <a:r>
              <a:rPr lang="en-US" dirty="0"/>
              <a:t>10.2.2 – Configure Router Interfaces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10: Basic Router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G0/0/1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01:46:29.170: %LINK-3-UPDOWN: Interface GigabitEthernet0/0/1,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01:46:32.171: %LINK-3-UPDOWN: Interface GigabitEthernet0/0/1,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Verify Interface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To verify interface configuration use the </a:t>
            </a:r>
            <a:r>
              <a:rPr lang="en-US" b="1" dirty="0">
                <a:solidFill>
                  <a:srgbClr val="000000"/>
                </a:solidFill>
              </a:rPr>
              <a:t>show ip interface brief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dirty="0">
                <a:solidFill>
                  <a:srgbClr val="000000"/>
                </a:solidFill>
              </a:rPr>
              <a:t>show ipv6 interface brief </a:t>
            </a:r>
            <a:r>
              <a:rPr lang="en-US" dirty="0">
                <a:solidFill>
                  <a:srgbClr val="000000"/>
                </a:solidFill>
              </a:rPr>
              <a:t>commands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table summarizes show commands used to verify interface configuration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r>
                        <a:rPr lang="en-US" sz="1400" dirty="0"/>
                        <a:t>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all interfaces, their IP addresses, and their current status.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statistics for all interfaces on the device. Only displays the IPv4 addressing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IPv4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IPv6 statistics for all interfaces on a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View status of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brief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interface brief </a:t>
            </a:r>
            <a:r>
              <a:rPr lang="en-US" sz="1600" dirty="0">
                <a:solidFill>
                  <a:srgbClr val="000000"/>
                </a:solidFill>
              </a:rPr>
              <a:t>commands,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IP-Address      OK? Method Status                Protocol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192.168.10.1   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209.165.200.225 YES manual up                   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unassigned      YES unset  administratively down down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      [up/up]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                     [administratively down/down]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the contents of the IP routing tables with the </a:t>
            </a:r>
            <a:r>
              <a:rPr lang="en-US" sz="1600" b="1" dirty="0">
                <a:solidFill>
                  <a:srgbClr val="000000"/>
                </a:solidFill>
              </a:rPr>
              <a:t>show ip route </a:t>
            </a:r>
            <a:r>
              <a:rPr lang="en-US" sz="1600" dirty="0">
                <a:solidFill>
                  <a:srgbClr val="000000"/>
                </a:solidFill>
              </a:rPr>
              <a:t>and </a:t>
            </a:r>
            <a:r>
              <a:rPr lang="en-US" sz="1600" b="1" dirty="0">
                <a:solidFill>
                  <a:srgbClr val="000000"/>
                </a:solidFill>
              </a:rPr>
              <a:t>show ipv6 route </a:t>
            </a:r>
            <a:r>
              <a:rPr lang="en-US" sz="1600" dirty="0">
                <a:solidFill>
                  <a:srgbClr val="000000"/>
                </a:solidFill>
              </a:rPr>
              <a:t>commands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192.168.10.0/24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192.168.10.1/32 is directly connected, GigabitEthernet0/0/0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209.165.200.224/30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209.165.200.225/32 is directly connected, GigabitEthernet0/0/1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2001:DB8:ACAD:10::/64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2001:DB8:ACAD:10::1/128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2001:DB8:FEED:224::/64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2001:DB8:FEED:224::1/128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FF00::/8 [0/0]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statistics for all interfaces with the </a:t>
            </a:r>
            <a:r>
              <a:rPr lang="en-US" sz="1600" b="1" dirty="0">
                <a:solidFill>
                  <a:srgbClr val="000000"/>
                </a:solidFill>
              </a:rPr>
              <a:t>show interfaces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 a0e0.af0d.e140)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    drops: 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IPv4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 interface </a:t>
            </a:r>
            <a:r>
              <a:rPr lang="en-US" sz="1600" dirty="0">
                <a:solidFill>
                  <a:srgbClr val="000000"/>
                </a:solidFill>
              </a:rPr>
              <a:t>command, as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 access list is not set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Verification Commands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Display IPv6 statistics for router interfaces with the </a:t>
            </a:r>
            <a:r>
              <a:rPr lang="en-US" sz="1600" b="1" dirty="0">
                <a:solidFill>
                  <a:srgbClr val="000000"/>
                </a:solidFill>
              </a:rPr>
              <a:t>show ipv6 interface </a:t>
            </a:r>
            <a:r>
              <a:rPr lang="en-US" sz="1600" dirty="0">
                <a:solidFill>
                  <a:srgbClr val="000000"/>
                </a:solidFill>
              </a:rPr>
              <a:t>command shown here: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Configure the Default 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is used when a host sends a packet to a device on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default gateway address is generally the router interface address attached to the local network of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reach PC3, PC1 addresses a packet with the IPv4 address of PC3, but forwards the packet to its default gateway, the G0/0/0 interface of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The IP address of the host and the router interface must be in the same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Basic Router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eaLnBrk="0" hangingPunct="0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 initial settings on a router and end devices.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Router Settings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initial settings on an IOS Cisco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Interfaces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two active interfaces on a Cisco IOS router.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the Default Gateway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Configure devices to use the default gateway.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the Default Gateway</a:t>
            </a:r>
            <a:br>
              <a:rPr lang="en-US" dirty="0"/>
            </a:br>
            <a:r>
              <a:rPr lang="en-US" sz="2400" dirty="0"/>
              <a:t>Default Gateway on a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switch must have a default gateway address configured to remotely manage the switch from another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To configure an IPv4 default gateway on a switch, use the </a:t>
            </a:r>
            <a:r>
              <a:rPr lang="en-US" b="1" dirty="0">
                <a:solidFill>
                  <a:srgbClr val="000000"/>
                </a:solidFill>
              </a:rPr>
              <a:t>ip default-gateway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ip-address </a:t>
            </a:r>
            <a:r>
              <a:rPr lang="en-US" dirty="0">
                <a:solidFill>
                  <a:srgbClr val="000000"/>
                </a:solidFill>
              </a:rPr>
              <a:t>global configuration command.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MEDIA IS WORKING ON A CORRECTED VERSION OF THE GRAPHIC FROM 10.3.2.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IT IS WRONG ON AR, AND ON THE GLOBAL BUG LIST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Connect a Router to 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the router information.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router interfaces. 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Troubleshoot Default Gateway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network documentation and use tests to isolate problems.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Determine an appropriate solution for a given problem.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the solution.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 to verify the problem is resolved.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physical characteristics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Video – Network Device Differences: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video will cover the different configurations of the following: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4000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2900 Series Router.</a:t>
            </a:r>
          </a:p>
          <a:p>
            <a:pPr marL="261937" lvl="2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Cisco 1900 Series Router.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Basic Device Configuration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Complete the network documentation.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Perform basic device configurations on a router and a switch.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connectivity and troubleshoot any issues.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Lab, you will complete the following objectives: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Set up the topology and initialize devices.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devices and verify connectivity.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Display device information.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Lab – Build a Switch and Router Network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tasks that should be completed when configuring initial settings on a router.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Configure the device name.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privileged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user EXEC mode.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remote Telnet / SSH access.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Secure all passwords in the config file.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Provide legal notification.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Save the configuration.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routers to be reachable, the router interfaces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Using the </a:t>
            </a:r>
            <a:r>
              <a:rPr lang="en-US" sz="1600" b="1" dirty="0"/>
              <a:t>no shutdown</a:t>
            </a:r>
            <a:r>
              <a:rPr lang="en-US" sz="1600" dirty="0"/>
              <a:t> command activates the interface. The interface must also be connected to another device, such as a switch or a router, for the physical layer to be active. There are several commands that can be used to verify interface configuration including the </a:t>
            </a:r>
            <a:r>
              <a:rPr lang="en-US" sz="1600" b="1" dirty="0"/>
              <a:t>show ip interface brief</a:t>
            </a:r>
            <a:r>
              <a:rPr lang="en-US" sz="1600" dirty="0"/>
              <a:t> and </a:t>
            </a:r>
            <a:r>
              <a:rPr lang="en-US" sz="1600" b="1" dirty="0"/>
              <a:t>show ipv6 interface brief</a:t>
            </a:r>
            <a:r>
              <a:rPr lang="en-US" sz="1600" dirty="0"/>
              <a:t>, the </a:t>
            </a:r>
            <a:r>
              <a:rPr lang="en-US" sz="1600" b="1" dirty="0"/>
              <a:t>show ip route</a:t>
            </a:r>
            <a:r>
              <a:rPr lang="en-US" sz="1600" dirty="0"/>
              <a:t> and </a:t>
            </a:r>
            <a:r>
              <a:rPr lang="en-US" sz="1600" b="1" dirty="0"/>
              <a:t>show ipv6 route</a:t>
            </a:r>
            <a:r>
              <a:rPr lang="en-US" sz="1600" dirty="0"/>
              <a:t>, as well as </a:t>
            </a:r>
            <a:r>
              <a:rPr lang="en-US" sz="1600" b="1" dirty="0"/>
              <a:t>show interfaces</a:t>
            </a:r>
            <a:r>
              <a:rPr lang="en-US" sz="1600" dirty="0"/>
              <a:t>, </a:t>
            </a:r>
            <a:r>
              <a:rPr lang="en-US" sz="1600" b="1" dirty="0"/>
              <a:t>show ip interface</a:t>
            </a:r>
            <a:r>
              <a:rPr lang="en-US" sz="1600" dirty="0"/>
              <a:t> and </a:t>
            </a:r>
            <a:r>
              <a:rPr lang="en-US" sz="1600" b="1" dirty="0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 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an end device to reach other networks, a default gateway must be configured.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IP address of the host device and the router interface address must be in the same network.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switch must have a default gateway address configured to remotely manage the switch from another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configure an IPv4 default gateway on a switch, use the </a:t>
            </a:r>
            <a:r>
              <a:rPr lang="en-US" sz="1800" b="1" dirty="0"/>
              <a:t>ip default-gateway </a:t>
            </a:r>
            <a:r>
              <a:rPr lang="en-US" sz="1800" i="1" dirty="0"/>
              <a:t>ip-address </a:t>
            </a:r>
            <a:r>
              <a:rPr lang="en-US" sz="1800" dirty="0"/>
              <a:t>global configuration command.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Initial Router Settings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10: Basic Router Configuration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Configure the device name.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privileged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user EXEC mode.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Secure remote Telnet / SSH access.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Encrypt all plaintext passwords.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Provide legal notification and save the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n-US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n-US" sz="12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  <a:endParaRPr lang="en-US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Basic Router Configuration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Commands for basic router configuration on R1.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Configuration is saved to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Initial Router Settings</a:t>
            </a:r>
            <a:br>
              <a:rPr lang="en-US" dirty="0"/>
            </a:br>
            <a:r>
              <a:rPr lang="en-US" sz="2400" dirty="0"/>
              <a:t>Packet Tracer – Configure Initial Router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</a:rPr>
              <a:t>In this Packet Tracer, you will do the following: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Verify the default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Configure and verify the initial router configuration.</a:t>
            </a:r>
          </a:p>
          <a:p>
            <a:pPr marL="285750" indent="-285750" algn="l" defTabSz="684213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Save the running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Configuring a router interface includes issuing the following commands: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It is a good practice to use the </a:t>
            </a:r>
            <a:r>
              <a:rPr lang="en-US" b="1" dirty="0">
                <a:solidFill>
                  <a:srgbClr val="000000"/>
                </a:solidFill>
              </a:rPr>
              <a:t>description</a:t>
            </a:r>
            <a:r>
              <a:rPr lang="en-US" dirty="0">
                <a:solidFill>
                  <a:srgbClr val="000000"/>
                </a:solidFill>
              </a:rPr>
              <a:t> command to add information about the network connected to the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0000"/>
                </a:solidFill>
              </a:rPr>
              <a:t>no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shutdown </a:t>
            </a:r>
            <a:r>
              <a:rPr lang="en-US" dirty="0">
                <a:solidFill>
                  <a:srgbClr val="000000"/>
                </a:solidFill>
              </a:rPr>
              <a:t>command activates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Configure Interfaces</a:t>
            </a:r>
            <a:br>
              <a:rPr lang="en-US" dirty="0"/>
            </a:br>
            <a:r>
              <a:rPr lang="en-US" sz="2400" dirty="0"/>
              <a:t>Configure Router Interfaces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commands to configure interface G0/0/0 on R1 are shown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n-US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01:43:53.435: %LINK-3-UPDOWN: Interface GigabitEthernet0/0/0, changed state to down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01:43:56.447: %LINK-3-UPDOWN: Interface GigabitEthernet0/0/0, changed state to up</a:t>
            </a:r>
          </a:p>
          <a:p>
            <a:r>
              <a:rPr lang="en-US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5113</TotalTime>
  <Words>2925</Words>
  <Application>Microsoft Office PowerPoint</Application>
  <PresentationFormat>On-screen Show (16:9)</PresentationFormat>
  <Paragraphs>433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CiscoSans ExtraLight</vt:lpstr>
      <vt:lpstr>Courier New</vt:lpstr>
      <vt:lpstr>Wingdings</vt:lpstr>
      <vt:lpstr>Default Theme</vt:lpstr>
      <vt:lpstr>Module 10: Basic Router Configuration</vt:lpstr>
      <vt:lpstr>Module Objectives</vt:lpstr>
      <vt:lpstr>10.1 Configure Initial Router Settings</vt:lpstr>
      <vt:lpstr>Configure Initial Router Settings Basic Router Configuration Steps</vt:lpstr>
      <vt:lpstr>Configure Initial Router Settings Basic Router Configuration Example</vt:lpstr>
      <vt:lpstr>Configure Initial Router Settings Packet Tracer – Configure Initial Router Settings</vt:lpstr>
      <vt:lpstr>10.2 Configure Interfaces</vt:lpstr>
      <vt:lpstr>Configure Interfaces Configure Router Interfaces</vt:lpstr>
      <vt:lpstr>Configure Interfaces Configure Router Interfaces Example</vt:lpstr>
      <vt:lpstr>Configure Interfaces Configure Router Interfaces Example (Cont.)</vt:lpstr>
      <vt:lpstr>Configure Interfaces Verify Interface Configuration</vt:lpstr>
      <vt:lpstr>Configure Interfaces Configure Verification Commands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Configure Interfaces Configure Verification Commands (Cont.)</vt:lpstr>
      <vt:lpstr>10.3 Configure the Default Gateway</vt:lpstr>
      <vt:lpstr>Configure the Default Gateway Default Gateway on a Host</vt:lpstr>
      <vt:lpstr>Configure the Default Gateway Default Gateway on a Switch</vt:lpstr>
      <vt:lpstr>Configure Initial Router Settings Packet Tracer – Connect a Router to a LAN</vt:lpstr>
      <vt:lpstr>Configure Initial Router Settings Packet Tracer – Troubleshoot Default Gateway Issues</vt:lpstr>
      <vt:lpstr>10.4 Module Practice and Quiz</vt:lpstr>
      <vt:lpstr>Module Practice and Quiz Video – Network Device Differences: Part 1</vt:lpstr>
      <vt:lpstr>Module Practice and Quiz Video – Network Device Differences: Part 2</vt:lpstr>
      <vt:lpstr>Configure Initial Router Settings Packet Tracer – Basic Device Configuration</vt:lpstr>
      <vt:lpstr>Configure Initial Router Settings Lab – Build a Switch and Router Network</vt:lpstr>
      <vt:lpstr>Module Practice and Quiz What did I learn in this module?</vt:lpstr>
      <vt:lpstr>Module Practice and Quiz What did I learn in this module (Cont.)?</vt:lpstr>
      <vt:lpstr>Module 10: Basic Router Configuration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Md. Manirul Islam</cp:lastModifiedBy>
  <cp:revision>222</cp:revision>
  <dcterms:created xsi:type="dcterms:W3CDTF">2019-10-18T06:21:22Z</dcterms:created>
  <dcterms:modified xsi:type="dcterms:W3CDTF">2020-07-17T22:42:36Z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