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3.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4.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5.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tags/tag16.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9"/>
  </p:notesMasterIdLst>
  <p:sldIdLst>
    <p:sldId id="876" r:id="rId2"/>
    <p:sldId id="925" r:id="rId3"/>
    <p:sldId id="1058" r:id="rId4"/>
    <p:sldId id="759" r:id="rId5"/>
    <p:sldId id="628" r:id="rId6"/>
    <p:sldId id="926" r:id="rId7"/>
    <p:sldId id="1059" r:id="rId8"/>
    <p:sldId id="1060" r:id="rId9"/>
    <p:sldId id="1061" r:id="rId10"/>
    <p:sldId id="1062" r:id="rId11"/>
    <p:sldId id="1063" r:id="rId12"/>
    <p:sldId id="1064" r:id="rId13"/>
    <p:sldId id="1065" r:id="rId14"/>
    <p:sldId id="1067" r:id="rId15"/>
    <p:sldId id="1068" r:id="rId16"/>
    <p:sldId id="1069" r:id="rId17"/>
    <p:sldId id="927" r:id="rId18"/>
    <p:sldId id="788" r:id="rId19"/>
    <p:sldId id="1070" r:id="rId20"/>
    <p:sldId id="1071" r:id="rId21"/>
    <p:sldId id="886" r:id="rId22"/>
    <p:sldId id="936" r:id="rId23"/>
    <p:sldId id="1072" r:id="rId24"/>
    <p:sldId id="1074" r:id="rId25"/>
    <p:sldId id="1075" r:id="rId26"/>
    <p:sldId id="1076" r:id="rId27"/>
    <p:sldId id="942" r:id="rId28"/>
    <p:sldId id="957" r:id="rId29"/>
    <p:sldId id="1078" r:id="rId30"/>
    <p:sldId id="1080" r:id="rId31"/>
    <p:sldId id="1079" r:id="rId32"/>
    <p:sldId id="1081" r:id="rId33"/>
    <p:sldId id="952" r:id="rId34"/>
    <p:sldId id="966" r:id="rId35"/>
    <p:sldId id="1082" r:id="rId36"/>
    <p:sldId id="1083" r:id="rId37"/>
    <p:sldId id="1085" r:id="rId38"/>
    <p:sldId id="1086" r:id="rId39"/>
    <p:sldId id="1087" r:id="rId40"/>
    <p:sldId id="980" r:id="rId41"/>
    <p:sldId id="981" r:id="rId42"/>
    <p:sldId id="1088" r:id="rId43"/>
    <p:sldId id="1090" r:id="rId44"/>
    <p:sldId id="1091" r:id="rId45"/>
    <p:sldId id="1092" r:id="rId46"/>
    <p:sldId id="995" r:id="rId47"/>
    <p:sldId id="996" r:id="rId48"/>
    <p:sldId id="1095" r:id="rId49"/>
    <p:sldId id="1096" r:id="rId50"/>
    <p:sldId id="1097" r:id="rId51"/>
    <p:sldId id="1102" r:id="rId52"/>
    <p:sldId id="1098" r:id="rId53"/>
    <p:sldId id="1099" r:id="rId54"/>
    <p:sldId id="1100" r:id="rId55"/>
    <p:sldId id="1105" r:id="rId56"/>
    <p:sldId id="1101" r:id="rId57"/>
    <p:sldId id="1128" r:id="rId58"/>
    <p:sldId id="1127" r:id="rId59"/>
    <p:sldId id="1129" r:id="rId60"/>
    <p:sldId id="1103" r:id="rId61"/>
    <p:sldId id="1104" r:id="rId62"/>
    <p:sldId id="1021" r:id="rId63"/>
    <p:sldId id="1107" r:id="rId64"/>
    <p:sldId id="1108" r:id="rId65"/>
    <p:sldId id="1111" r:id="rId66"/>
    <p:sldId id="1122" r:id="rId67"/>
    <p:sldId id="1121" r:id="rId68"/>
  </p:sldIdLst>
  <p:sldSz cx="9144000" cy="5143500" type="screen16x9"/>
  <p:notesSz cx="6858000" cy="9144000"/>
  <p:custDataLst>
    <p:tags r:id="rId7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13" autoAdjust="0"/>
    <p:restoredTop sz="84965" autoAdjust="0"/>
  </p:normalViewPr>
  <p:slideViewPr>
    <p:cSldViewPr snapToGrid="0" showGuides="1">
      <p:cViewPr varScale="1">
        <p:scale>
          <a:sx n="81" d="100"/>
          <a:sy n="81" d="100"/>
        </p:scale>
        <p:origin x="1398" y="7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Introduction to Networks v7.0 (ITN)</a:t>
            </a:r>
          </a:p>
          <a:p>
            <a:pPr>
              <a:buFontTx/>
              <a:buNone/>
            </a:pPr>
            <a:r>
              <a:rPr lang="en-US" sz="1200" b="0" dirty="0"/>
              <a:t>Module 3: </a:t>
            </a:r>
            <a:r>
              <a:rPr lang="en-US" sz="1200" dirty="0">
                <a:solidFill>
                  <a:schemeClr val="accent5">
                    <a:lumMod val="40000"/>
                    <a:lumOff val="60000"/>
                  </a:schemeClr>
                </a:solidFill>
              </a:rPr>
              <a:t>Protocols and Models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3.1.5</a:t>
            </a:r>
            <a:r>
              <a:rPr lang="en-US" baseline="0" dirty="0">
                <a:latin typeface="Arial" charset="0"/>
              </a:rPr>
              <a:t> </a:t>
            </a:r>
            <a:r>
              <a:rPr lang="en-US" sz="1200" b="0" dirty="0"/>
              <a:t>– </a:t>
            </a:r>
            <a:r>
              <a:rPr lang="en-US" altLang="en-US" dirty="0"/>
              <a:t>Network Protocol Requirements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3.1.6</a:t>
            </a:r>
            <a:r>
              <a:rPr lang="en-US" baseline="0" dirty="0">
                <a:latin typeface="Arial" charset="0"/>
              </a:rPr>
              <a:t> </a:t>
            </a:r>
            <a:r>
              <a:rPr lang="en-US" sz="1200" b="0" dirty="0"/>
              <a:t>– </a:t>
            </a:r>
            <a:r>
              <a:rPr lang="en-US" altLang="en-US" dirty="0"/>
              <a:t>Message Encoding</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3.1.7</a:t>
            </a:r>
            <a:r>
              <a:rPr lang="en-US" baseline="0" dirty="0">
                <a:latin typeface="Arial" charset="0"/>
              </a:rPr>
              <a:t> </a:t>
            </a:r>
            <a:r>
              <a:rPr lang="en-US" sz="1200" b="0" dirty="0"/>
              <a:t>– </a:t>
            </a:r>
            <a:r>
              <a:rPr lang="en-US" altLang="en-US" dirty="0"/>
              <a:t>Message Formatting and Encapsulation</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3.1.8</a:t>
            </a:r>
            <a:r>
              <a:rPr lang="en-US" baseline="0" dirty="0">
                <a:latin typeface="Arial" charset="0"/>
              </a:rPr>
              <a:t> </a:t>
            </a:r>
            <a:r>
              <a:rPr lang="en-US" sz="1200" b="0" dirty="0"/>
              <a:t>– </a:t>
            </a:r>
            <a:r>
              <a:rPr lang="en-US" altLang="en-US" dirty="0"/>
              <a:t>Message Size </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3.1.9</a:t>
            </a:r>
            <a:r>
              <a:rPr lang="en-US" baseline="0" dirty="0">
                <a:latin typeface="Arial" charset="0"/>
              </a:rPr>
              <a:t> </a:t>
            </a:r>
            <a:r>
              <a:rPr lang="en-US" sz="1200" b="0" dirty="0"/>
              <a:t>– </a:t>
            </a:r>
            <a:r>
              <a:rPr lang="en-US" altLang="en-US" dirty="0"/>
              <a:t>Message Timing</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3.1.10</a:t>
            </a:r>
            <a:r>
              <a:rPr lang="en-US" baseline="0" dirty="0">
                <a:latin typeface="Arial" charset="0"/>
              </a:rPr>
              <a:t>  </a:t>
            </a:r>
            <a:r>
              <a:rPr lang="en-US" sz="1200" b="0" dirty="0"/>
              <a:t>– </a:t>
            </a:r>
            <a:r>
              <a:rPr lang="en-US" altLang="en-US" dirty="0"/>
              <a:t>Message Delivery Options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3.1.11</a:t>
            </a:r>
            <a:r>
              <a:rPr lang="en-US" baseline="0" dirty="0">
                <a:latin typeface="Arial" charset="0"/>
              </a:rPr>
              <a:t>  </a:t>
            </a:r>
            <a:r>
              <a:rPr lang="en-US" sz="1200" b="0" dirty="0"/>
              <a:t>– </a:t>
            </a:r>
            <a:r>
              <a:rPr lang="en-US" altLang="en-US" dirty="0"/>
              <a:t>A Note About the Node Icon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3.1.12 </a:t>
            </a:r>
            <a:r>
              <a:rPr lang="en-US" sz="1200" dirty="0">
                <a:effectLst/>
              </a:rPr>
              <a:t>– Check Your Understanding – The Rules</a:t>
            </a:r>
            <a:endParaRPr lang="en-US" dirty="0"/>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3.2.1 – </a:t>
            </a:r>
            <a:r>
              <a:rPr lang="en-US" altLang="en-US" dirty="0"/>
              <a:t>Network Protocol Overview</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Network Protocol Functions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2</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20</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3.2 – Protocols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3.2.3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Protocol Interaction</a:t>
            </a:r>
          </a:p>
          <a:p>
            <a:pPr marL="0" marR="0" lvl="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3.2.4</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a:t>
            </a:r>
            <a:r>
              <a:rPr lang="en-US" sz="1200" b="0" dirty="0"/>
              <a:t>Protocols</a:t>
            </a:r>
            <a:r>
              <a:rPr lang="en-US" sz="1200" b="0" baseline="0" dirty="0"/>
              <a:t> </a:t>
            </a:r>
            <a:endParaRPr lang="en-US" dirty="0"/>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3.3.1</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Network Protocol Suites</a:t>
            </a:r>
            <a:endParaRPr lang="en-US" alt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Evolution of Protocol Suites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Example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3.3.4</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Protocol Suite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3.3 – Protocol</a:t>
            </a:r>
            <a:r>
              <a:rPr lang="en-US" sz="1200" b="0" baseline="0" dirty="0"/>
              <a:t> Suites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3.3.5</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TCP/IP Communication Process</a:t>
            </a:r>
          </a:p>
          <a:p>
            <a:pPr marL="0" marR="0" lvl="0" indent="0" algn="l" defTabSz="457200" rtl="0" eaLnBrk="1" fontAlgn="auto" latinLnBrk="0" hangingPunct="1">
              <a:lnSpc>
                <a:spcPct val="80000"/>
              </a:lnSpc>
              <a:spcBef>
                <a:spcPts val="0"/>
              </a:spcBef>
              <a:spcAft>
                <a:spcPts val="0"/>
              </a:spcAft>
              <a:buClrTx/>
              <a:buSzTx/>
              <a:buFontTx/>
              <a:buNone/>
              <a:tabLst/>
              <a:defRPr/>
            </a:pPr>
            <a:r>
              <a:rPr lang="en-US" dirty="0"/>
              <a:t>3.3.6 </a:t>
            </a:r>
            <a:r>
              <a:rPr lang="en-US" sz="1200" dirty="0">
                <a:effectLst/>
              </a:rPr>
              <a:t>– Check Your Understanding –</a:t>
            </a:r>
            <a:r>
              <a:rPr lang="en-US" sz="1200" baseline="0" dirty="0">
                <a:effectLst/>
              </a:rPr>
              <a:t> </a:t>
            </a:r>
            <a:r>
              <a:rPr lang="en-US" sz="1200" b="0" dirty="0"/>
              <a:t>Protocol</a:t>
            </a:r>
            <a:r>
              <a:rPr lang="en-US" sz="1200" b="0" baseline="0" dirty="0"/>
              <a:t> Suites</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3.4.1</a:t>
            </a:r>
            <a:r>
              <a:rPr lang="en-US" baseline="0" dirty="0"/>
              <a:t> – Open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3</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3.0.3 – </a:t>
            </a:r>
            <a:r>
              <a:rPr lang="en-US" dirty="0"/>
              <a:t>Class Activity – Design a Communications System</a:t>
            </a:r>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3.4.2</a:t>
            </a:r>
            <a:r>
              <a:rPr lang="en-US" baseline="0" dirty="0"/>
              <a:t> – Internet Standards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3.4.3</a:t>
            </a:r>
            <a:r>
              <a:rPr lang="en-US" baseline="0" dirty="0"/>
              <a:t> – </a:t>
            </a:r>
            <a:r>
              <a:rPr lang="en-US" altLang="en-US" dirty="0"/>
              <a:t>Electronic and Communications Standards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3.4 – Standards</a:t>
            </a:r>
            <a:r>
              <a:rPr lang="en-US" sz="1200" b="0" baseline="0" dirty="0"/>
              <a:t> Organizations</a:t>
            </a:r>
            <a:endParaRPr lang="en-GB" b="0" dirty="0"/>
          </a:p>
          <a:p>
            <a:r>
              <a:rPr lang="en-US" dirty="0"/>
              <a:t>3.4.4</a:t>
            </a:r>
            <a:r>
              <a:rPr lang="en-US" baseline="0" dirty="0"/>
              <a:t> – </a:t>
            </a:r>
            <a:r>
              <a:rPr lang="en-US" altLang="en-US" dirty="0"/>
              <a:t>Lab – Researching Networking Standards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3.4.5</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Standards Organizations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3.5.1 – </a:t>
            </a:r>
            <a:r>
              <a:rPr lang="en-US" altLang="en-US" dirty="0"/>
              <a:t>The Benefits of Using a Layered Model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3.5.2 – </a:t>
            </a:r>
            <a:r>
              <a:rPr lang="en-US" altLang="en-US" sz="1200" dirty="0"/>
              <a:t>The OSI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3.5.3 – </a:t>
            </a:r>
            <a:r>
              <a:rPr lang="en-US" altLang="en-US" sz="1200" dirty="0"/>
              <a:t>The TCP/IP Reference Model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3.5.4 – </a:t>
            </a:r>
            <a:r>
              <a:rPr lang="en-US" altLang="en-US" dirty="0"/>
              <a:t>OSI and TCP/IP Model Comparison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3.5 – Reference Models</a:t>
            </a:r>
            <a:endParaRPr lang="en-GB" b="0" dirty="0"/>
          </a:p>
          <a:p>
            <a:pPr>
              <a:lnSpc>
                <a:spcPct val="80000"/>
              </a:lnSpc>
              <a:buFontTx/>
              <a:buNone/>
            </a:pPr>
            <a:r>
              <a:rPr lang="en-US" dirty="0">
                <a:latin typeface="Arial" charset="0"/>
              </a:rPr>
              <a:t>3.5.5 – </a:t>
            </a:r>
            <a:r>
              <a:rPr lang="en-US" altLang="en-US" dirty="0"/>
              <a:t>Packet Tracer – Investigate the TCP/IP and OSI Models in Action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40</a:t>
            </a:fld>
            <a:endParaRPr lang="en-US" dirty="0">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3.6.1 – Segmenting</a:t>
            </a:r>
            <a:r>
              <a:rPr lang="en-US" baseline="0" dirty="0">
                <a:latin typeface="Arial" charset="0"/>
              </a:rPr>
              <a:t> Messages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41</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3.6.2 – Sequencing</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42</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3.6.3 – </a:t>
            </a:r>
            <a:r>
              <a:rPr lang="en-US" altLang="en-US" dirty="0"/>
              <a:t>Protocol Data Units</a:t>
            </a:r>
            <a:r>
              <a:rPr lang="en-US" baseline="0" dirty="0">
                <a:latin typeface="Arial" charset="0"/>
              </a:rPr>
              <a:t> </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43</a:t>
            </a:fld>
            <a:endParaRPr lang="en-US" dirty="0">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3.6.4 – </a:t>
            </a:r>
            <a:r>
              <a:rPr lang="en-US" sz="1200" kern="1200" dirty="0">
                <a:solidFill>
                  <a:schemeClr val="tx1"/>
                </a:solidFill>
                <a:latin typeface="Arial" charset="0"/>
                <a:ea typeface="ＭＳ Ｐゴシック" charset="0"/>
                <a:cs typeface="ＭＳ Ｐゴシック" charset="0"/>
              </a:rPr>
              <a:t> </a:t>
            </a:r>
            <a:r>
              <a:rPr lang="en-US" altLang="en-US" dirty="0"/>
              <a:t>Encapsulation Example</a:t>
            </a:r>
          </a:p>
          <a:p>
            <a:pPr marL="0" marR="0" lvl="0" indent="0" algn="l" defTabSz="457200" rtl="0" eaLnBrk="1" fontAlgn="auto" latinLnBrk="0" hangingPunct="1">
              <a:lnSpc>
                <a:spcPct val="80000"/>
              </a:lnSpc>
              <a:spcBef>
                <a:spcPts val="0"/>
              </a:spcBef>
              <a:spcAft>
                <a:spcPts val="0"/>
              </a:spcAft>
              <a:buClrTx/>
              <a:buSzTx/>
              <a:buFontTx/>
              <a:buNone/>
              <a:tabLst/>
              <a:defRPr/>
            </a:pP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44</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3.6 – Data</a:t>
            </a:r>
            <a:r>
              <a:rPr lang="en-US" sz="1200" b="0" baseline="0" dirty="0"/>
              <a:t> Encapsulation</a:t>
            </a:r>
            <a:endParaRPr lang="en-GB" b="0" dirty="0"/>
          </a:p>
          <a:p>
            <a:pPr>
              <a:lnSpc>
                <a:spcPct val="80000"/>
              </a:lnSpc>
              <a:buFontTx/>
              <a:buNone/>
            </a:pPr>
            <a:r>
              <a:rPr lang="en-US" dirty="0">
                <a:latin typeface="Arial" charset="0"/>
              </a:rPr>
              <a:t>3.6.5 – </a:t>
            </a:r>
            <a:r>
              <a:rPr lang="en-US" altLang="en-US" dirty="0"/>
              <a:t>De-encapsulation Example</a:t>
            </a:r>
          </a:p>
          <a:p>
            <a:pPr>
              <a:buFontTx/>
              <a:buNone/>
            </a:pPr>
            <a:r>
              <a:rPr lang="en-US" dirty="0"/>
              <a:t>3.6.6 </a:t>
            </a:r>
            <a:r>
              <a:rPr lang="en-US" sz="1200" dirty="0">
                <a:effectLst/>
              </a:rPr>
              <a:t>– Check Your Understanding –</a:t>
            </a:r>
            <a:r>
              <a:rPr lang="en-US" sz="1200" baseline="0" dirty="0">
                <a:effectLst/>
              </a:rPr>
              <a:t> </a:t>
            </a:r>
            <a:r>
              <a:rPr lang="en-US" sz="1200" b="0" dirty="0"/>
              <a:t>Data</a:t>
            </a:r>
            <a:r>
              <a:rPr lang="en-US" sz="1200" b="0" baseline="0" dirty="0"/>
              <a:t> Encapsulation</a:t>
            </a: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45</a:t>
            </a:fld>
            <a:endParaRPr lang="en-US" dirty="0">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46</a:t>
            </a:fld>
            <a:endParaRPr lang="en-US" dirty="0">
              <a:solidFill>
                <a:prstClr val="black"/>
              </a:solidFill>
            </a:endParaRPr>
          </a:p>
        </p:txBody>
      </p:sp>
    </p:spTree>
    <p:extLst>
      <p:ext uri="{BB962C8B-B14F-4D97-AF65-F5344CB8AC3E}">
        <p14:creationId xmlns:p14="http://schemas.microsoft.com/office/powerpoint/2010/main" val="30651753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 – Addresses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47</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48</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3.7.2 – </a:t>
            </a:r>
            <a:r>
              <a:rPr lang="en-US" altLang="en-US" dirty="0"/>
              <a:t>Layer 3 Logical Address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49</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3.1.1 – </a:t>
            </a:r>
            <a:r>
              <a:rPr lang="en-US" altLang="en-US" dirty="0"/>
              <a:t>Video – Devices in a Bubble</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3.7.3 – </a:t>
            </a:r>
            <a:r>
              <a:rPr lang="en-US" altLang="en-US" dirty="0"/>
              <a:t>Devices on the Same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50</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3.7.4 – </a:t>
            </a:r>
            <a:r>
              <a:rPr lang="en-US" altLang="en-US" dirty="0"/>
              <a:t>Role of the Data Link Layer Addresses: Same IP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51</a:t>
            </a:fld>
            <a:endParaRPr lang="en-US" dirty="0">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3.7.5 – </a:t>
            </a:r>
            <a:r>
              <a:rPr lang="en-US" altLang="en-US" dirty="0"/>
              <a:t>Devices on a Remote Network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52</a:t>
            </a:fld>
            <a:endParaRPr lang="en-US" dirty="0">
              <a:solidFill>
                <a:prstClr val="black"/>
              </a:solidFill>
            </a:endParaRPr>
          </a:p>
        </p:txBody>
      </p:sp>
    </p:spTree>
    <p:extLst>
      <p:ext uri="{BB962C8B-B14F-4D97-AF65-F5344CB8AC3E}">
        <p14:creationId xmlns:p14="http://schemas.microsoft.com/office/powerpoint/2010/main" val="25623459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3.7.6 – </a:t>
            </a:r>
            <a:r>
              <a:rPr lang="en-US" altLang="en-US" dirty="0"/>
              <a:t>Role of the Network Layer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53</a:t>
            </a:fld>
            <a:endParaRPr lang="en-US" dirty="0">
              <a:solidFill>
                <a:prstClr val="black"/>
              </a:solidFill>
            </a:endParaRPr>
          </a:p>
        </p:txBody>
      </p:sp>
    </p:spTree>
    <p:extLst>
      <p:ext uri="{BB962C8B-B14F-4D97-AF65-F5344CB8AC3E}">
        <p14:creationId xmlns:p14="http://schemas.microsoft.com/office/powerpoint/2010/main" val="40078384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54</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3.7.7 – </a:t>
            </a:r>
            <a:r>
              <a:rPr lang="en-US" altLang="en-US" dirty="0"/>
              <a:t>Role of the Data Link Layer Addresses: Different IP Networks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55</a:t>
            </a:fld>
            <a:endParaRPr lang="en-US" dirty="0">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56</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57</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58</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3.7.8 – </a:t>
            </a:r>
            <a:r>
              <a:rPr lang="en-US" altLang="en-US" dirty="0"/>
              <a:t>Data Link Addresses (Cont.)</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59</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a:latin typeface="Arial" charset="0"/>
              </a:rPr>
              <a:t>3.1.2</a:t>
            </a:r>
            <a:r>
              <a:rPr lang="en-US" baseline="0">
                <a:latin typeface="Arial" charset="0"/>
              </a:rPr>
              <a:t> </a:t>
            </a:r>
            <a:r>
              <a:rPr lang="en-US" sz="1200" b="0"/>
              <a:t>–</a:t>
            </a:r>
            <a:r>
              <a:rPr lang="en-US" altLang="en-US"/>
              <a:t>Communications </a:t>
            </a:r>
            <a:r>
              <a:rPr lang="en-US" altLang="en-US" dirty="0"/>
              <a:t>Fundamentals</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3.7.9 – </a:t>
            </a:r>
            <a:r>
              <a:rPr lang="en-US" altLang="en-US" dirty="0"/>
              <a:t>Lab – Install Wireshark</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60</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3.7 – Data</a:t>
            </a:r>
            <a:r>
              <a:rPr lang="en-US" sz="1200" b="0" baseline="0" dirty="0"/>
              <a:t> Access</a:t>
            </a:r>
            <a:endParaRPr lang="en-GB" b="0" dirty="0"/>
          </a:p>
          <a:p>
            <a:pPr>
              <a:lnSpc>
                <a:spcPct val="80000"/>
              </a:lnSpc>
              <a:buFontTx/>
              <a:buNone/>
            </a:pPr>
            <a:r>
              <a:rPr lang="en-US" dirty="0">
                <a:latin typeface="Arial" charset="0"/>
              </a:rPr>
              <a:t>3.7.10 – </a:t>
            </a:r>
            <a:r>
              <a:rPr lang="en-US" altLang="en-US" dirty="0"/>
              <a:t>Lab – Use Wireshark to View Network Traffic</a:t>
            </a:r>
          </a:p>
          <a:p>
            <a:pPr>
              <a:buFontTx/>
              <a:buNone/>
            </a:pPr>
            <a:r>
              <a:rPr lang="en-US" dirty="0"/>
              <a:t>3.7.11 – </a:t>
            </a:r>
            <a:r>
              <a:rPr lang="en-US" sz="1200" dirty="0">
                <a:effectLst/>
              </a:rPr>
              <a:t>Check Your Understanding – </a:t>
            </a:r>
            <a:r>
              <a:rPr lang="en-US" sz="1200" b="0" dirty="0"/>
              <a:t>Data</a:t>
            </a:r>
            <a:r>
              <a:rPr lang="en-US" sz="1200" b="0" baseline="0" dirty="0"/>
              <a:t> Access</a:t>
            </a:r>
            <a:endParaRPr lang="en-GB" b="0"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61</a:t>
            </a:fld>
            <a:endParaRPr lang="en-US" dirty="0">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62</a:t>
            </a:fld>
            <a:endParaRPr lang="en-US" dirty="0">
              <a:solidFill>
                <a:prstClr val="black"/>
              </a:solidFill>
            </a:endParaRPr>
          </a:p>
        </p:txBody>
      </p:sp>
    </p:spTree>
    <p:extLst>
      <p:ext uri="{BB962C8B-B14F-4D97-AF65-F5344CB8AC3E}">
        <p14:creationId xmlns:p14="http://schemas.microsoft.com/office/powerpoint/2010/main" val="36408244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63</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3 – </a:t>
            </a:r>
            <a:r>
              <a:rPr lang="en-US" sz="1200" dirty="0">
                <a:solidFill>
                  <a:schemeClr val="accent5">
                    <a:lumMod val="40000"/>
                    <a:lumOff val="60000"/>
                  </a:schemeClr>
                </a:solidFill>
              </a:rPr>
              <a:t>Protocols and Models</a:t>
            </a:r>
          </a:p>
          <a:p>
            <a:pPr>
              <a:lnSpc>
                <a:spcPct val="80000"/>
              </a:lnSpc>
              <a:buFontTx/>
              <a:buNone/>
            </a:pPr>
            <a:r>
              <a:rPr lang="en-US" sz="1200" kern="1200" dirty="0">
                <a:solidFill>
                  <a:schemeClr val="tx1"/>
                </a:solidFill>
                <a:latin typeface="Arial" charset="0"/>
                <a:ea typeface="ＭＳ Ｐゴシック" charset="0"/>
                <a:cs typeface="ＭＳ Ｐゴシック" charset="0"/>
              </a:rPr>
              <a:t>3.8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3.8.1</a:t>
            </a:r>
            <a:r>
              <a:rPr lang="en-US" baseline="0" dirty="0">
                <a:latin typeface="Arial" charset="0"/>
              </a:rPr>
              <a:t> – </a:t>
            </a:r>
            <a:r>
              <a:rPr lang="en-US" altLang="en-US" dirty="0"/>
              <a:t>What did I learn in this module? (Cont.)</a:t>
            </a:r>
          </a:p>
          <a:p>
            <a:pPr>
              <a:lnSpc>
                <a:spcPct val="80000"/>
              </a:lnSpc>
              <a:buFontTx/>
              <a:buNone/>
            </a:pPr>
            <a:r>
              <a:rPr lang="en-US" dirty="0"/>
              <a:t>3.8.2 – Module Quiz –</a:t>
            </a:r>
            <a:r>
              <a:rPr lang="en-US" baseline="0" dirty="0"/>
              <a:t> </a:t>
            </a:r>
            <a:r>
              <a:rPr lang="en-US" dirty="0"/>
              <a:t>Protocols and Models </a:t>
            </a:r>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64</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65</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a:t>
            </a:r>
          </a:p>
          <a:p>
            <a:endParaRPr lang="en-US" b="0" dirty="0"/>
          </a:p>
        </p:txBody>
      </p:sp>
    </p:spTree>
    <p:extLst>
      <p:ext uri="{BB962C8B-B14F-4D97-AF65-F5344CB8AC3E}">
        <p14:creationId xmlns:p14="http://schemas.microsoft.com/office/powerpoint/2010/main" val="76585675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66</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r>
              <a:rPr lang="en-US" b="0" dirty="0"/>
              <a:t>New Terms and Commands (Cont.)</a:t>
            </a:r>
          </a:p>
          <a:p>
            <a:endParaRPr lang="en-US" b="0" dirty="0"/>
          </a:p>
        </p:txBody>
      </p:sp>
    </p:spTree>
    <p:extLst>
      <p:ext uri="{BB962C8B-B14F-4D97-AF65-F5344CB8AC3E}">
        <p14:creationId xmlns:p14="http://schemas.microsoft.com/office/powerpoint/2010/main" val="336312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3.1.3</a:t>
            </a:r>
            <a:r>
              <a:rPr lang="en-US" baseline="0" dirty="0">
                <a:latin typeface="Arial" charset="0"/>
              </a:rPr>
              <a:t> </a:t>
            </a:r>
            <a:r>
              <a:rPr lang="en-US" sz="1200" b="0" dirty="0"/>
              <a:t>– </a:t>
            </a:r>
            <a:r>
              <a:rPr lang="en-US" altLang="en-US" dirty="0"/>
              <a:t>Communications Protocols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b="0" dirty="0"/>
              <a:t>3 – </a:t>
            </a:r>
            <a:r>
              <a:rPr lang="en-US" sz="1200" dirty="0">
                <a:solidFill>
                  <a:schemeClr val="accent5">
                    <a:lumMod val="40000"/>
                    <a:lumOff val="60000"/>
                  </a:schemeClr>
                </a:solidFill>
              </a:rPr>
              <a:t>Protocols and Models</a:t>
            </a:r>
          </a:p>
          <a:p>
            <a:pPr>
              <a:buFontTx/>
              <a:buNone/>
            </a:pPr>
            <a:r>
              <a:rPr lang="en-US" sz="1200" b="0" dirty="0"/>
              <a:t>3.1 – The Rules</a:t>
            </a:r>
            <a:endParaRPr lang="en-GB" b="0" dirty="0"/>
          </a:p>
          <a:p>
            <a:pPr>
              <a:lnSpc>
                <a:spcPct val="80000"/>
              </a:lnSpc>
              <a:buFontTx/>
              <a:buNone/>
            </a:pPr>
            <a:r>
              <a:rPr lang="en-US" dirty="0">
                <a:latin typeface="Arial" charset="0"/>
              </a:rPr>
              <a:t>3.1.4</a:t>
            </a:r>
            <a:r>
              <a:rPr lang="en-US" baseline="0" dirty="0">
                <a:latin typeface="Arial" charset="0"/>
              </a:rPr>
              <a:t> </a:t>
            </a:r>
            <a:r>
              <a:rPr lang="en-US" sz="1200" b="0" dirty="0"/>
              <a:t>– </a:t>
            </a:r>
            <a:r>
              <a:rPr lang="en-US" altLang="en-US" dirty="0"/>
              <a:t>Rules Establishment (Cont.)</a:t>
            </a:r>
            <a:endParaRPr lang="en-US" dirty="0"/>
          </a:p>
        </p:txBody>
      </p:sp>
    </p:spTree>
    <p:extLst>
      <p:ext uri="{BB962C8B-B14F-4D97-AF65-F5344CB8AC3E}">
        <p14:creationId xmlns:p14="http://schemas.microsoft.com/office/powerpoint/2010/main" val="785335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9.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0.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r>
              <a:rPr lang="en-US" sz="4600" dirty="0">
                <a:solidFill>
                  <a:schemeClr val="accent5">
                    <a:lumMod val="40000"/>
                    <a:lumOff val="60000"/>
                  </a:schemeClr>
                </a:solidFill>
              </a:rPr>
              <a:t>Module 3: Protocols and Models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Network Protocol Requirements</a:t>
            </a:r>
          </a:p>
        </p:txBody>
      </p:sp>
      <p:sp>
        <p:nvSpPr>
          <p:cNvPr id="8195" name="Rectangle 6"/>
          <p:cNvSpPr>
            <a:spLocks noGrp="1" noChangeArrowheads="1"/>
          </p:cNvSpPr>
          <p:nvPr>
            <p:ph idx="1"/>
          </p:nvPr>
        </p:nvSpPr>
        <p:spPr>
          <a:xfrm>
            <a:off x="100858" y="858445"/>
            <a:ext cx="8853286" cy="3060411"/>
          </a:xfrm>
        </p:spPr>
        <p:txBody>
          <a:bodyPr/>
          <a:lstStyle/>
          <a:p>
            <a:pPr marL="0" indent="0">
              <a:buNone/>
            </a:pPr>
            <a:r>
              <a:rPr lang="en-US" sz="1800" dirty="0"/>
              <a:t>Common computer protocols must be in agreement and include the following requirements: </a:t>
            </a:r>
          </a:p>
          <a:p>
            <a:pPr lvl="1"/>
            <a:r>
              <a:rPr lang="en-US" sz="1800" dirty="0"/>
              <a:t>Message encoding</a:t>
            </a:r>
          </a:p>
          <a:p>
            <a:pPr lvl="1"/>
            <a:r>
              <a:rPr lang="en-US" sz="1800" dirty="0"/>
              <a:t>Message formatting and encapsulation</a:t>
            </a:r>
          </a:p>
          <a:p>
            <a:pPr lvl="1"/>
            <a:r>
              <a:rPr lang="en-US" sz="1800" dirty="0"/>
              <a:t>Message size</a:t>
            </a:r>
          </a:p>
          <a:p>
            <a:pPr lvl="1"/>
            <a:r>
              <a:rPr lang="en-US" sz="1800" dirty="0"/>
              <a:t>Message timing</a:t>
            </a:r>
          </a:p>
          <a:p>
            <a:pPr lvl="1"/>
            <a:r>
              <a:rPr lang="en-US" sz="1800" dirty="0"/>
              <a:t>Message delivery options</a:t>
            </a:r>
          </a:p>
          <a:p>
            <a:pPr lvl="1"/>
            <a:endParaRPr lang="en-US" dirty="0"/>
          </a:p>
        </p:txBody>
      </p:sp>
    </p:spTree>
    <p:extLst>
      <p:ext uri="{BB962C8B-B14F-4D97-AF65-F5344CB8AC3E}">
        <p14:creationId xmlns:p14="http://schemas.microsoft.com/office/powerpoint/2010/main" val="217961573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Encoding</a:t>
            </a:r>
          </a:p>
        </p:txBody>
      </p:sp>
      <p:sp>
        <p:nvSpPr>
          <p:cNvPr id="8195" name="Rectangle 6"/>
          <p:cNvSpPr>
            <a:spLocks noGrp="1" noChangeArrowheads="1"/>
          </p:cNvSpPr>
          <p:nvPr>
            <p:ph idx="1"/>
          </p:nvPr>
        </p:nvSpPr>
        <p:spPr>
          <a:xfrm>
            <a:off x="124609" y="894073"/>
            <a:ext cx="8853286" cy="1068077"/>
          </a:xfrm>
        </p:spPr>
        <p:txBody>
          <a:bodyPr/>
          <a:lstStyle/>
          <a:p>
            <a:pPr>
              <a:buFont typeface="Arial" panose="020B0604020202020204" pitchFamily="34" charset="0"/>
              <a:buChar char="•"/>
            </a:pPr>
            <a:r>
              <a:rPr lang="en-US" sz="1800" dirty="0"/>
              <a:t>Encoding is the process of converting information into another acceptable form for transmission. </a:t>
            </a:r>
          </a:p>
          <a:p>
            <a:pPr>
              <a:buFont typeface="Arial" panose="020B0604020202020204" pitchFamily="34" charset="0"/>
              <a:buChar char="•"/>
            </a:pPr>
            <a:r>
              <a:rPr lang="en-US" sz="1800" dirty="0"/>
              <a:t>Decoding reverses this process to interpret the information.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1" y="2089750"/>
            <a:ext cx="4263365" cy="232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167" y="2089750"/>
            <a:ext cx="4344573" cy="246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Formatting and Encapsulation</a:t>
            </a:r>
          </a:p>
        </p:txBody>
      </p:sp>
      <p:sp>
        <p:nvSpPr>
          <p:cNvPr id="8195" name="Rectangle 6"/>
          <p:cNvSpPr>
            <a:spLocks noGrp="1" noChangeArrowheads="1"/>
          </p:cNvSpPr>
          <p:nvPr>
            <p:ph idx="1"/>
          </p:nvPr>
        </p:nvSpPr>
        <p:spPr>
          <a:xfrm>
            <a:off x="124609" y="894074"/>
            <a:ext cx="8853286" cy="1065356"/>
          </a:xfrm>
        </p:spPr>
        <p:txBody>
          <a:bodyPr/>
          <a:lstStyle/>
          <a:p>
            <a:pPr>
              <a:buFont typeface="Arial" panose="020B0604020202020204" pitchFamily="34" charset="0"/>
              <a:buChar char="•"/>
            </a:pPr>
            <a:r>
              <a:rPr lang="en-US" sz="1800" dirty="0"/>
              <a:t>When a message is sent, it must use a specific format or structure. </a:t>
            </a:r>
          </a:p>
          <a:p>
            <a:pPr>
              <a:buFont typeface="Arial" panose="020B0604020202020204" pitchFamily="34" charset="0"/>
              <a:buChar char="•"/>
            </a:pPr>
            <a:r>
              <a:rPr lang="en-US" sz="1800" dirty="0"/>
              <a:t>Message formats depend on the type of message and the channel that is used to deliver the message.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531" y="2054560"/>
            <a:ext cx="2578325" cy="279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54559"/>
            <a:ext cx="4197785" cy="279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05841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Size</a:t>
            </a:r>
          </a:p>
        </p:txBody>
      </p:sp>
      <p:sp>
        <p:nvSpPr>
          <p:cNvPr id="8195" name="Rectangle 6"/>
          <p:cNvSpPr>
            <a:spLocks noGrp="1" noChangeArrowheads="1"/>
          </p:cNvSpPr>
          <p:nvPr>
            <p:ph idx="1"/>
          </p:nvPr>
        </p:nvSpPr>
        <p:spPr>
          <a:xfrm>
            <a:off x="124609" y="894073"/>
            <a:ext cx="8853286" cy="1297583"/>
          </a:xfrm>
        </p:spPr>
        <p:txBody>
          <a:bodyPr/>
          <a:lstStyle/>
          <a:p>
            <a:pPr marL="0" indent="0">
              <a:buNone/>
            </a:pPr>
            <a:r>
              <a:rPr lang="en-US" sz="1600" dirty="0"/>
              <a:t>Encoding between hosts must be in an appropriate format for the medium.</a:t>
            </a:r>
          </a:p>
          <a:p>
            <a:pPr lvl="1"/>
            <a:r>
              <a:rPr lang="en-US" sz="1600" dirty="0"/>
              <a:t>Messages sent across the network are converted to bits</a:t>
            </a:r>
          </a:p>
          <a:p>
            <a:pPr lvl="1"/>
            <a:r>
              <a:rPr lang="en-US" sz="1600" dirty="0"/>
              <a:t>The bits are encoded into a pattern of light, sound, or electrical impulses.</a:t>
            </a:r>
          </a:p>
          <a:p>
            <a:pPr lvl="1"/>
            <a:r>
              <a:rPr lang="en-US" sz="1600" dirty="0"/>
              <a:t>The destination host must decode the signals to interpret the message.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28" y="2424227"/>
            <a:ext cx="2867706" cy="179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361" y="2424227"/>
            <a:ext cx="2719055" cy="175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52112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Timing</a:t>
            </a:r>
          </a:p>
        </p:txBody>
      </p:sp>
      <p:sp>
        <p:nvSpPr>
          <p:cNvPr id="8195" name="Rectangle 6"/>
          <p:cNvSpPr>
            <a:spLocks noGrp="1" noChangeArrowheads="1"/>
          </p:cNvSpPr>
          <p:nvPr>
            <p:ph idx="1"/>
          </p:nvPr>
        </p:nvSpPr>
        <p:spPr>
          <a:xfrm>
            <a:off x="124609" y="894073"/>
            <a:ext cx="8853286" cy="3953697"/>
          </a:xfrm>
        </p:spPr>
        <p:txBody>
          <a:bodyPr/>
          <a:lstStyle/>
          <a:p>
            <a:pPr marL="0" indent="0">
              <a:buNone/>
            </a:pPr>
            <a:r>
              <a:rPr lang="en-US" sz="1600" dirty="0"/>
              <a:t>Message timing includes the following: </a:t>
            </a:r>
          </a:p>
          <a:p>
            <a:pPr marL="142875" lvl="1" indent="0">
              <a:buNone/>
            </a:pPr>
            <a:r>
              <a:rPr lang="en-US" sz="1600" b="1" dirty="0"/>
              <a:t>Flow Control –</a:t>
            </a:r>
            <a:r>
              <a:rPr lang="en-US" sz="1600" dirty="0"/>
              <a:t> Manages the rate of data transmission and defines how much information can be sent and the speed at which it can be delivered.</a:t>
            </a:r>
          </a:p>
          <a:p>
            <a:pPr marL="142875" lvl="1" indent="0">
              <a:buNone/>
            </a:pPr>
            <a:r>
              <a:rPr lang="en-US" sz="1600" b="1" dirty="0"/>
              <a:t>Response Timeout –</a:t>
            </a:r>
            <a:r>
              <a:rPr lang="en-US" sz="1600" dirty="0"/>
              <a:t> Manages how long a device waits when it does not hear a reply from the destination.</a:t>
            </a:r>
          </a:p>
          <a:p>
            <a:pPr marL="142875" lvl="1" indent="0">
              <a:buNone/>
            </a:pPr>
            <a:r>
              <a:rPr lang="en-US" sz="1600" b="1" dirty="0"/>
              <a:t>Access method -</a:t>
            </a:r>
            <a:r>
              <a:rPr lang="en-US" sz="1600" dirty="0"/>
              <a:t> Determines when someone can send a message. </a:t>
            </a:r>
          </a:p>
          <a:p>
            <a:pPr lvl="2"/>
            <a:r>
              <a:rPr lang="en-US" sz="1600" dirty="0"/>
              <a:t>There may be various rules governing issues like “collisions”. This is when more than one device sends traffic at the same time and the messages become corrupt. </a:t>
            </a:r>
          </a:p>
          <a:p>
            <a:pPr lvl="2"/>
            <a:r>
              <a:rPr lang="en-US" sz="1600" dirty="0"/>
              <a:t>Some protocols are proactive and attempt to prevent collisions; other protocols are reactive and establish a recovery method after the collision occurs.</a:t>
            </a:r>
          </a:p>
          <a:p>
            <a:pPr marL="0" indent="0">
              <a:buNone/>
            </a:pPr>
            <a:endParaRPr lang="en-US" dirty="0"/>
          </a:p>
        </p:txBody>
      </p:sp>
    </p:spTree>
    <p:extLst>
      <p:ext uri="{BB962C8B-B14F-4D97-AF65-F5344CB8AC3E}">
        <p14:creationId xmlns:p14="http://schemas.microsoft.com/office/powerpoint/2010/main" val="327187330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Message Delivery Options</a:t>
            </a:r>
          </a:p>
        </p:txBody>
      </p:sp>
      <p:sp>
        <p:nvSpPr>
          <p:cNvPr id="8195" name="Rectangle 6"/>
          <p:cNvSpPr>
            <a:spLocks noGrp="1" noChangeArrowheads="1"/>
          </p:cNvSpPr>
          <p:nvPr>
            <p:ph idx="1"/>
          </p:nvPr>
        </p:nvSpPr>
        <p:spPr>
          <a:xfrm>
            <a:off x="145357" y="798944"/>
            <a:ext cx="8853286" cy="2252728"/>
          </a:xfrm>
        </p:spPr>
        <p:txBody>
          <a:bodyPr/>
          <a:lstStyle/>
          <a:p>
            <a:pPr marL="0" indent="0">
              <a:buNone/>
            </a:pPr>
            <a:r>
              <a:rPr lang="en-US" sz="1600" dirty="0"/>
              <a:t>Message delivery may one of the following methods: </a:t>
            </a:r>
          </a:p>
          <a:p>
            <a:pPr lvl="1"/>
            <a:r>
              <a:rPr lang="en-US" sz="1600" b="1" dirty="0"/>
              <a:t>Unicast –</a:t>
            </a:r>
            <a:r>
              <a:rPr lang="en-US" sz="1600" dirty="0"/>
              <a:t> one to one communication</a:t>
            </a:r>
          </a:p>
          <a:p>
            <a:pPr lvl="1"/>
            <a:r>
              <a:rPr lang="en-US" sz="1600" b="1" dirty="0"/>
              <a:t>Multicast –</a:t>
            </a:r>
            <a:r>
              <a:rPr lang="en-US" sz="1600" dirty="0"/>
              <a:t> one to many, typically not all</a:t>
            </a:r>
          </a:p>
          <a:p>
            <a:pPr lvl="1"/>
            <a:r>
              <a:rPr lang="en-US" sz="1600" b="1" dirty="0"/>
              <a:t>Broadcast </a:t>
            </a:r>
            <a:r>
              <a:rPr lang="en-US" sz="1600" dirty="0"/>
              <a:t>– one to all</a:t>
            </a:r>
          </a:p>
          <a:p>
            <a:pPr lvl="1"/>
            <a:endParaRPr lang="en-US" sz="1600" dirty="0"/>
          </a:p>
          <a:p>
            <a:pPr marL="0" indent="0">
              <a:buNone/>
            </a:pPr>
            <a:r>
              <a:rPr lang="en-US" sz="1600" b="1" dirty="0"/>
              <a:t>Note: </a:t>
            </a:r>
            <a:r>
              <a:rPr lang="en-US" sz="1600" dirty="0"/>
              <a:t>Broadcasts are used in IPv4 networks, but are not an option for IPv6. Later we will also see “</a:t>
            </a:r>
            <a:r>
              <a:rPr lang="en-US" sz="1600" dirty="0" err="1"/>
              <a:t>Anycast</a:t>
            </a:r>
            <a:r>
              <a:rPr lang="en-US" sz="1600" dirty="0"/>
              <a:t>” as an additional delivery option for IPv6.</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49" y="3170930"/>
            <a:ext cx="1802265"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17" y="3170930"/>
            <a:ext cx="1843139"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62" y="3170929"/>
            <a:ext cx="1864324" cy="1345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9718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A Note About the Node Icon</a:t>
            </a:r>
          </a:p>
        </p:txBody>
      </p:sp>
      <p:sp>
        <p:nvSpPr>
          <p:cNvPr id="8195" name="Rectangle 6"/>
          <p:cNvSpPr>
            <a:spLocks noGrp="1" noChangeArrowheads="1"/>
          </p:cNvSpPr>
          <p:nvPr>
            <p:ph idx="1"/>
          </p:nvPr>
        </p:nvSpPr>
        <p:spPr>
          <a:xfrm>
            <a:off x="124609" y="894074"/>
            <a:ext cx="8853286" cy="760555"/>
          </a:xfrm>
        </p:spPr>
        <p:txBody>
          <a:bodyPr/>
          <a:lstStyle/>
          <a:p>
            <a:pPr>
              <a:buFont typeface="Arial" panose="020B0604020202020204" pitchFamily="34" charset="0"/>
              <a:buChar char="•"/>
            </a:pPr>
            <a:r>
              <a:rPr lang="en-US" sz="1600" dirty="0"/>
              <a:t>Documents may use the node icon , typically a circle, to represent all devices. </a:t>
            </a:r>
          </a:p>
          <a:p>
            <a:pPr>
              <a:buFont typeface="Arial" panose="020B0604020202020204" pitchFamily="34" charset="0"/>
              <a:buChar char="•"/>
            </a:pPr>
            <a:r>
              <a:rPr lang="en-US" sz="1600" dirty="0"/>
              <a:t>The figure illustrates the use of the node icon for delivery options.</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143" y="1780722"/>
            <a:ext cx="5543096" cy="277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57094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3.2 Protocols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Protocols</a:t>
            </a:r>
            <a:br>
              <a:rPr lang="en-US" altLang="en-US" dirty="0"/>
            </a:br>
            <a:r>
              <a:rPr lang="en-US" altLang="en-US" dirty="0"/>
              <a:t>Network Protocol Overview</a:t>
            </a:r>
          </a:p>
        </p:txBody>
      </p:sp>
      <p:sp>
        <p:nvSpPr>
          <p:cNvPr id="8195" name="Rectangle 6"/>
          <p:cNvSpPr>
            <a:spLocks noGrp="1" noChangeArrowheads="1"/>
          </p:cNvSpPr>
          <p:nvPr>
            <p:ph idx="1"/>
          </p:nvPr>
        </p:nvSpPr>
        <p:spPr>
          <a:xfrm>
            <a:off x="246743" y="798945"/>
            <a:ext cx="2757714" cy="3611129"/>
          </a:xfrm>
        </p:spPr>
        <p:txBody>
          <a:bodyPr/>
          <a:lstStyle/>
          <a:p>
            <a:pPr marL="0" indent="0">
              <a:buNone/>
            </a:pPr>
            <a:r>
              <a:rPr lang="en-US" altLang="en-US" sz="1600" dirty="0"/>
              <a:t>Network protocols define a common set of rules.</a:t>
            </a:r>
          </a:p>
          <a:p>
            <a:pPr>
              <a:buFont typeface="Arial" panose="020B0604020202020204" pitchFamily="34" charset="0"/>
              <a:buChar char="•"/>
            </a:pPr>
            <a:r>
              <a:rPr lang="en-US" altLang="en-US" sz="1600" dirty="0"/>
              <a:t>Can be implemented on devices in:</a:t>
            </a:r>
          </a:p>
          <a:p>
            <a:pPr lvl="1"/>
            <a:r>
              <a:rPr lang="en-US" altLang="en-US" sz="1600" dirty="0"/>
              <a:t>Software</a:t>
            </a:r>
          </a:p>
          <a:p>
            <a:pPr lvl="1"/>
            <a:r>
              <a:rPr lang="en-US" altLang="en-US" sz="1600" dirty="0"/>
              <a:t>Hardware</a:t>
            </a:r>
          </a:p>
          <a:p>
            <a:pPr lvl="1"/>
            <a:r>
              <a:rPr lang="en-US" altLang="en-US" sz="1600" dirty="0"/>
              <a:t>Both</a:t>
            </a:r>
          </a:p>
          <a:p>
            <a:pPr>
              <a:buFont typeface="Arial" panose="020B0604020202020204" pitchFamily="34" charset="0"/>
              <a:buChar char="•"/>
            </a:pPr>
            <a:r>
              <a:rPr lang="en-US" altLang="en-US" sz="1600" dirty="0"/>
              <a:t>Protocols have their own:</a:t>
            </a:r>
          </a:p>
          <a:p>
            <a:pPr lvl="1"/>
            <a:r>
              <a:rPr lang="en-US" altLang="en-US" sz="1600" dirty="0"/>
              <a:t>Function</a:t>
            </a:r>
          </a:p>
          <a:p>
            <a:pPr lvl="1"/>
            <a:r>
              <a:rPr lang="en-US" altLang="en-US" sz="1600" dirty="0"/>
              <a:t>Format</a:t>
            </a:r>
          </a:p>
          <a:p>
            <a:pPr lvl="1"/>
            <a:r>
              <a:rPr lang="en-US" altLang="en-US" sz="1600" dirty="0"/>
              <a:t>Rules</a:t>
            </a:r>
          </a:p>
          <a:p>
            <a:pPr marL="0" indent="0">
              <a:buNone/>
            </a:pPr>
            <a:r>
              <a:rPr lang="en-US" altLang="ja-JP" dirty="0"/>
              <a:t> </a:t>
            </a:r>
          </a:p>
        </p:txBody>
      </p:sp>
      <p:graphicFrame>
        <p:nvGraphicFramePr>
          <p:cNvPr id="2" name="Table 1"/>
          <p:cNvGraphicFramePr>
            <a:graphicFrameLocks noGrp="1"/>
          </p:cNvGraphicFramePr>
          <p:nvPr>
            <p:extLst>
              <p:ext uri="{D42A27DB-BD31-4B8C-83A1-F6EECF244321}">
                <p14:modId xmlns:p14="http://schemas.microsoft.com/office/powerpoint/2010/main" val="3363084827"/>
              </p:ext>
            </p:extLst>
          </p:nvPr>
        </p:nvGraphicFramePr>
        <p:xfrm>
          <a:off x="3048000" y="957943"/>
          <a:ext cx="5776684" cy="3541484"/>
        </p:xfrm>
        <a:graphic>
          <a:graphicData uri="http://schemas.openxmlformats.org/drawingml/2006/table">
            <a:tbl>
              <a:tblPr firstRow="1" bandRow="1">
                <a:tableStyleId>{5C22544A-7EE6-4342-B048-85BDC9FD1C3A}</a:tableStyleId>
              </a:tblPr>
              <a:tblGrid>
                <a:gridCol w="1553028">
                  <a:extLst>
                    <a:ext uri="{9D8B030D-6E8A-4147-A177-3AD203B41FA5}">
                      <a16:colId xmlns:a16="http://schemas.microsoft.com/office/drawing/2014/main" val="20000"/>
                    </a:ext>
                  </a:extLst>
                </a:gridCol>
                <a:gridCol w="4223656">
                  <a:extLst>
                    <a:ext uri="{9D8B030D-6E8A-4147-A177-3AD203B41FA5}">
                      <a16:colId xmlns:a16="http://schemas.microsoft.com/office/drawing/2014/main" val="20001"/>
                    </a:ext>
                  </a:extLst>
                </a:gridCol>
              </a:tblGrid>
              <a:tr h="664980">
                <a:tc>
                  <a:txBody>
                    <a:bodyPr/>
                    <a:lstStyle/>
                    <a:p>
                      <a:r>
                        <a:rPr lang="en-US" dirty="0"/>
                        <a:t>Protocol Type</a:t>
                      </a:r>
                    </a:p>
                  </a:txBody>
                  <a:tcPr/>
                </a:tc>
                <a:tc>
                  <a:txBody>
                    <a:bodyPr/>
                    <a:lstStyle/>
                    <a:p>
                      <a:r>
                        <a:rPr lang="en-US" dirty="0"/>
                        <a:t>Description</a:t>
                      </a:r>
                    </a:p>
                  </a:txBody>
                  <a:tcPr/>
                </a:tc>
                <a:extLst>
                  <a:ext uri="{0D108BD9-81ED-4DB2-BD59-A6C34878D82A}">
                    <a16:rowId xmlns:a16="http://schemas.microsoft.com/office/drawing/2014/main" val="10000"/>
                  </a:ext>
                </a:extLst>
              </a:tr>
              <a:tr h="719388">
                <a:tc>
                  <a:txBody>
                    <a:bodyPr/>
                    <a:lstStyle/>
                    <a:p>
                      <a:r>
                        <a:rPr lang="en-US" dirty="0"/>
                        <a:t>Network Communications</a:t>
                      </a:r>
                    </a:p>
                  </a:txBody>
                  <a:tcPr/>
                </a:tc>
                <a:tc>
                  <a:txBody>
                    <a:bodyPr/>
                    <a:lstStyle/>
                    <a:p>
                      <a:r>
                        <a:rPr lang="en-US" dirty="0"/>
                        <a:t>enable two or more devices to communicate over one or more networks</a:t>
                      </a:r>
                    </a:p>
                  </a:txBody>
                  <a:tcPr/>
                </a:tc>
                <a:extLst>
                  <a:ext uri="{0D108BD9-81ED-4DB2-BD59-A6C34878D82A}">
                    <a16:rowId xmlns:a16="http://schemas.microsoft.com/office/drawing/2014/main" val="10001"/>
                  </a:ext>
                </a:extLst>
              </a:tr>
              <a:tr h="719388">
                <a:tc>
                  <a:txBody>
                    <a:bodyPr/>
                    <a:lstStyle/>
                    <a:p>
                      <a:r>
                        <a:rPr lang="en-US" dirty="0"/>
                        <a:t>Network</a:t>
                      </a:r>
                      <a:r>
                        <a:rPr lang="en-US" baseline="0" dirty="0"/>
                        <a:t> Security</a:t>
                      </a:r>
                      <a:endParaRPr lang="en-US" dirty="0"/>
                    </a:p>
                  </a:txBody>
                  <a:tcPr/>
                </a:tc>
                <a:tc>
                  <a:txBody>
                    <a:bodyPr/>
                    <a:lstStyle/>
                    <a:p>
                      <a:r>
                        <a:rPr lang="en-US" dirty="0"/>
                        <a:t>secure data to provide authentication, data integrity, and data encryption</a:t>
                      </a:r>
                    </a:p>
                  </a:txBody>
                  <a:tcPr/>
                </a:tc>
                <a:extLst>
                  <a:ext uri="{0D108BD9-81ED-4DB2-BD59-A6C34878D82A}">
                    <a16:rowId xmlns:a16="http://schemas.microsoft.com/office/drawing/2014/main" val="10002"/>
                  </a:ext>
                </a:extLst>
              </a:tr>
              <a:tr h="718340">
                <a:tc>
                  <a:txBody>
                    <a:bodyPr/>
                    <a:lstStyle/>
                    <a:p>
                      <a:r>
                        <a:rPr lang="en-US" dirty="0"/>
                        <a:t>Routing</a:t>
                      </a:r>
                    </a:p>
                  </a:txBody>
                  <a:tcPr/>
                </a:tc>
                <a:tc>
                  <a:txBody>
                    <a:bodyPr/>
                    <a:lstStyle/>
                    <a:p>
                      <a:r>
                        <a:rPr lang="en-US" dirty="0"/>
                        <a:t>enable routers to exchange route information, compare path information, and select  best path</a:t>
                      </a:r>
                    </a:p>
                  </a:txBody>
                  <a:tcPr/>
                </a:tc>
                <a:extLst>
                  <a:ext uri="{0D108BD9-81ED-4DB2-BD59-A6C34878D82A}">
                    <a16:rowId xmlns:a16="http://schemas.microsoft.com/office/drawing/2014/main" val="10003"/>
                  </a:ext>
                </a:extLst>
              </a:tr>
              <a:tr h="719388">
                <a:tc>
                  <a:txBody>
                    <a:bodyPr/>
                    <a:lstStyle/>
                    <a:p>
                      <a:r>
                        <a:rPr lang="en-US" dirty="0"/>
                        <a:t>Service Discovery</a:t>
                      </a:r>
                    </a:p>
                  </a:txBody>
                  <a:tcPr/>
                </a:tc>
                <a:tc>
                  <a:txBody>
                    <a:bodyPr/>
                    <a:lstStyle/>
                    <a:p>
                      <a:r>
                        <a:rPr lang="en-US" dirty="0"/>
                        <a:t>used for the automatic detection of devices or services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r>
              <a:rPr lang="en-US" altLang="en-US" sz="1600" dirty="0"/>
              <a:t>Protocols</a:t>
            </a:r>
            <a:br>
              <a:rPr lang="en-US" altLang="en-US" dirty="0"/>
            </a:br>
            <a:r>
              <a:rPr lang="en-US" altLang="en-US" dirty="0"/>
              <a:t>Network Protocol Functions</a:t>
            </a:r>
          </a:p>
        </p:txBody>
      </p:sp>
      <p:sp>
        <p:nvSpPr>
          <p:cNvPr id="8195" name="Rectangle 6"/>
          <p:cNvSpPr>
            <a:spLocks noGrp="1" noChangeArrowheads="1"/>
          </p:cNvSpPr>
          <p:nvPr>
            <p:ph idx="1"/>
          </p:nvPr>
        </p:nvSpPr>
        <p:spPr>
          <a:xfrm>
            <a:off x="261256" y="856343"/>
            <a:ext cx="3715657" cy="1320800"/>
          </a:xfrm>
        </p:spPr>
        <p:txBody>
          <a:bodyPr/>
          <a:lstStyle/>
          <a:p>
            <a:pPr>
              <a:buFont typeface="Arial" panose="020B0604020202020204" pitchFamily="34" charset="0"/>
              <a:buChar char="•"/>
            </a:pPr>
            <a:r>
              <a:rPr lang="en-US" sz="1600" dirty="0"/>
              <a:t>Devices use agreed-upon protocols to communicate</a:t>
            </a:r>
            <a:r>
              <a:rPr lang="en-US" altLang="ja-JP" sz="1600" dirty="0"/>
              <a:t> .</a:t>
            </a:r>
          </a:p>
          <a:p>
            <a:pPr>
              <a:buFont typeface="Arial" panose="020B0604020202020204" pitchFamily="34" charset="0"/>
              <a:buChar char="•"/>
            </a:pPr>
            <a:r>
              <a:rPr lang="en-US" altLang="ja-JP" sz="1600" dirty="0"/>
              <a:t>Protocols may have may have one or functions.</a:t>
            </a:r>
          </a:p>
        </p:txBody>
      </p:sp>
      <p:graphicFrame>
        <p:nvGraphicFramePr>
          <p:cNvPr id="2" name="Table 1"/>
          <p:cNvGraphicFramePr>
            <a:graphicFrameLocks noGrp="1"/>
          </p:cNvGraphicFramePr>
          <p:nvPr>
            <p:extLst>
              <p:ext uri="{D42A27DB-BD31-4B8C-83A1-F6EECF244321}">
                <p14:modId xmlns:p14="http://schemas.microsoft.com/office/powerpoint/2010/main" val="1226193035"/>
              </p:ext>
            </p:extLst>
          </p:nvPr>
        </p:nvGraphicFramePr>
        <p:xfrm>
          <a:off x="377146" y="2319920"/>
          <a:ext cx="8316911" cy="2278755"/>
        </p:xfrm>
        <a:graphic>
          <a:graphicData uri="http://schemas.openxmlformats.org/drawingml/2006/table">
            <a:tbl>
              <a:tblPr firstRow="1" bandRow="1">
                <a:tableStyleId>{5C22544A-7EE6-4342-B048-85BDC9FD1C3A}</a:tableStyleId>
              </a:tblPr>
              <a:tblGrid>
                <a:gridCol w="2351539">
                  <a:extLst>
                    <a:ext uri="{9D8B030D-6E8A-4147-A177-3AD203B41FA5}">
                      <a16:colId xmlns:a16="http://schemas.microsoft.com/office/drawing/2014/main" val="20000"/>
                    </a:ext>
                  </a:extLst>
                </a:gridCol>
                <a:gridCol w="5965372">
                  <a:extLst>
                    <a:ext uri="{9D8B030D-6E8A-4147-A177-3AD203B41FA5}">
                      <a16:colId xmlns:a16="http://schemas.microsoft.com/office/drawing/2014/main" val="20001"/>
                    </a:ext>
                  </a:extLst>
                </a:gridCol>
              </a:tblGrid>
              <a:tr h="317432">
                <a:tc>
                  <a:txBody>
                    <a:bodyPr/>
                    <a:lstStyle/>
                    <a:p>
                      <a:r>
                        <a:rPr lang="en-US" dirty="0"/>
                        <a:t>Function</a:t>
                      </a:r>
                    </a:p>
                  </a:txBody>
                  <a:tcPr/>
                </a:tc>
                <a:tc>
                  <a:txBody>
                    <a:bodyPr/>
                    <a:lstStyle/>
                    <a:p>
                      <a:r>
                        <a:rPr lang="en-US" dirty="0"/>
                        <a:t>Description</a:t>
                      </a:r>
                    </a:p>
                  </a:txBody>
                  <a:tcPr/>
                </a:tc>
                <a:extLst>
                  <a:ext uri="{0D108BD9-81ED-4DB2-BD59-A6C34878D82A}">
                    <a16:rowId xmlns:a16="http://schemas.microsoft.com/office/drawing/2014/main" val="10000"/>
                  </a:ext>
                </a:extLst>
              </a:tr>
              <a:tr h="323562">
                <a:tc>
                  <a:txBody>
                    <a:bodyPr/>
                    <a:lstStyle/>
                    <a:p>
                      <a:r>
                        <a:rPr lang="en-US" dirty="0"/>
                        <a:t>Addressing</a:t>
                      </a:r>
                    </a:p>
                  </a:txBody>
                  <a:tcPr/>
                </a:tc>
                <a:tc>
                  <a:txBody>
                    <a:bodyPr/>
                    <a:lstStyle/>
                    <a:p>
                      <a:r>
                        <a:rPr lang="en-US" dirty="0"/>
                        <a:t>Identifies</a:t>
                      </a:r>
                      <a:r>
                        <a:rPr lang="en-US" baseline="0" dirty="0"/>
                        <a:t> sender and receiver</a:t>
                      </a:r>
                      <a:endParaRPr lang="en-US" dirty="0"/>
                    </a:p>
                  </a:txBody>
                  <a:tcPr/>
                </a:tc>
                <a:extLst>
                  <a:ext uri="{0D108BD9-81ED-4DB2-BD59-A6C34878D82A}">
                    <a16:rowId xmlns:a16="http://schemas.microsoft.com/office/drawing/2014/main" val="10001"/>
                  </a:ext>
                </a:extLst>
              </a:tr>
              <a:tr h="333828">
                <a:tc>
                  <a:txBody>
                    <a:bodyPr/>
                    <a:lstStyle/>
                    <a:p>
                      <a:r>
                        <a:rPr lang="en-US" dirty="0"/>
                        <a:t>Reliability</a:t>
                      </a:r>
                    </a:p>
                  </a:txBody>
                  <a:tcPr/>
                </a:tc>
                <a:tc>
                  <a:txBody>
                    <a:bodyPr/>
                    <a:lstStyle/>
                    <a:p>
                      <a:r>
                        <a:rPr lang="en-US" dirty="0"/>
                        <a:t>Provides guaranteed delivery</a:t>
                      </a:r>
                    </a:p>
                  </a:txBody>
                  <a:tcPr/>
                </a:tc>
                <a:extLst>
                  <a:ext uri="{0D108BD9-81ED-4DB2-BD59-A6C34878D82A}">
                    <a16:rowId xmlns:a16="http://schemas.microsoft.com/office/drawing/2014/main" val="10002"/>
                  </a:ext>
                </a:extLst>
              </a:tr>
              <a:tr h="335320">
                <a:tc>
                  <a:txBody>
                    <a:bodyPr/>
                    <a:lstStyle/>
                    <a:p>
                      <a:r>
                        <a:rPr lang="en-US" dirty="0"/>
                        <a:t>Flow Control</a:t>
                      </a:r>
                    </a:p>
                  </a:txBody>
                  <a:tcPr/>
                </a:tc>
                <a:tc>
                  <a:txBody>
                    <a:bodyPr/>
                    <a:lstStyle/>
                    <a:p>
                      <a:r>
                        <a:rPr lang="en-US" dirty="0"/>
                        <a:t>Ensures data flows at an efficient</a:t>
                      </a:r>
                      <a:r>
                        <a:rPr lang="en-US" baseline="0" dirty="0"/>
                        <a:t> rate</a:t>
                      </a:r>
                      <a:endParaRPr lang="en-US" dirty="0"/>
                    </a:p>
                  </a:txBody>
                  <a:tcPr/>
                </a:tc>
                <a:extLst>
                  <a:ext uri="{0D108BD9-81ED-4DB2-BD59-A6C34878D82A}">
                    <a16:rowId xmlns:a16="http://schemas.microsoft.com/office/drawing/2014/main" val="10003"/>
                  </a:ext>
                </a:extLst>
              </a:tr>
              <a:tr h="319314">
                <a:tc>
                  <a:txBody>
                    <a:bodyPr/>
                    <a:lstStyle/>
                    <a:p>
                      <a:r>
                        <a:rPr lang="en-US" dirty="0"/>
                        <a:t>Sequencing</a:t>
                      </a:r>
                    </a:p>
                  </a:txBody>
                  <a:tcPr/>
                </a:tc>
                <a:tc>
                  <a:txBody>
                    <a:bodyPr/>
                    <a:lstStyle/>
                    <a:p>
                      <a:r>
                        <a:rPr lang="en-US" dirty="0"/>
                        <a:t>Uniquely labels each transmitted segment of data</a:t>
                      </a:r>
                    </a:p>
                  </a:txBody>
                  <a:tcPr/>
                </a:tc>
                <a:extLst>
                  <a:ext uri="{0D108BD9-81ED-4DB2-BD59-A6C34878D82A}">
                    <a16:rowId xmlns:a16="http://schemas.microsoft.com/office/drawing/2014/main" val="10004"/>
                  </a:ext>
                </a:extLst>
              </a:tr>
              <a:tr h="331867">
                <a:tc>
                  <a:txBody>
                    <a:bodyPr/>
                    <a:lstStyle/>
                    <a:p>
                      <a:r>
                        <a:rPr lang="en-US" dirty="0"/>
                        <a:t>Error Detection</a:t>
                      </a:r>
                    </a:p>
                  </a:txBody>
                  <a:tcPr/>
                </a:tc>
                <a:tc>
                  <a:txBody>
                    <a:bodyPr/>
                    <a:lstStyle/>
                    <a:p>
                      <a:r>
                        <a:rPr lang="en-US" dirty="0"/>
                        <a:t>Determines if data became corrupted during transmission</a:t>
                      </a:r>
                    </a:p>
                  </a:txBody>
                  <a:tcPr/>
                </a:tc>
                <a:extLst>
                  <a:ext uri="{0D108BD9-81ED-4DB2-BD59-A6C34878D82A}">
                    <a16:rowId xmlns:a16="http://schemas.microsoft.com/office/drawing/2014/main" val="10005"/>
                  </a:ext>
                </a:extLst>
              </a:tr>
              <a:tr h="317432">
                <a:tc>
                  <a:txBody>
                    <a:bodyPr/>
                    <a:lstStyle/>
                    <a:p>
                      <a:r>
                        <a:rPr lang="en-US" dirty="0"/>
                        <a:t>Application Interface</a:t>
                      </a:r>
                    </a:p>
                  </a:txBody>
                  <a:tcPr/>
                </a:tc>
                <a:tc>
                  <a:txBody>
                    <a:bodyPr/>
                    <a:lstStyle/>
                    <a:p>
                      <a:r>
                        <a:rPr lang="en-US" dirty="0"/>
                        <a:t>Process-to-process communications between network applications</a:t>
                      </a: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143" y="0"/>
            <a:ext cx="4491945" cy="217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01841" y="513350"/>
            <a:ext cx="8769026" cy="889134"/>
          </a:xfrm>
        </p:spPr>
        <p:txBody>
          <a:bodyPr/>
          <a:lstStyle/>
          <a:p>
            <a:pPr marL="0" indent="0">
              <a:spcBef>
                <a:spcPct val="30000"/>
              </a:spcBef>
              <a:buNone/>
            </a:pPr>
            <a:r>
              <a:rPr lang="en-US" b="1" dirty="0"/>
              <a:t>Module Title</a:t>
            </a:r>
            <a:r>
              <a:rPr lang="en-US" dirty="0"/>
              <a:t>: Protocols and Models</a:t>
            </a:r>
          </a:p>
          <a:p>
            <a:pPr marL="0" indent="0">
              <a:spcBef>
                <a:spcPct val="30000"/>
              </a:spcBef>
              <a:buNone/>
            </a:pPr>
            <a:r>
              <a:rPr lang="en-US" b="1" dirty="0"/>
              <a:t>Module Objective</a:t>
            </a:r>
            <a:r>
              <a:rPr lang="en-US" dirty="0"/>
              <a:t>: Explain how network protocols enable devices to access local and remote network resources.</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186444594"/>
              </p:ext>
            </p:extLst>
          </p:nvPr>
        </p:nvGraphicFramePr>
        <p:xfrm>
          <a:off x="487933" y="1531344"/>
          <a:ext cx="8168134" cy="3193445"/>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a:lnSpc>
                          <a:spcPct val="107000"/>
                        </a:lnSpc>
                        <a:spcBef>
                          <a:spcPts val="0"/>
                        </a:spcBef>
                        <a:spcAft>
                          <a:spcPts val="0"/>
                        </a:spcAft>
                      </a:pPr>
                      <a:r>
                        <a:rPr lang="en-US" sz="1200">
                          <a:effectLst/>
                        </a:rPr>
                        <a:t>Topic Title</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Topic Objective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332">
                <a:tc>
                  <a:txBody>
                    <a:bodyPr/>
                    <a:lstStyle/>
                    <a:p>
                      <a:pPr marL="0" marR="0">
                        <a:lnSpc>
                          <a:spcPct val="107000"/>
                        </a:lnSpc>
                        <a:spcBef>
                          <a:spcPts val="0"/>
                        </a:spcBef>
                        <a:spcAft>
                          <a:spcPts val="0"/>
                        </a:spcAft>
                      </a:pPr>
                      <a:r>
                        <a:rPr lang="en-US" sz="1200" dirty="0">
                          <a:effectLst/>
                        </a:rPr>
                        <a:t>The Rules</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Describe the types of rules that are necessary to successfully communicate.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2332">
                <a:tc>
                  <a:txBody>
                    <a:bodyPr/>
                    <a:lstStyle/>
                    <a:p>
                      <a:pPr marL="0" marR="0">
                        <a:lnSpc>
                          <a:spcPct val="107000"/>
                        </a:lnSpc>
                        <a:spcBef>
                          <a:spcPts val="0"/>
                        </a:spcBef>
                        <a:spcAft>
                          <a:spcPts val="0"/>
                        </a:spcAft>
                      </a:pPr>
                      <a:r>
                        <a:rPr lang="en-US" sz="1200">
                          <a:effectLst/>
                        </a:rPr>
                        <a:t>Protocols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why protocols are necessary in network communication.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372332">
                <a:tc>
                  <a:txBody>
                    <a:bodyPr/>
                    <a:lstStyle/>
                    <a:p>
                      <a:pPr marL="0" marR="0">
                        <a:lnSpc>
                          <a:spcPct val="107000"/>
                        </a:lnSpc>
                        <a:spcBef>
                          <a:spcPts val="0"/>
                        </a:spcBef>
                        <a:spcAft>
                          <a:spcPts val="0"/>
                        </a:spcAft>
                      </a:pPr>
                      <a:r>
                        <a:rPr lang="en-US" sz="1200">
                          <a:effectLst/>
                        </a:rPr>
                        <a:t>Protocol Suites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purpose of adhering to a protocol suite.</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558498">
                <a:tc>
                  <a:txBody>
                    <a:bodyPr/>
                    <a:lstStyle/>
                    <a:p>
                      <a:pPr marL="0" marR="0">
                        <a:lnSpc>
                          <a:spcPct val="107000"/>
                        </a:lnSpc>
                        <a:spcBef>
                          <a:spcPts val="0"/>
                        </a:spcBef>
                        <a:spcAft>
                          <a:spcPts val="0"/>
                        </a:spcAft>
                      </a:pPr>
                      <a:r>
                        <a:rPr lang="en-US" sz="1200">
                          <a:effectLst/>
                        </a:rPr>
                        <a:t>Standards Organizations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the role of standards organizations in establishing protocols for network interoperability.</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r h="558498">
                <a:tc>
                  <a:txBody>
                    <a:bodyPr/>
                    <a:lstStyle/>
                    <a:p>
                      <a:pPr marL="0" marR="0">
                        <a:lnSpc>
                          <a:spcPct val="107000"/>
                        </a:lnSpc>
                        <a:spcBef>
                          <a:spcPts val="0"/>
                        </a:spcBef>
                        <a:spcAft>
                          <a:spcPts val="0"/>
                        </a:spcAft>
                      </a:pPr>
                      <a:r>
                        <a:rPr lang="en-US" sz="1200">
                          <a:effectLst/>
                        </a:rPr>
                        <a:t>Reference Models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the TCP/IP model and the OSI model are used to facilitate standardization in the communication process.</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5"/>
                  </a:ext>
                </a:extLst>
              </a:tr>
              <a:tr h="372332">
                <a:tc>
                  <a:txBody>
                    <a:bodyPr/>
                    <a:lstStyle/>
                    <a:p>
                      <a:pPr marL="0" marR="0">
                        <a:lnSpc>
                          <a:spcPct val="107000"/>
                        </a:lnSpc>
                        <a:spcBef>
                          <a:spcPts val="0"/>
                        </a:spcBef>
                        <a:spcAft>
                          <a:spcPts val="0"/>
                        </a:spcAft>
                      </a:pPr>
                      <a:r>
                        <a:rPr lang="en-US" sz="1200">
                          <a:effectLst/>
                        </a:rPr>
                        <a:t>Data Encapsulation</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a:effectLst/>
                        </a:rPr>
                        <a:t>Explain how data encapsulation allows data to be transported across the network.</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val="10006"/>
                  </a:ext>
                </a:extLst>
              </a:tr>
              <a:tr h="372332">
                <a:tc>
                  <a:txBody>
                    <a:bodyPr/>
                    <a:lstStyle/>
                    <a:p>
                      <a:pPr marL="0" marR="0">
                        <a:lnSpc>
                          <a:spcPct val="107000"/>
                        </a:lnSpc>
                        <a:spcBef>
                          <a:spcPts val="0"/>
                        </a:spcBef>
                        <a:spcAft>
                          <a:spcPts val="0"/>
                        </a:spcAft>
                      </a:pPr>
                      <a:r>
                        <a:rPr lang="en-US" sz="1200">
                          <a:effectLst/>
                        </a:rPr>
                        <a:t>Data Access</a:t>
                      </a:r>
                      <a:endParaRPr lang="en-US" sz="110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Explain how local hosts access local resources on a network.</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Protocols</a:t>
            </a:r>
            <a:br>
              <a:rPr lang="en-US" altLang="en-US" dirty="0"/>
            </a:br>
            <a:r>
              <a:rPr lang="en-US" altLang="en-US" dirty="0"/>
              <a:t>Protocol Interaction</a:t>
            </a:r>
          </a:p>
        </p:txBody>
      </p:sp>
      <p:sp>
        <p:nvSpPr>
          <p:cNvPr id="8195" name="Rectangle 6"/>
          <p:cNvSpPr>
            <a:spLocks noGrp="1" noChangeArrowheads="1"/>
          </p:cNvSpPr>
          <p:nvPr>
            <p:ph idx="1"/>
          </p:nvPr>
        </p:nvSpPr>
        <p:spPr>
          <a:xfrm>
            <a:off x="203201" y="986971"/>
            <a:ext cx="4572000" cy="990512"/>
          </a:xfrm>
        </p:spPr>
        <p:txBody>
          <a:bodyPr/>
          <a:lstStyle/>
          <a:p>
            <a:pPr>
              <a:buFont typeface="Arial" panose="020B0604020202020204" pitchFamily="34" charset="0"/>
              <a:buChar char="•"/>
            </a:pPr>
            <a:r>
              <a:rPr lang="en-US" sz="1600" dirty="0"/>
              <a:t>Networks require the use of several protocols.</a:t>
            </a:r>
            <a:endParaRPr lang="en-US" altLang="ja-JP" dirty="0"/>
          </a:p>
          <a:p>
            <a:pPr>
              <a:buFont typeface="Arial" panose="020B0604020202020204" pitchFamily="34" charset="0"/>
              <a:buChar char="•"/>
            </a:pPr>
            <a:r>
              <a:rPr lang="en-US" altLang="ja-JP" sz="1600" dirty="0"/>
              <a:t>Each protocol has its own function and format.</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439054526"/>
              </p:ext>
            </p:extLst>
          </p:nvPr>
        </p:nvGraphicFramePr>
        <p:xfrm>
          <a:off x="449717" y="2254251"/>
          <a:ext cx="8316911" cy="2407960"/>
        </p:xfrm>
        <a:graphic>
          <a:graphicData uri="http://schemas.openxmlformats.org/drawingml/2006/table">
            <a:tbl>
              <a:tblPr firstRow="1" bandRow="1">
                <a:tableStyleId>{5C22544A-7EE6-4342-B048-85BDC9FD1C3A}</a:tableStyleId>
              </a:tblPr>
              <a:tblGrid>
                <a:gridCol w="2090283">
                  <a:extLst>
                    <a:ext uri="{9D8B030D-6E8A-4147-A177-3AD203B41FA5}">
                      <a16:colId xmlns:a16="http://schemas.microsoft.com/office/drawing/2014/main" val="20000"/>
                    </a:ext>
                  </a:extLst>
                </a:gridCol>
                <a:gridCol w="6226628">
                  <a:extLst>
                    <a:ext uri="{9D8B030D-6E8A-4147-A177-3AD203B41FA5}">
                      <a16:colId xmlns:a16="http://schemas.microsoft.com/office/drawing/2014/main" val="20001"/>
                    </a:ext>
                  </a:extLst>
                </a:gridCol>
              </a:tblGrid>
              <a:tr h="302463">
                <a:tc>
                  <a:txBody>
                    <a:bodyPr/>
                    <a:lstStyle/>
                    <a:p>
                      <a:r>
                        <a:rPr lang="en-US" dirty="0"/>
                        <a:t>Protocol</a:t>
                      </a:r>
                    </a:p>
                  </a:txBody>
                  <a:tcPr/>
                </a:tc>
                <a:tc>
                  <a:txBody>
                    <a:bodyPr/>
                    <a:lstStyle/>
                    <a:p>
                      <a:r>
                        <a:rPr lang="en-US" dirty="0"/>
                        <a:t>Function</a:t>
                      </a:r>
                    </a:p>
                  </a:txBody>
                  <a:tcPr/>
                </a:tc>
                <a:extLst>
                  <a:ext uri="{0D108BD9-81ED-4DB2-BD59-A6C34878D82A}">
                    <a16:rowId xmlns:a16="http://schemas.microsoft.com/office/drawing/2014/main" val="10000"/>
                  </a:ext>
                </a:extLst>
              </a:tr>
              <a:tr h="323562">
                <a:tc>
                  <a:txBody>
                    <a:bodyPr/>
                    <a:lstStyle/>
                    <a:p>
                      <a:r>
                        <a:rPr lang="en-US" b="1" dirty="0"/>
                        <a:t>Hypertext Transfer Protocol (HTTP)</a:t>
                      </a:r>
                      <a:endParaRPr lang="en-US" dirty="0"/>
                    </a:p>
                  </a:txBody>
                  <a:tcPr/>
                </a:tc>
                <a:tc>
                  <a:txBody>
                    <a:bodyPr/>
                    <a:lstStyle/>
                    <a:p>
                      <a:pPr marL="285750" indent="-285750">
                        <a:buFont typeface="Wingdings" panose="05000000000000000000" pitchFamily="2" charset="2"/>
                        <a:buChar char="§"/>
                      </a:pPr>
                      <a:r>
                        <a:rPr lang="en-US" dirty="0"/>
                        <a:t>Governs the way a web server and a web client interact</a:t>
                      </a:r>
                    </a:p>
                    <a:p>
                      <a:pPr marL="285750" indent="-285750">
                        <a:buFont typeface="Wingdings" panose="05000000000000000000" pitchFamily="2" charset="2"/>
                        <a:buChar char="§"/>
                      </a:pPr>
                      <a:r>
                        <a:rPr lang="en-US" dirty="0"/>
                        <a:t>Defines content and format</a:t>
                      </a:r>
                    </a:p>
                  </a:txBody>
                  <a:tcPr/>
                </a:tc>
                <a:extLst>
                  <a:ext uri="{0D108BD9-81ED-4DB2-BD59-A6C34878D82A}">
                    <a16:rowId xmlns:a16="http://schemas.microsoft.com/office/drawing/2014/main" val="10001"/>
                  </a:ext>
                </a:extLst>
              </a:tr>
              <a:tr h="333828">
                <a:tc>
                  <a:txBody>
                    <a:bodyPr/>
                    <a:lstStyle/>
                    <a:p>
                      <a:r>
                        <a:rPr lang="en-US" b="1" dirty="0"/>
                        <a:t>Transmission Control Protocol (TCP)</a:t>
                      </a:r>
                      <a:endParaRPr lang="en-US" dirty="0"/>
                    </a:p>
                  </a:txBody>
                  <a:tcPr/>
                </a:tc>
                <a:tc>
                  <a:txBody>
                    <a:bodyPr/>
                    <a:lstStyle/>
                    <a:p>
                      <a:pPr marL="285750" indent="-285750">
                        <a:buFont typeface="Wingdings" panose="05000000000000000000" pitchFamily="2" charset="2"/>
                        <a:buChar char="§"/>
                      </a:pPr>
                      <a:r>
                        <a:rPr lang="en-US" dirty="0"/>
                        <a:t>Manages the individual conversations</a:t>
                      </a:r>
                    </a:p>
                    <a:p>
                      <a:pPr marL="285750" indent="-285750">
                        <a:buFont typeface="Wingdings" panose="05000000000000000000" pitchFamily="2" charset="2"/>
                        <a:buChar char="§"/>
                      </a:pPr>
                      <a:r>
                        <a:rPr lang="en-US" dirty="0"/>
                        <a:t>Provides guaranteed delivery</a:t>
                      </a:r>
                    </a:p>
                    <a:p>
                      <a:pPr marL="285750" indent="-285750">
                        <a:buFont typeface="Wingdings" panose="05000000000000000000" pitchFamily="2" charset="2"/>
                        <a:buChar char="§"/>
                      </a:pPr>
                      <a:r>
                        <a:rPr lang="en-US" dirty="0"/>
                        <a:t>Manages flow control</a:t>
                      </a:r>
                    </a:p>
                  </a:txBody>
                  <a:tcPr/>
                </a:tc>
                <a:extLst>
                  <a:ext uri="{0D108BD9-81ED-4DB2-BD59-A6C34878D82A}">
                    <a16:rowId xmlns:a16="http://schemas.microsoft.com/office/drawing/2014/main" val="10002"/>
                  </a:ext>
                </a:extLst>
              </a:tr>
              <a:tr h="335320">
                <a:tc>
                  <a:txBody>
                    <a:bodyPr/>
                    <a:lstStyle/>
                    <a:p>
                      <a:r>
                        <a:rPr lang="en-US" b="1" dirty="0"/>
                        <a:t>Internet Protocol (IP)</a:t>
                      </a:r>
                      <a:endParaRPr lang="en-US" dirty="0"/>
                    </a:p>
                  </a:txBody>
                  <a:tcPr/>
                </a:tc>
                <a:tc>
                  <a:txBody>
                    <a:bodyPr/>
                    <a:lstStyle/>
                    <a:p>
                      <a:r>
                        <a:rPr lang="en-US" dirty="0"/>
                        <a:t>Delivers messages globally from the sender to the receiver</a:t>
                      </a:r>
                    </a:p>
                  </a:txBody>
                  <a:tcPr/>
                </a:tc>
                <a:extLst>
                  <a:ext uri="{0D108BD9-81ED-4DB2-BD59-A6C34878D82A}">
                    <a16:rowId xmlns:a16="http://schemas.microsoft.com/office/drawing/2014/main" val="10003"/>
                  </a:ext>
                </a:extLst>
              </a:tr>
              <a:tr h="319314">
                <a:tc>
                  <a:txBody>
                    <a:bodyPr/>
                    <a:lstStyle/>
                    <a:p>
                      <a:r>
                        <a:rPr lang="en-US" b="1" dirty="0"/>
                        <a:t>Ethernet</a:t>
                      </a:r>
                      <a:endParaRPr lang="en-US" dirty="0"/>
                    </a:p>
                  </a:txBody>
                  <a:tcPr/>
                </a:tc>
                <a:tc>
                  <a:txBody>
                    <a:bodyPr/>
                    <a:lstStyle/>
                    <a:p>
                      <a:r>
                        <a:rPr lang="en-US" dirty="0"/>
                        <a:t>Delivers messages from one NIC to another NIC on the same Ethernet Local Area Network (LAN)</a:t>
                      </a:r>
                    </a:p>
                  </a:txBody>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0"/>
            <a:ext cx="3362777" cy="216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3.3 Protocol Suites</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Network Protocol Suites</a:t>
            </a:r>
            <a:endParaRPr lang="en-CA" altLang="en-US" dirty="0"/>
          </a:p>
        </p:txBody>
      </p:sp>
      <p:sp>
        <p:nvSpPr>
          <p:cNvPr id="13315" name="Content Placeholder 2"/>
          <p:cNvSpPr>
            <a:spLocks noGrp="1"/>
          </p:cNvSpPr>
          <p:nvPr>
            <p:ph idx="1"/>
          </p:nvPr>
        </p:nvSpPr>
        <p:spPr>
          <a:xfrm>
            <a:off x="123574" y="867947"/>
            <a:ext cx="4349274" cy="3827878"/>
          </a:xfrm>
        </p:spPr>
        <p:txBody>
          <a:bodyPr/>
          <a:lstStyle/>
          <a:p>
            <a:pPr marL="0" indent="0">
              <a:buNone/>
            </a:pPr>
            <a:r>
              <a:rPr lang="en-US" sz="1600" dirty="0"/>
              <a:t>Protocols must be able to work with other protocols.</a:t>
            </a:r>
          </a:p>
          <a:p>
            <a:pPr marL="0" indent="0">
              <a:buNone/>
            </a:pPr>
            <a:r>
              <a:rPr lang="en-US" sz="1600" dirty="0"/>
              <a:t>Protocol suite:</a:t>
            </a:r>
          </a:p>
          <a:p>
            <a:pPr lvl="1"/>
            <a:r>
              <a:rPr lang="en-US" sz="1600" dirty="0"/>
              <a:t>A group of inter-related protocols necessary to perform a communication function</a:t>
            </a:r>
          </a:p>
          <a:p>
            <a:pPr lvl="1"/>
            <a:r>
              <a:rPr lang="en-US" sz="1600" dirty="0"/>
              <a:t>Sets of rules that work together to help solve a problem</a:t>
            </a:r>
          </a:p>
          <a:p>
            <a:pPr marL="0" indent="0">
              <a:buNone/>
            </a:pPr>
            <a:r>
              <a:rPr lang="en-US" sz="1600" dirty="0"/>
              <a:t>The protocols are viewed in terms of layers:</a:t>
            </a:r>
          </a:p>
          <a:p>
            <a:pPr lvl="1"/>
            <a:r>
              <a:rPr lang="en-US" sz="1600" dirty="0"/>
              <a:t>Higher Layers</a:t>
            </a:r>
          </a:p>
          <a:p>
            <a:pPr lvl="1"/>
            <a:r>
              <a:rPr lang="en-US" sz="1600" dirty="0"/>
              <a:t>Lower Layers- concerned with moving data and provide services to upper layers</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39516"/>
            <a:ext cx="4448426" cy="283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Evolution of Protocol Suites</a:t>
            </a:r>
            <a:endParaRPr lang="en-CA" altLang="en-US" dirty="0"/>
          </a:p>
        </p:txBody>
      </p:sp>
      <p:sp>
        <p:nvSpPr>
          <p:cNvPr id="13315" name="Content Placeholder 2"/>
          <p:cNvSpPr>
            <a:spLocks noGrp="1"/>
          </p:cNvSpPr>
          <p:nvPr>
            <p:ph idx="1"/>
          </p:nvPr>
        </p:nvSpPr>
        <p:spPr>
          <a:xfrm>
            <a:off x="124427" y="791746"/>
            <a:ext cx="3997630" cy="3856453"/>
          </a:xfrm>
        </p:spPr>
        <p:txBody>
          <a:bodyPr/>
          <a:lstStyle/>
          <a:p>
            <a:pPr marL="0" indent="0">
              <a:buNone/>
            </a:pPr>
            <a:r>
              <a:rPr lang="en-US" sz="1600" dirty="0"/>
              <a:t>There are several protocol suites.</a:t>
            </a:r>
          </a:p>
          <a:p>
            <a:pPr>
              <a:buFont typeface="Arial" panose="020B0604020202020204" pitchFamily="34" charset="0"/>
              <a:buChar char="•"/>
            </a:pPr>
            <a:r>
              <a:rPr lang="fr-FR" sz="1400" b="1" dirty="0"/>
              <a:t>Internet Protocol Suite or TCP/IP- </a:t>
            </a:r>
            <a:r>
              <a:rPr lang="fr-FR" sz="1400" dirty="0"/>
              <a:t>The</a:t>
            </a:r>
            <a:r>
              <a:rPr lang="fr-FR" sz="1400" b="1" dirty="0"/>
              <a:t> </a:t>
            </a:r>
            <a:r>
              <a:rPr lang="fr-FR" sz="1400" dirty="0" err="1"/>
              <a:t>most</a:t>
            </a:r>
            <a:r>
              <a:rPr lang="fr-FR" sz="1400" dirty="0"/>
              <a:t> </a:t>
            </a:r>
            <a:r>
              <a:rPr lang="fr-FR" sz="1400" dirty="0" err="1"/>
              <a:t>common</a:t>
            </a:r>
            <a:r>
              <a:rPr lang="fr-FR" sz="1400" dirty="0"/>
              <a:t> </a:t>
            </a:r>
            <a:r>
              <a:rPr lang="fr-FR" sz="1400" dirty="0" err="1"/>
              <a:t>protocol</a:t>
            </a:r>
            <a:r>
              <a:rPr lang="fr-FR" sz="1400" dirty="0"/>
              <a:t> suite and m</a:t>
            </a:r>
            <a:r>
              <a:rPr lang="en-US" sz="1400" dirty="0" err="1"/>
              <a:t>aintained</a:t>
            </a:r>
            <a:r>
              <a:rPr lang="en-US" sz="1400" dirty="0"/>
              <a:t> by the Internet Engineering Task Force (IETF)</a:t>
            </a:r>
          </a:p>
          <a:p>
            <a:pPr>
              <a:buFont typeface="Arial" panose="020B0604020202020204" pitchFamily="34" charset="0"/>
              <a:buChar char="•"/>
            </a:pPr>
            <a:r>
              <a:rPr lang="en-US" sz="1400" b="1" dirty="0"/>
              <a:t>Open Systems Interconnection (OSI) protocols- </a:t>
            </a:r>
            <a:r>
              <a:rPr lang="en-US" sz="1400" dirty="0"/>
              <a:t>Developed</a:t>
            </a:r>
            <a:r>
              <a:rPr lang="en-US" sz="1400" b="1" dirty="0"/>
              <a:t> </a:t>
            </a:r>
            <a:r>
              <a:rPr lang="en-US" sz="1400" dirty="0"/>
              <a:t>by the International Organization for Standardization (ISO) and the International Telecommunications Union (ITU)</a:t>
            </a:r>
          </a:p>
          <a:p>
            <a:pPr>
              <a:buFont typeface="Arial" panose="020B0604020202020204" pitchFamily="34" charset="0"/>
              <a:buChar char="•"/>
            </a:pPr>
            <a:r>
              <a:rPr lang="en-US" sz="1400" b="1" dirty="0"/>
              <a:t>AppleTalk- </a:t>
            </a:r>
            <a:r>
              <a:rPr lang="en-US" sz="1400" dirty="0"/>
              <a:t>Proprietary suite release by Apple Inc.</a:t>
            </a:r>
          </a:p>
          <a:p>
            <a:pPr>
              <a:buFont typeface="Arial" panose="020B0604020202020204" pitchFamily="34" charset="0"/>
              <a:buChar char="•"/>
            </a:pPr>
            <a:r>
              <a:rPr lang="en-US" sz="1400" b="1" dirty="0"/>
              <a:t>Novell NetWare- </a:t>
            </a:r>
            <a:r>
              <a:rPr lang="en-US" sz="1400" dirty="0"/>
              <a:t>Proprietary suite developed by Novell Inc.</a:t>
            </a:r>
            <a:endParaRPr lang="en-CA" altLang="en-US" sz="1400" dirty="0"/>
          </a:p>
          <a:p>
            <a:pPr lvl="1"/>
            <a:endParaRPr lang="en-CA"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057" y="1093522"/>
            <a:ext cx="5021943" cy="290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Protocol Example</a:t>
            </a:r>
            <a:endParaRPr lang="en-CA" altLang="en-US" dirty="0"/>
          </a:p>
        </p:txBody>
      </p:sp>
      <p:sp>
        <p:nvSpPr>
          <p:cNvPr id="13315" name="Content Placeholder 2"/>
          <p:cNvSpPr>
            <a:spLocks noGrp="1"/>
          </p:cNvSpPr>
          <p:nvPr>
            <p:ph idx="1"/>
          </p:nvPr>
        </p:nvSpPr>
        <p:spPr>
          <a:xfrm>
            <a:off x="123574" y="867947"/>
            <a:ext cx="3359855" cy="3733082"/>
          </a:xfrm>
        </p:spPr>
        <p:txBody>
          <a:bodyPr/>
          <a:lstStyle/>
          <a:p>
            <a:pPr>
              <a:buFont typeface="Arial" panose="020B0604020202020204" pitchFamily="34" charset="0"/>
              <a:buChar char="•"/>
            </a:pPr>
            <a:r>
              <a:rPr lang="en-US" sz="1600" dirty="0"/>
              <a:t>TCP/IP protocols operate at the application, transport, and internet layers.</a:t>
            </a:r>
          </a:p>
          <a:p>
            <a:pPr>
              <a:buFont typeface="Arial" panose="020B0604020202020204" pitchFamily="34" charset="0"/>
              <a:buChar char="•"/>
            </a:pPr>
            <a:r>
              <a:rPr lang="en-US" sz="1600" dirty="0"/>
              <a:t>The most common network access layer LAN protocols are Ethernet and WLAN (wireless LAN).</a:t>
            </a:r>
          </a:p>
          <a:p>
            <a:pPr lvl="1"/>
            <a:endParaRPr lang="en-CA"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933" y="955448"/>
            <a:ext cx="5388352" cy="323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Protocol Suite</a:t>
            </a:r>
            <a:endParaRPr lang="en-CA" altLang="en-US" dirty="0"/>
          </a:p>
        </p:txBody>
      </p:sp>
      <p:sp>
        <p:nvSpPr>
          <p:cNvPr id="13315" name="Content Placeholder 2"/>
          <p:cNvSpPr>
            <a:spLocks noGrp="1"/>
          </p:cNvSpPr>
          <p:nvPr>
            <p:ph idx="1"/>
          </p:nvPr>
        </p:nvSpPr>
        <p:spPr>
          <a:xfrm>
            <a:off x="167116" y="820322"/>
            <a:ext cx="3359855" cy="3942178"/>
          </a:xfrm>
        </p:spPr>
        <p:txBody>
          <a:bodyPr/>
          <a:lstStyle/>
          <a:p>
            <a:pPr>
              <a:buFont typeface="Arial" panose="020B0604020202020204" pitchFamily="34" charset="0"/>
              <a:buChar char="•"/>
            </a:pPr>
            <a:r>
              <a:rPr lang="en-US" sz="1400" dirty="0"/>
              <a:t>TCP/IP is the protocol suite used by the internet and includes many protocols.</a:t>
            </a:r>
          </a:p>
          <a:p>
            <a:pPr>
              <a:buFont typeface="Arial" panose="020B0604020202020204" pitchFamily="34" charset="0"/>
              <a:buChar char="•"/>
            </a:pPr>
            <a:r>
              <a:rPr lang="en-US" sz="1400" dirty="0"/>
              <a:t>TCP/IP is:</a:t>
            </a:r>
          </a:p>
          <a:p>
            <a:pPr lvl="1"/>
            <a:r>
              <a:rPr lang="en-US" dirty="0"/>
              <a:t>An open standard protocol suite that is freely available to the public and can be used by any vendor</a:t>
            </a:r>
          </a:p>
          <a:p>
            <a:pPr lvl="1"/>
            <a:r>
              <a:rPr lang="en-US" dirty="0"/>
              <a:t>A standards-based protocol suite that is </a:t>
            </a:r>
            <a:r>
              <a:rPr lang="en-US" sz="1400" dirty="0"/>
              <a:t>endorsed by the networking industry and approved by a standards organization to ensure interoperability </a:t>
            </a:r>
          </a:p>
          <a:p>
            <a:pPr lvl="1"/>
            <a:endParaRPr lang="en-CA" alt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890281"/>
            <a:ext cx="5480277" cy="341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04138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Protocol Suites</a:t>
            </a:r>
            <a:br>
              <a:rPr lang="en-US" altLang="en-US" dirty="0"/>
            </a:br>
            <a:r>
              <a:rPr lang="en-US" altLang="en-US" dirty="0"/>
              <a:t>TCP/IP Communication Process</a:t>
            </a:r>
            <a:endParaRPr lang="en-CA" altLang="en-US" dirty="0"/>
          </a:p>
        </p:txBody>
      </p:sp>
      <p:sp>
        <p:nvSpPr>
          <p:cNvPr id="13315" name="Content Placeholder 2"/>
          <p:cNvSpPr>
            <a:spLocks noGrp="1"/>
          </p:cNvSpPr>
          <p:nvPr>
            <p:ph idx="1"/>
          </p:nvPr>
        </p:nvSpPr>
        <p:spPr>
          <a:xfrm>
            <a:off x="123574" y="867947"/>
            <a:ext cx="4361340" cy="859252"/>
          </a:xfrm>
        </p:spPr>
        <p:txBody>
          <a:bodyPr/>
          <a:lstStyle/>
          <a:p>
            <a:pPr>
              <a:buFont typeface="Arial" panose="020B0604020202020204" pitchFamily="34" charset="0"/>
              <a:buChar char="•"/>
            </a:pPr>
            <a:r>
              <a:rPr lang="en-US" sz="1600" dirty="0"/>
              <a:t>A web server encapsulating and sending a web page to a client.</a:t>
            </a:r>
            <a:endParaRPr lang="en-CA" altLang="en-US" sz="1600" dirty="0"/>
          </a:p>
        </p:txBody>
      </p:sp>
      <p:sp>
        <p:nvSpPr>
          <p:cNvPr id="9" name="Content Placeholder 2"/>
          <p:cNvSpPr txBox="1">
            <a:spLocks/>
          </p:cNvSpPr>
          <p:nvPr/>
        </p:nvSpPr>
        <p:spPr bwMode="auto">
          <a:xfrm>
            <a:off x="4659086" y="867947"/>
            <a:ext cx="4361340" cy="85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600" dirty="0"/>
              <a:t>A client de-encapsulating the web page for the web browser</a:t>
            </a:r>
            <a:endParaRPr lang="en-US"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63" y="2017471"/>
            <a:ext cx="4230816" cy="257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179" y="2090057"/>
            <a:ext cx="4286817" cy="242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3.4 Standards Organizations</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Open Standards</a:t>
            </a:r>
          </a:p>
        </p:txBody>
      </p:sp>
      <p:sp>
        <p:nvSpPr>
          <p:cNvPr id="55299" name="Rectangle 3"/>
          <p:cNvSpPr>
            <a:spLocks noGrp="1" noChangeArrowheads="1"/>
          </p:cNvSpPr>
          <p:nvPr>
            <p:ph type="body" idx="1"/>
          </p:nvPr>
        </p:nvSpPr>
        <p:spPr>
          <a:xfrm>
            <a:off x="4572000" y="757551"/>
            <a:ext cx="4401766" cy="3950636"/>
          </a:xfrm>
        </p:spPr>
        <p:txBody>
          <a:bodyPr/>
          <a:lstStyle/>
          <a:p>
            <a:pPr marL="0" indent="0">
              <a:buNone/>
            </a:pPr>
            <a:r>
              <a:rPr lang="en-US" sz="1600" dirty="0"/>
              <a:t>Open standards encourage:</a:t>
            </a:r>
          </a:p>
          <a:p>
            <a:pPr>
              <a:buFont typeface="Arial" panose="020B0604020202020204" pitchFamily="34" charset="0"/>
              <a:buChar char="•"/>
            </a:pPr>
            <a:r>
              <a:rPr lang="en-US" sz="1600" dirty="0"/>
              <a:t>interoperability</a:t>
            </a:r>
          </a:p>
          <a:p>
            <a:pPr>
              <a:buFont typeface="Arial" panose="020B0604020202020204" pitchFamily="34" charset="0"/>
              <a:buChar char="•"/>
            </a:pPr>
            <a:r>
              <a:rPr lang="en-US" sz="1600" dirty="0"/>
              <a:t>competition</a:t>
            </a:r>
          </a:p>
          <a:p>
            <a:pPr>
              <a:buFont typeface="Arial" panose="020B0604020202020204" pitchFamily="34" charset="0"/>
              <a:buChar char="•"/>
            </a:pPr>
            <a:r>
              <a:rPr lang="en-US" sz="1600" dirty="0"/>
              <a:t>innovation</a:t>
            </a:r>
          </a:p>
          <a:p>
            <a:pPr marL="0" indent="0">
              <a:buNone/>
            </a:pPr>
            <a:r>
              <a:rPr lang="en-US" sz="1600" dirty="0"/>
              <a:t>Standards organizations are:</a:t>
            </a:r>
          </a:p>
          <a:p>
            <a:pPr>
              <a:buFont typeface="Arial" panose="020B0604020202020204" pitchFamily="34" charset="0"/>
              <a:buChar char="•"/>
            </a:pPr>
            <a:r>
              <a:rPr lang="en-US" sz="1600" dirty="0"/>
              <a:t>vendor-neutral </a:t>
            </a:r>
          </a:p>
          <a:p>
            <a:pPr>
              <a:buFont typeface="Arial" panose="020B0604020202020204" pitchFamily="34" charset="0"/>
              <a:buChar char="•"/>
            </a:pPr>
            <a:r>
              <a:rPr lang="en-US" sz="1600" dirty="0"/>
              <a:t>non-profit organizations </a:t>
            </a:r>
          </a:p>
          <a:p>
            <a:pPr>
              <a:buFont typeface="Arial" panose="020B0604020202020204" pitchFamily="34" charset="0"/>
              <a:buChar char="•"/>
            </a:pPr>
            <a:r>
              <a:rPr lang="en-US" sz="1600" dirty="0"/>
              <a:t>established to develop and promote the concept of open standards. </a:t>
            </a:r>
            <a:endParaRPr lang="en-CA" altLang="en-US" sz="1600" b="1"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8" y="832640"/>
            <a:ext cx="4308835" cy="307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499429" cy="757551"/>
          </a:xfrm>
        </p:spPr>
        <p:txBody>
          <a:bodyPr/>
          <a:lstStyle/>
          <a:p>
            <a:r>
              <a:rPr lang="en-US" altLang="en-US" sz="1600" dirty="0"/>
              <a:t>Standards Organizations</a:t>
            </a:r>
            <a:br>
              <a:rPr lang="en-US" altLang="en-US" sz="1600" dirty="0"/>
            </a:br>
            <a:r>
              <a:rPr lang="en-US" altLang="en-US" dirty="0"/>
              <a:t>Internet Standards</a:t>
            </a:r>
          </a:p>
        </p:txBody>
      </p:sp>
      <p:sp>
        <p:nvSpPr>
          <p:cNvPr id="55299" name="Rectangle 3"/>
          <p:cNvSpPr>
            <a:spLocks noGrp="1" noChangeArrowheads="1"/>
          </p:cNvSpPr>
          <p:nvPr>
            <p:ph type="body" idx="1"/>
          </p:nvPr>
        </p:nvSpPr>
        <p:spPr>
          <a:xfrm>
            <a:off x="4499429" y="220523"/>
            <a:ext cx="4401766" cy="4322448"/>
          </a:xfrm>
        </p:spPr>
        <p:txBody>
          <a:bodyPr/>
          <a:lstStyle/>
          <a:p>
            <a:pPr>
              <a:buFont typeface="Arial" panose="020B0604020202020204" pitchFamily="34" charset="0"/>
              <a:buChar char="•"/>
            </a:pPr>
            <a:r>
              <a:rPr lang="en-US" sz="1800" b="1" dirty="0"/>
              <a:t>Internet Society (ISOC)</a:t>
            </a:r>
            <a:r>
              <a:rPr lang="en-US" sz="1800" dirty="0"/>
              <a:t> - Promotes the open development and evolution of internet</a:t>
            </a:r>
          </a:p>
          <a:p>
            <a:pPr>
              <a:buFont typeface="Arial" panose="020B0604020202020204" pitchFamily="34" charset="0"/>
              <a:buChar char="•"/>
            </a:pPr>
            <a:r>
              <a:rPr lang="en-US" sz="1800" b="1" dirty="0"/>
              <a:t>Internet Architecture Board (IAB)</a:t>
            </a:r>
            <a:r>
              <a:rPr lang="en-US" sz="1800" dirty="0"/>
              <a:t> - Responsible for management and development of internet standards</a:t>
            </a:r>
          </a:p>
          <a:p>
            <a:pPr>
              <a:buFont typeface="Arial" panose="020B0604020202020204" pitchFamily="34" charset="0"/>
              <a:buChar char="•"/>
            </a:pPr>
            <a:r>
              <a:rPr lang="en-US" sz="1800" b="1" dirty="0"/>
              <a:t>Internet Engineering Task Force (IETF) </a:t>
            </a:r>
            <a:r>
              <a:rPr lang="en-US" sz="1800" dirty="0"/>
              <a:t>- Develops, updates, and maintains internet and TCP/IP technologies</a:t>
            </a:r>
          </a:p>
          <a:p>
            <a:pPr>
              <a:buFont typeface="Arial" panose="020B0604020202020204" pitchFamily="34" charset="0"/>
              <a:buChar char="•"/>
            </a:pPr>
            <a:r>
              <a:rPr lang="en-US" sz="1800" b="1" dirty="0"/>
              <a:t>Internet Research Task Force (IRTF) </a:t>
            </a:r>
            <a:r>
              <a:rPr lang="en-US" sz="1800" dirty="0"/>
              <a:t>- Focused on long-term research related to internet and TCP/IP protocols</a:t>
            </a:r>
            <a:endParaRPr lang="en-CA" altLang="en-US" sz="1650" b="1"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4" y="1006420"/>
            <a:ext cx="4354285" cy="32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Class Activity – Design a Communications System</a:t>
            </a:r>
          </a:p>
        </p:txBody>
      </p:sp>
      <p:sp>
        <p:nvSpPr>
          <p:cNvPr id="6147" name="Rectangle 34"/>
          <p:cNvSpPr>
            <a:spLocks noGrp="1" noChangeArrowheads="1"/>
          </p:cNvSpPr>
          <p:nvPr>
            <p:ph idx="1"/>
          </p:nvPr>
        </p:nvSpPr>
        <p:spPr>
          <a:xfrm>
            <a:off x="112908" y="707995"/>
            <a:ext cx="8769026" cy="2088994"/>
          </a:xfrm>
        </p:spPr>
        <p:txBody>
          <a:bodyPr/>
          <a:lstStyle/>
          <a:p>
            <a:pPr marL="0" indent="0">
              <a:buNone/>
            </a:pPr>
            <a:r>
              <a:rPr lang="en-US" sz="1800" dirty="0"/>
              <a:t>Design a Communications System </a:t>
            </a:r>
          </a:p>
          <a:p>
            <a:pPr marL="0" indent="0">
              <a:buNone/>
            </a:pPr>
            <a:r>
              <a:rPr lang="en-US" sz="1800" b="1" dirty="0"/>
              <a:t>Objectives: </a:t>
            </a:r>
            <a:endParaRPr lang="en-US" sz="1800" dirty="0"/>
          </a:p>
          <a:p>
            <a:pPr lvl="1"/>
            <a:r>
              <a:rPr lang="en-US" sz="1800" dirty="0"/>
              <a:t>Explain the role of protocols and standards organizations in facilitating interoperability in network communications. </a:t>
            </a:r>
          </a:p>
        </p:txBody>
      </p:sp>
    </p:spTree>
    <p:custDataLst>
      <p:tags r:id="rId1"/>
    </p:custDataLst>
    <p:extLst>
      <p:ext uri="{BB962C8B-B14F-4D97-AF65-F5344CB8AC3E}">
        <p14:creationId xmlns:p14="http://schemas.microsoft.com/office/powerpoint/2010/main" val="3856391068"/>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955314" cy="757551"/>
          </a:xfrm>
        </p:spPr>
        <p:txBody>
          <a:bodyPr/>
          <a:lstStyle/>
          <a:p>
            <a:r>
              <a:rPr lang="en-US" altLang="en-US" sz="1600" dirty="0"/>
              <a:t>Standards Organizations</a:t>
            </a:r>
            <a:br>
              <a:rPr lang="en-US" altLang="en-US" sz="1600" dirty="0"/>
            </a:br>
            <a:r>
              <a:rPr lang="en-US" altLang="en-US" dirty="0"/>
              <a:t>Internet Standards (Cont.)</a:t>
            </a:r>
          </a:p>
        </p:txBody>
      </p:sp>
      <p:sp>
        <p:nvSpPr>
          <p:cNvPr id="55299" name="Rectangle 3"/>
          <p:cNvSpPr>
            <a:spLocks noGrp="1" noChangeArrowheads="1"/>
          </p:cNvSpPr>
          <p:nvPr>
            <p:ph type="body" idx="1"/>
          </p:nvPr>
        </p:nvSpPr>
        <p:spPr>
          <a:xfrm>
            <a:off x="4648898" y="782410"/>
            <a:ext cx="4247972" cy="3672114"/>
          </a:xfrm>
        </p:spPr>
        <p:txBody>
          <a:bodyPr/>
          <a:lstStyle/>
          <a:p>
            <a:pPr marL="0" indent="0">
              <a:buNone/>
            </a:pPr>
            <a:r>
              <a:rPr lang="en-US" sz="1600" dirty="0"/>
              <a:t>Standards organizations involved with the development and support of TCP/IP</a:t>
            </a:r>
          </a:p>
          <a:p>
            <a:pPr lvl="1"/>
            <a:r>
              <a:rPr lang="en-US" sz="1600" b="1" dirty="0"/>
              <a:t>Internet Corporation for Assigned Names and Numbers (ICANN) </a:t>
            </a:r>
            <a:r>
              <a:rPr lang="en-US" sz="1600" dirty="0"/>
              <a:t>-  Coordinates IP address allocation, the management of domain names, and assignment of other information</a:t>
            </a:r>
          </a:p>
          <a:p>
            <a:pPr lvl="1"/>
            <a:r>
              <a:rPr lang="en-US" sz="1600" b="1" dirty="0"/>
              <a:t>Internet Assigned Numbers Authority (IANA) </a:t>
            </a:r>
            <a:r>
              <a:rPr lang="en-US" sz="1600" dirty="0"/>
              <a:t>- Oversees and manages IP address allocation, domain name management, and protocol identifiers for ICANN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22" y="1277257"/>
            <a:ext cx="4378082" cy="274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Electronic and Communications Standards</a:t>
            </a:r>
          </a:p>
        </p:txBody>
      </p:sp>
      <p:sp>
        <p:nvSpPr>
          <p:cNvPr id="55299" name="Rectangle 3"/>
          <p:cNvSpPr>
            <a:spLocks noGrp="1" noChangeArrowheads="1"/>
          </p:cNvSpPr>
          <p:nvPr>
            <p:ph type="body" idx="1"/>
          </p:nvPr>
        </p:nvSpPr>
        <p:spPr>
          <a:xfrm>
            <a:off x="116114" y="821051"/>
            <a:ext cx="8785081" cy="3794491"/>
          </a:xfrm>
        </p:spPr>
        <p:txBody>
          <a:bodyPr/>
          <a:lstStyle/>
          <a:p>
            <a:pPr>
              <a:buFont typeface="Arial" panose="020B0604020202020204" pitchFamily="34" charset="0"/>
              <a:buChar char="•"/>
            </a:pPr>
            <a:r>
              <a:rPr lang="en-US" sz="1800" b="1" dirty="0"/>
              <a:t>Institute of Electrical and Electronics Engineers </a:t>
            </a:r>
            <a:r>
              <a:rPr lang="en-US" sz="1800" dirty="0"/>
              <a:t>(</a:t>
            </a:r>
            <a:r>
              <a:rPr lang="en-US" sz="1800" b="1" dirty="0"/>
              <a:t>IEEE</a:t>
            </a:r>
            <a:r>
              <a:rPr lang="en-US" sz="1800" dirty="0"/>
              <a:t>, pronounced “I-triple-E”) - dedicated to creating standards in power and energy, healthcare, telecommunications, and networking</a:t>
            </a:r>
          </a:p>
          <a:p>
            <a:pPr>
              <a:buFont typeface="Arial" panose="020B0604020202020204" pitchFamily="34" charset="0"/>
              <a:buChar char="•"/>
            </a:pPr>
            <a:r>
              <a:rPr lang="en-US" sz="1800" b="1" dirty="0"/>
              <a:t>Electronic Industries Alliance (EIA) </a:t>
            </a:r>
            <a:r>
              <a:rPr lang="en-US" sz="1800" dirty="0"/>
              <a:t>- develops standards relating to electrical wiring, connectors, and the 19-inch racks used to mount networking equipment</a:t>
            </a:r>
          </a:p>
          <a:p>
            <a:pPr>
              <a:buFont typeface="Arial" panose="020B0604020202020204" pitchFamily="34" charset="0"/>
              <a:buChar char="•"/>
            </a:pPr>
            <a:r>
              <a:rPr lang="en-US" sz="1800" b="1" dirty="0"/>
              <a:t>Telecommunications Industry Association (TIA) </a:t>
            </a:r>
            <a:r>
              <a:rPr lang="en-US" sz="1800" dirty="0"/>
              <a:t>- develops communication standards in radio equipment, cellular towers, Voice over IP (VoIP) devices, satellite communications, and more</a:t>
            </a:r>
          </a:p>
          <a:p>
            <a:pPr>
              <a:buFont typeface="Arial" panose="020B0604020202020204" pitchFamily="34" charset="0"/>
              <a:buChar char="•"/>
            </a:pPr>
            <a:r>
              <a:rPr lang="en-US" sz="1800" b="1" dirty="0"/>
              <a:t>International Telecommunications Union-Telecommunication Standardization Sector (ITU-T</a:t>
            </a:r>
            <a:r>
              <a:rPr lang="en-US" sz="1800" dirty="0"/>
              <a:t>) - defines standards for video compression, Internet Protocol Television (IPTV), and broadband communications, such as a digital subscriber line (DSL)</a:t>
            </a:r>
          </a:p>
        </p:txBody>
      </p:sp>
    </p:spTree>
    <p:extLst>
      <p:ext uri="{BB962C8B-B14F-4D97-AF65-F5344CB8AC3E}">
        <p14:creationId xmlns:p14="http://schemas.microsoft.com/office/powerpoint/2010/main" val="1265191498"/>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r>
              <a:rPr lang="en-US" altLang="en-US" sz="1600" dirty="0"/>
              <a:t>Standards Organizations</a:t>
            </a:r>
            <a:br>
              <a:rPr lang="en-US" altLang="en-US" sz="1600" dirty="0"/>
            </a:br>
            <a:r>
              <a:rPr lang="en-US" altLang="en-US" dirty="0"/>
              <a:t>Lab – Researching Networking Standards</a:t>
            </a:r>
          </a:p>
        </p:txBody>
      </p:sp>
      <p:sp>
        <p:nvSpPr>
          <p:cNvPr id="55299" name="Rectangle 3"/>
          <p:cNvSpPr>
            <a:spLocks noGrp="1" noChangeArrowheads="1"/>
          </p:cNvSpPr>
          <p:nvPr>
            <p:ph type="body" idx="1"/>
          </p:nvPr>
        </p:nvSpPr>
        <p:spPr>
          <a:xfrm>
            <a:off x="116114" y="821051"/>
            <a:ext cx="8785081" cy="3794491"/>
          </a:xfrm>
        </p:spPr>
        <p:txBody>
          <a:bodyPr/>
          <a:lstStyle/>
          <a:p>
            <a:pPr marL="0" indent="0">
              <a:buNone/>
            </a:pPr>
            <a:r>
              <a:rPr lang="en-US" sz="1800" dirty="0"/>
              <a:t>In this lab, you will do the following:</a:t>
            </a:r>
          </a:p>
          <a:p>
            <a:pPr lvl="1"/>
            <a:r>
              <a:rPr lang="en-US" sz="1700" dirty="0"/>
              <a:t>Part 1: Research Networking Standards Organizations</a:t>
            </a:r>
          </a:p>
          <a:p>
            <a:pPr lvl="1"/>
            <a:r>
              <a:rPr lang="en-US" sz="1700" dirty="0"/>
              <a:t>Part 2: Reflect on Internet and Computer Networking Experience</a:t>
            </a:r>
          </a:p>
        </p:txBody>
      </p:sp>
    </p:spTree>
    <p:extLst>
      <p:ext uri="{BB962C8B-B14F-4D97-AF65-F5344CB8AC3E}">
        <p14:creationId xmlns:p14="http://schemas.microsoft.com/office/powerpoint/2010/main" val="3558614824"/>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3.5 Reference Models</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The Benefits of Using a Layered Model</a:t>
            </a:r>
            <a:endParaRPr lang="en-CA" altLang="en-US" dirty="0"/>
          </a:p>
        </p:txBody>
      </p:sp>
      <p:sp>
        <p:nvSpPr>
          <p:cNvPr id="13315" name="Content Placeholder 2"/>
          <p:cNvSpPr>
            <a:spLocks noGrp="1"/>
          </p:cNvSpPr>
          <p:nvPr>
            <p:ph idx="1"/>
          </p:nvPr>
        </p:nvSpPr>
        <p:spPr>
          <a:xfrm>
            <a:off x="5453349" y="1019280"/>
            <a:ext cx="3690651" cy="3323113"/>
          </a:xfrm>
        </p:spPr>
        <p:txBody>
          <a:bodyPr/>
          <a:lstStyle/>
          <a:p>
            <a:pPr marL="0" indent="0">
              <a:buNone/>
            </a:pPr>
            <a:r>
              <a:rPr lang="en-US" sz="1600" dirty="0"/>
              <a:t>Complex concepts such as how a network operates can be difficult to explain and understand. For this reason, a layered model is used.</a:t>
            </a:r>
            <a:endParaRPr lang="en-CA" altLang="en-US" sz="1600" dirty="0"/>
          </a:p>
          <a:p>
            <a:pPr marL="0" indent="0">
              <a:buNone/>
            </a:pPr>
            <a:r>
              <a:rPr lang="en-US" sz="1600" dirty="0"/>
              <a:t>Two layered models describe network operations:</a:t>
            </a:r>
          </a:p>
          <a:p>
            <a:pPr>
              <a:buFont typeface="Arial" panose="020B0604020202020204" pitchFamily="34" charset="0"/>
              <a:buChar char="•"/>
            </a:pPr>
            <a:r>
              <a:rPr lang="en-US" sz="1600" dirty="0"/>
              <a:t>Open System Interconnection (OSI) Reference Model</a:t>
            </a:r>
          </a:p>
          <a:p>
            <a:pPr>
              <a:buFont typeface="Arial" panose="020B0604020202020204" pitchFamily="34" charset="0"/>
              <a:buChar char="•"/>
            </a:pPr>
            <a:r>
              <a:rPr lang="en-US" sz="1600" dirty="0"/>
              <a:t>TCP/IP Reference Model</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8285"/>
            <a:ext cx="5266953" cy="422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The Benefits of Using a Layered Model (Cont.)</a:t>
            </a:r>
            <a:endParaRPr lang="en-CA" altLang="en-US" dirty="0"/>
          </a:p>
        </p:txBody>
      </p:sp>
      <p:sp>
        <p:nvSpPr>
          <p:cNvPr id="13315" name="Content Placeholder 2"/>
          <p:cNvSpPr>
            <a:spLocks noGrp="1"/>
          </p:cNvSpPr>
          <p:nvPr>
            <p:ph idx="1"/>
          </p:nvPr>
        </p:nvSpPr>
        <p:spPr>
          <a:xfrm>
            <a:off x="290286" y="798944"/>
            <a:ext cx="8853715" cy="3352142"/>
          </a:xfrm>
        </p:spPr>
        <p:txBody>
          <a:bodyPr/>
          <a:lstStyle/>
          <a:p>
            <a:pPr marL="0" indent="0">
              <a:buNone/>
            </a:pPr>
            <a:r>
              <a:rPr lang="en-US" sz="1800" dirty="0"/>
              <a:t>These are the benefits of using a layered model:</a:t>
            </a:r>
          </a:p>
          <a:p>
            <a:pPr>
              <a:buFont typeface="Arial" panose="020B0604020202020204" pitchFamily="34" charset="0"/>
              <a:buChar char="•"/>
            </a:pPr>
            <a:r>
              <a:rPr lang="en-US" sz="1800" dirty="0"/>
              <a:t>Assist in protocol design because protocols that operate at a specific layer have defined information that they act upon and a defined interface to the layers above and below</a:t>
            </a:r>
          </a:p>
          <a:p>
            <a:pPr>
              <a:buFont typeface="Arial" panose="020B0604020202020204" pitchFamily="34" charset="0"/>
              <a:buChar char="•"/>
            </a:pPr>
            <a:r>
              <a:rPr lang="en-US" sz="1800" dirty="0"/>
              <a:t>Foster competition because products from different vendors can work together</a:t>
            </a:r>
          </a:p>
          <a:p>
            <a:pPr>
              <a:buFont typeface="Arial" panose="020B0604020202020204" pitchFamily="34" charset="0"/>
              <a:buChar char="•"/>
            </a:pPr>
            <a:r>
              <a:rPr lang="en-US" sz="1800" dirty="0"/>
              <a:t>Prevent technology or capability changes in one layer from affecting other layers above and below</a:t>
            </a:r>
          </a:p>
          <a:p>
            <a:pPr>
              <a:buFont typeface="Arial" panose="020B0604020202020204" pitchFamily="34" charset="0"/>
              <a:buChar char="•"/>
            </a:pPr>
            <a:r>
              <a:rPr lang="en-US" sz="1800" dirty="0"/>
              <a:t>Provide a common language to describe networking functions and capabilities </a:t>
            </a:r>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247186606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br>
              <a:rPr lang="en-US" altLang="en-US" dirty="0"/>
            </a:br>
            <a:r>
              <a:rPr lang="en-US" altLang="en-US" sz="2400" dirty="0"/>
              <a:t>The OSI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129854505"/>
              </p:ext>
            </p:extLst>
          </p:nvPr>
        </p:nvGraphicFramePr>
        <p:xfrm>
          <a:off x="362857" y="955226"/>
          <a:ext cx="8215086" cy="3648312"/>
        </p:xfrm>
        <a:graphic>
          <a:graphicData uri="http://schemas.openxmlformats.org/drawingml/2006/table">
            <a:tbl>
              <a:tblPr firstRow="1" firstCol="1" bandRow="1">
                <a:tableStyleId>{5C22544A-7EE6-4342-B048-85BDC9FD1C3A}</a:tableStyleId>
              </a:tblPr>
              <a:tblGrid>
                <a:gridCol w="1675263">
                  <a:extLst>
                    <a:ext uri="{9D8B030D-6E8A-4147-A177-3AD203B41FA5}">
                      <a16:colId xmlns:a16="http://schemas.microsoft.com/office/drawing/2014/main" val="20000"/>
                    </a:ext>
                  </a:extLst>
                </a:gridCol>
                <a:gridCol w="6539823">
                  <a:extLst>
                    <a:ext uri="{9D8B030D-6E8A-4147-A177-3AD203B41FA5}">
                      <a16:colId xmlns:a16="http://schemas.microsoft.com/office/drawing/2014/main" val="20001"/>
                    </a:ext>
                  </a:extLst>
                </a:gridCol>
              </a:tblGrid>
              <a:tr h="314586">
                <a:tc>
                  <a:txBody>
                    <a:bodyPr/>
                    <a:lstStyle/>
                    <a:p>
                      <a:r>
                        <a:rPr lang="en-US" b="1" dirty="0">
                          <a:effectLst/>
                        </a:rPr>
                        <a:t>OSI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7 - Application</a:t>
                      </a:r>
                      <a:endParaRPr lang="en-US" dirty="0"/>
                    </a:p>
                  </a:txBody>
                  <a:tcPr anchor="ctr"/>
                </a:tc>
                <a:tc>
                  <a:txBody>
                    <a:bodyPr/>
                    <a:lstStyle/>
                    <a:p>
                      <a:r>
                        <a:rPr lang="en-US" dirty="0"/>
                        <a:t>Contains protocols used for process-to-process communications.</a:t>
                      </a:r>
                    </a:p>
                  </a:txBody>
                  <a:tcPr anchor="ctr"/>
                </a:tc>
                <a:extLst>
                  <a:ext uri="{0D108BD9-81ED-4DB2-BD59-A6C34878D82A}">
                    <a16:rowId xmlns:a16="http://schemas.microsoft.com/office/drawing/2014/main" val="10001"/>
                  </a:ext>
                </a:extLst>
              </a:tr>
              <a:tr h="485587">
                <a:tc>
                  <a:txBody>
                    <a:bodyPr/>
                    <a:lstStyle/>
                    <a:p>
                      <a:r>
                        <a:rPr lang="en-US" b="1"/>
                        <a:t>6 - Presentation</a:t>
                      </a:r>
                      <a:endParaRPr lang="en-US"/>
                    </a:p>
                  </a:txBody>
                  <a:tcPr anchor="ctr"/>
                </a:tc>
                <a:tc>
                  <a:txBody>
                    <a:bodyPr/>
                    <a:lstStyle/>
                    <a:p>
                      <a:r>
                        <a:rPr lang="en-US" dirty="0"/>
                        <a:t>Provides for common representation of the data transferred between application layer services.</a:t>
                      </a:r>
                    </a:p>
                  </a:txBody>
                  <a:tcPr anchor="ctr"/>
                </a:tc>
                <a:extLst>
                  <a:ext uri="{0D108BD9-81ED-4DB2-BD59-A6C34878D82A}">
                    <a16:rowId xmlns:a16="http://schemas.microsoft.com/office/drawing/2014/main" val="10002"/>
                  </a:ext>
                </a:extLst>
              </a:tr>
              <a:tr h="485587">
                <a:tc>
                  <a:txBody>
                    <a:bodyPr/>
                    <a:lstStyle/>
                    <a:p>
                      <a:r>
                        <a:rPr lang="en-US" b="1"/>
                        <a:t>5 - Session</a:t>
                      </a:r>
                      <a:endParaRPr lang="en-US"/>
                    </a:p>
                  </a:txBody>
                  <a:tcPr anchor="ctr"/>
                </a:tc>
                <a:tc>
                  <a:txBody>
                    <a:bodyPr/>
                    <a:lstStyle/>
                    <a:p>
                      <a:r>
                        <a:rPr lang="en-US" dirty="0"/>
                        <a:t>Provides services to the presentation layer and to manage data exchange.</a:t>
                      </a:r>
                    </a:p>
                  </a:txBody>
                  <a:tcPr anchor="ctr"/>
                </a:tc>
                <a:extLst>
                  <a:ext uri="{0D108BD9-81ED-4DB2-BD59-A6C34878D82A}">
                    <a16:rowId xmlns:a16="http://schemas.microsoft.com/office/drawing/2014/main" val="10003"/>
                  </a:ext>
                </a:extLst>
              </a:tr>
              <a:tr h="485587">
                <a:tc>
                  <a:txBody>
                    <a:bodyPr/>
                    <a:lstStyle/>
                    <a:p>
                      <a:r>
                        <a:rPr lang="en-US" b="1"/>
                        <a:t>4 - Transport</a:t>
                      </a:r>
                      <a:endParaRPr lang="en-US"/>
                    </a:p>
                  </a:txBody>
                  <a:tcPr anchor="ctr"/>
                </a:tc>
                <a:tc>
                  <a:txBody>
                    <a:bodyPr/>
                    <a:lstStyle/>
                    <a:p>
                      <a:r>
                        <a:rPr lang="en-US" dirty="0"/>
                        <a:t>Defines services to segment, transfer, and reassemble the data for individual communications.</a:t>
                      </a:r>
                    </a:p>
                  </a:txBody>
                  <a:tcPr anchor="ctr"/>
                </a:tc>
                <a:extLst>
                  <a:ext uri="{0D108BD9-81ED-4DB2-BD59-A6C34878D82A}">
                    <a16:rowId xmlns:a16="http://schemas.microsoft.com/office/drawing/2014/main" val="10004"/>
                  </a:ext>
                </a:extLst>
              </a:tr>
              <a:tr h="485587">
                <a:tc>
                  <a:txBody>
                    <a:bodyPr/>
                    <a:lstStyle/>
                    <a:p>
                      <a:r>
                        <a:rPr lang="en-US" b="1"/>
                        <a:t>3 - Network</a:t>
                      </a:r>
                      <a:endParaRPr lang="en-US"/>
                    </a:p>
                  </a:txBody>
                  <a:tcPr anchor="ctr"/>
                </a:tc>
                <a:tc>
                  <a:txBody>
                    <a:bodyPr/>
                    <a:lstStyle/>
                    <a:p>
                      <a:r>
                        <a:rPr lang="en-US" dirty="0"/>
                        <a:t>Provides services to exchange the individual pieces of data over the network.</a:t>
                      </a:r>
                    </a:p>
                  </a:txBody>
                  <a:tcPr anchor="ctr"/>
                </a:tc>
                <a:extLst>
                  <a:ext uri="{0D108BD9-81ED-4DB2-BD59-A6C34878D82A}">
                    <a16:rowId xmlns:a16="http://schemas.microsoft.com/office/drawing/2014/main" val="10005"/>
                  </a:ext>
                </a:extLst>
              </a:tr>
              <a:tr h="485587">
                <a:tc>
                  <a:txBody>
                    <a:bodyPr/>
                    <a:lstStyle/>
                    <a:p>
                      <a:r>
                        <a:rPr lang="en-US" b="1"/>
                        <a:t>2 - Data Link</a:t>
                      </a:r>
                      <a:endParaRPr lang="en-US"/>
                    </a:p>
                  </a:txBody>
                  <a:tcPr anchor="ctr"/>
                </a:tc>
                <a:tc>
                  <a:txBody>
                    <a:bodyPr/>
                    <a:lstStyle/>
                    <a:p>
                      <a:r>
                        <a:rPr lang="en-US" dirty="0"/>
                        <a:t>Describes methods for exchanging data frames over a common media.</a:t>
                      </a:r>
                    </a:p>
                  </a:txBody>
                  <a:tcPr anchor="ctr"/>
                </a:tc>
                <a:extLst>
                  <a:ext uri="{0D108BD9-81ED-4DB2-BD59-A6C34878D82A}">
                    <a16:rowId xmlns:a16="http://schemas.microsoft.com/office/drawing/2014/main" val="10006"/>
                  </a:ext>
                </a:extLst>
              </a:tr>
              <a:tr h="535845">
                <a:tc>
                  <a:txBody>
                    <a:bodyPr/>
                    <a:lstStyle/>
                    <a:p>
                      <a:r>
                        <a:rPr lang="en-US" b="1" dirty="0"/>
                        <a:t>1 - Physical</a:t>
                      </a:r>
                      <a:endParaRPr lang="en-US" dirty="0"/>
                    </a:p>
                  </a:txBody>
                  <a:tcPr anchor="ctr"/>
                </a:tc>
                <a:tc>
                  <a:txBody>
                    <a:bodyPr/>
                    <a:lstStyle/>
                    <a:p>
                      <a:r>
                        <a:rPr lang="en-US" dirty="0"/>
                        <a:t>Describes the</a:t>
                      </a:r>
                      <a:r>
                        <a:rPr lang="en-US" baseline="0" dirty="0"/>
                        <a:t> </a:t>
                      </a:r>
                      <a:r>
                        <a:rPr lang="en-US" dirty="0"/>
                        <a:t>means to activate, maintain, and de-activate physical connections.</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r>
              <a:rPr lang="en-US" altLang="en-US" sz="1600" dirty="0"/>
              <a:t>Reference Models</a:t>
            </a:r>
            <a:br>
              <a:rPr lang="en-US" altLang="en-US" dirty="0"/>
            </a:br>
            <a:r>
              <a:rPr lang="en-US" altLang="en-US" sz="2400" dirty="0"/>
              <a:t>The TCP/IP Reference Model</a:t>
            </a:r>
            <a:endParaRPr lang="en-CA" alt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4180907194"/>
              </p:ext>
            </p:extLst>
          </p:nvPr>
        </p:nvGraphicFramePr>
        <p:xfrm>
          <a:off x="362857" y="955226"/>
          <a:ext cx="8215086" cy="2279721"/>
        </p:xfrm>
        <a:graphic>
          <a:graphicData uri="http://schemas.openxmlformats.org/drawingml/2006/table">
            <a:tbl>
              <a:tblPr firstRow="1" firstCol="1" bandRow="1">
                <a:tableStyleId>{5C22544A-7EE6-4342-B048-85BDC9FD1C3A}</a:tableStyleId>
              </a:tblPr>
              <a:tblGrid>
                <a:gridCol w="1685348">
                  <a:extLst>
                    <a:ext uri="{9D8B030D-6E8A-4147-A177-3AD203B41FA5}">
                      <a16:colId xmlns:a16="http://schemas.microsoft.com/office/drawing/2014/main" val="20000"/>
                    </a:ext>
                  </a:extLst>
                </a:gridCol>
                <a:gridCol w="6529738">
                  <a:extLst>
                    <a:ext uri="{9D8B030D-6E8A-4147-A177-3AD203B41FA5}">
                      <a16:colId xmlns:a16="http://schemas.microsoft.com/office/drawing/2014/main" val="20001"/>
                    </a:ext>
                  </a:extLst>
                </a:gridCol>
              </a:tblGrid>
              <a:tr h="361653">
                <a:tc>
                  <a:txBody>
                    <a:bodyPr/>
                    <a:lstStyle/>
                    <a:p>
                      <a:r>
                        <a:rPr lang="en-US" b="1" dirty="0">
                          <a:effectLst/>
                        </a:rPr>
                        <a:t>TCP/IP Model Layer</a:t>
                      </a:r>
                      <a:endParaRPr lang="en-US" dirty="0">
                        <a:effectLst/>
                      </a:endParaRPr>
                    </a:p>
                  </a:txBody>
                  <a:tcPr anchor="ctr"/>
                </a:tc>
                <a:tc>
                  <a:txBody>
                    <a:bodyPr/>
                    <a:lstStyle/>
                    <a:p>
                      <a:r>
                        <a:rPr lang="en-US" b="1">
                          <a:effectLst/>
                        </a:rPr>
                        <a:t>Description</a:t>
                      </a:r>
                      <a:endParaRPr lang="en-US">
                        <a:effectLst/>
                      </a:endParaRPr>
                    </a:p>
                  </a:txBody>
                  <a:tcPr anchor="ctr"/>
                </a:tc>
                <a:extLst>
                  <a:ext uri="{0D108BD9-81ED-4DB2-BD59-A6C34878D82A}">
                    <a16:rowId xmlns:a16="http://schemas.microsoft.com/office/drawing/2014/main" val="10000"/>
                  </a:ext>
                </a:extLst>
              </a:tr>
              <a:tr h="294785">
                <a:tc>
                  <a:txBody>
                    <a:bodyPr/>
                    <a:lstStyle/>
                    <a:p>
                      <a:r>
                        <a:rPr lang="en-US" b="1" dirty="0"/>
                        <a:t>Application</a:t>
                      </a:r>
                      <a:endParaRPr lang="en-US" dirty="0"/>
                    </a:p>
                  </a:txBody>
                  <a:tcPr anchor="ctr"/>
                </a:tc>
                <a:tc>
                  <a:txBody>
                    <a:bodyPr/>
                    <a:lstStyle/>
                    <a:p>
                      <a:r>
                        <a:rPr lang="en-US"/>
                        <a:t>Represents data to the user, plus encoding and dialog control.</a:t>
                      </a:r>
                    </a:p>
                  </a:txBody>
                  <a:tcPr anchor="ctr"/>
                </a:tc>
                <a:extLst>
                  <a:ext uri="{0D108BD9-81ED-4DB2-BD59-A6C34878D82A}">
                    <a16:rowId xmlns:a16="http://schemas.microsoft.com/office/drawing/2014/main" val="10001"/>
                  </a:ext>
                </a:extLst>
              </a:tr>
              <a:tr h="485587">
                <a:tc>
                  <a:txBody>
                    <a:bodyPr/>
                    <a:lstStyle/>
                    <a:p>
                      <a:r>
                        <a:rPr lang="en-US" b="1" dirty="0"/>
                        <a:t>Transport</a:t>
                      </a:r>
                      <a:endParaRPr lang="en-US" dirty="0"/>
                    </a:p>
                  </a:txBody>
                  <a:tcPr anchor="ctr"/>
                </a:tc>
                <a:tc>
                  <a:txBody>
                    <a:bodyPr/>
                    <a:lstStyle/>
                    <a:p>
                      <a:r>
                        <a:rPr lang="en-US" dirty="0"/>
                        <a:t>Supports communication between various devices across diverse networks.</a:t>
                      </a:r>
                    </a:p>
                  </a:txBody>
                  <a:tcPr anchor="ctr"/>
                </a:tc>
                <a:extLst>
                  <a:ext uri="{0D108BD9-81ED-4DB2-BD59-A6C34878D82A}">
                    <a16:rowId xmlns:a16="http://schemas.microsoft.com/office/drawing/2014/main" val="10002"/>
                  </a:ext>
                </a:extLst>
              </a:tr>
              <a:tr h="485587">
                <a:tc>
                  <a:txBody>
                    <a:bodyPr/>
                    <a:lstStyle/>
                    <a:p>
                      <a:r>
                        <a:rPr lang="en-US" b="1" dirty="0"/>
                        <a:t>Internet</a:t>
                      </a:r>
                      <a:endParaRPr lang="en-US" dirty="0"/>
                    </a:p>
                  </a:txBody>
                  <a:tcPr anchor="ctr"/>
                </a:tc>
                <a:tc>
                  <a:txBody>
                    <a:bodyPr/>
                    <a:lstStyle/>
                    <a:p>
                      <a:r>
                        <a:rPr lang="en-US"/>
                        <a:t>Determines the best path through the network.</a:t>
                      </a:r>
                    </a:p>
                  </a:txBody>
                  <a:tcPr anchor="ctr"/>
                </a:tc>
                <a:extLst>
                  <a:ext uri="{0D108BD9-81ED-4DB2-BD59-A6C34878D82A}">
                    <a16:rowId xmlns:a16="http://schemas.microsoft.com/office/drawing/2014/main" val="10003"/>
                  </a:ext>
                </a:extLst>
              </a:tr>
              <a:tr h="485587">
                <a:tc>
                  <a:txBody>
                    <a:bodyPr/>
                    <a:lstStyle/>
                    <a:p>
                      <a:r>
                        <a:rPr lang="en-US" b="1" dirty="0"/>
                        <a:t> Network Access</a:t>
                      </a:r>
                      <a:endParaRPr lang="en-US" dirty="0"/>
                    </a:p>
                  </a:txBody>
                  <a:tcPr anchor="ctr"/>
                </a:tc>
                <a:tc>
                  <a:txBody>
                    <a:bodyPr/>
                    <a:lstStyle/>
                    <a:p>
                      <a:r>
                        <a:rPr lang="en-US" dirty="0"/>
                        <a:t>Controls the hardware devices and media that make up the network.</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851130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OSI and TCP/IP Model Comparison</a:t>
            </a:r>
            <a:endParaRPr lang="en-CA" altLang="en-US" dirty="0"/>
          </a:p>
        </p:txBody>
      </p:sp>
      <p:sp>
        <p:nvSpPr>
          <p:cNvPr id="13315" name="Content Placeholder 2"/>
          <p:cNvSpPr>
            <a:spLocks noGrp="1"/>
          </p:cNvSpPr>
          <p:nvPr>
            <p:ph idx="1"/>
          </p:nvPr>
        </p:nvSpPr>
        <p:spPr>
          <a:xfrm>
            <a:off x="5321029" y="1176316"/>
            <a:ext cx="3822971" cy="3323113"/>
          </a:xfrm>
        </p:spPr>
        <p:txBody>
          <a:bodyPr/>
          <a:lstStyle/>
          <a:p>
            <a:pPr>
              <a:buFont typeface="Arial" panose="020B0604020202020204" pitchFamily="34" charset="0"/>
              <a:buChar char="•"/>
            </a:pPr>
            <a:r>
              <a:rPr lang="en-US" sz="1600" dirty="0"/>
              <a:t>The OSI model divides the network access layer and the application layer of the TCP/IP model into multiple layers.</a:t>
            </a:r>
          </a:p>
          <a:p>
            <a:pPr>
              <a:buFont typeface="Arial" panose="020B0604020202020204" pitchFamily="34" charset="0"/>
              <a:buChar char="•"/>
            </a:pPr>
            <a:r>
              <a:rPr lang="en-US" sz="1600" dirty="0"/>
              <a:t>The TCP/IP protocol suite does not specify which protocols to use when transmitting over a physical medium.</a:t>
            </a:r>
          </a:p>
          <a:p>
            <a:pPr>
              <a:buFont typeface="Arial" panose="020B0604020202020204" pitchFamily="34" charset="0"/>
              <a:buChar char="•"/>
            </a:pPr>
            <a:r>
              <a:rPr lang="en-US" sz="1600" dirty="0"/>
              <a:t>OSI Layers 1 and 2 discuss the necessary procedures to access the media and the physical means to send data over a network.</a:t>
            </a:r>
            <a:endParaRPr lang="en-CA" altLang="en-US" sz="1600" dirty="0"/>
          </a:p>
          <a:p>
            <a:pPr lvl="1"/>
            <a:endParaRPr lang="en-CA"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 y="947480"/>
            <a:ext cx="5065486" cy="355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195043"/>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Reference Models</a:t>
            </a:r>
            <a:br>
              <a:rPr lang="en-US" altLang="en-US" dirty="0"/>
            </a:br>
            <a:r>
              <a:rPr lang="en-US" altLang="en-US" dirty="0"/>
              <a:t>Packet Tracer – Investigate the TCP/IP and OSI Models in Action</a:t>
            </a:r>
            <a:endParaRPr lang="en-CA" altLang="en-US" dirty="0"/>
          </a:p>
        </p:txBody>
      </p:sp>
      <p:sp>
        <p:nvSpPr>
          <p:cNvPr id="13315" name="Content Placeholder 2"/>
          <p:cNvSpPr>
            <a:spLocks noGrp="1"/>
          </p:cNvSpPr>
          <p:nvPr>
            <p:ph idx="1"/>
          </p:nvPr>
        </p:nvSpPr>
        <p:spPr>
          <a:xfrm>
            <a:off x="198304" y="936434"/>
            <a:ext cx="8575582" cy="3168689"/>
          </a:xfrm>
        </p:spPr>
        <p:txBody>
          <a:bodyPr/>
          <a:lstStyle/>
          <a:p>
            <a:pPr marL="0" indent="0">
              <a:buNone/>
            </a:pPr>
            <a:r>
              <a:rPr lang="en-US" sz="1800" dirty="0"/>
              <a:t>This simulation activity is intended to provide a foundation for understanding the TCP/IP protocol suite and the relationship to the OSI model. Simulation mode allows you to view the data contents being sent across the network at each layer.</a:t>
            </a:r>
          </a:p>
          <a:p>
            <a:pPr marL="0" indent="0">
              <a:buNone/>
            </a:pPr>
            <a:r>
              <a:rPr lang="en-US" sz="1800" dirty="0"/>
              <a:t>In this Packet Tracer, you will: </a:t>
            </a:r>
          </a:p>
          <a:p>
            <a:pPr lvl="1"/>
            <a:r>
              <a:rPr lang="en-US" sz="1800" dirty="0"/>
              <a:t>Part 1: Examine HTTP Web Traffic </a:t>
            </a:r>
          </a:p>
          <a:p>
            <a:pPr lvl="1"/>
            <a:r>
              <a:rPr lang="en-US" sz="1800" dirty="0"/>
              <a:t>Part 2: Display Elements of the TCP/IP Protocol Suite </a:t>
            </a:r>
            <a:endParaRPr lang="en-CA" altLang="en-US" sz="1800" dirty="0"/>
          </a:p>
        </p:txBody>
      </p:sp>
    </p:spTree>
    <p:extLst>
      <p:ext uri="{BB962C8B-B14F-4D97-AF65-F5344CB8AC3E}">
        <p14:creationId xmlns:p14="http://schemas.microsoft.com/office/powerpoint/2010/main" val="287373709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3.1 The Rules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3.6 Data Encapsulation</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687651" cy="757551"/>
          </a:xfrm>
        </p:spPr>
        <p:txBody>
          <a:bodyPr/>
          <a:lstStyle/>
          <a:p>
            <a:r>
              <a:rPr lang="en-US" altLang="en-US" sz="1600" dirty="0"/>
              <a:t>Data Encapsulation</a:t>
            </a:r>
            <a:br>
              <a:rPr lang="en-US" altLang="en-US" dirty="0"/>
            </a:br>
            <a:r>
              <a:rPr lang="en-US" altLang="en-US" dirty="0"/>
              <a:t>Segmenting Messages</a:t>
            </a:r>
            <a:endParaRPr lang="en-CA" altLang="en-US" dirty="0"/>
          </a:p>
        </p:txBody>
      </p:sp>
      <p:sp>
        <p:nvSpPr>
          <p:cNvPr id="13315" name="Content Placeholder 2"/>
          <p:cNvSpPr>
            <a:spLocks noGrp="1"/>
          </p:cNvSpPr>
          <p:nvPr>
            <p:ph idx="1"/>
          </p:nvPr>
        </p:nvSpPr>
        <p:spPr>
          <a:xfrm>
            <a:off x="4951379" y="322866"/>
            <a:ext cx="4192621" cy="4350735"/>
          </a:xfrm>
        </p:spPr>
        <p:txBody>
          <a:bodyPr/>
          <a:lstStyle/>
          <a:p>
            <a:pPr marL="0" indent="0">
              <a:buNone/>
            </a:pPr>
            <a:r>
              <a:rPr lang="en-US" sz="1600" dirty="0"/>
              <a:t>Segmenting is the process of breaking up messages into smaller units. Multiplexing is the processes of taking multiple streams of segmented data and interleaving them together.</a:t>
            </a:r>
          </a:p>
          <a:p>
            <a:pPr marL="0" indent="0">
              <a:buNone/>
            </a:pPr>
            <a:r>
              <a:rPr lang="en-US" sz="1600" dirty="0"/>
              <a:t>Segmenting messages has two primary benefits:</a:t>
            </a:r>
          </a:p>
          <a:p>
            <a:pPr>
              <a:buFont typeface="Arial" panose="020B0604020202020204" pitchFamily="34" charset="0"/>
              <a:buChar char="•"/>
            </a:pPr>
            <a:r>
              <a:rPr lang="en-US" sz="1600" b="1" dirty="0"/>
              <a:t>Increases speed</a:t>
            </a:r>
            <a:r>
              <a:rPr lang="en-US" sz="1600" dirty="0"/>
              <a:t> - Large amounts of data can be sent over the network without tying up a communications link.</a:t>
            </a:r>
          </a:p>
          <a:p>
            <a:pPr>
              <a:buFont typeface="Arial" panose="020B0604020202020204" pitchFamily="34" charset="0"/>
              <a:buChar char="•"/>
            </a:pPr>
            <a:r>
              <a:rPr lang="en-US" sz="1600" b="1" dirty="0"/>
              <a:t>Increases efficiency</a:t>
            </a:r>
            <a:r>
              <a:rPr lang="en-US" sz="1600" dirty="0"/>
              <a:t> - Only segments which fail to reach the destination need to be retransmitted, not the entire data stream</a:t>
            </a:r>
            <a:r>
              <a:rPr lang="en-US" dirty="0"/>
              <a: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000420"/>
            <a:ext cx="4673600" cy="353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450805"/>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144000" cy="757551"/>
          </a:xfrm>
        </p:spPr>
        <p:txBody>
          <a:bodyPr/>
          <a:lstStyle/>
          <a:p>
            <a:r>
              <a:rPr lang="en-US" altLang="en-US" sz="1600" dirty="0"/>
              <a:t>Data Encapsulation</a:t>
            </a:r>
            <a:br>
              <a:rPr lang="en-US" altLang="en-US" dirty="0"/>
            </a:br>
            <a:r>
              <a:rPr lang="en-US" altLang="en-US" dirty="0"/>
              <a:t>Sequencing</a:t>
            </a:r>
            <a:endParaRPr lang="en-CA" altLang="en-US" dirty="0"/>
          </a:p>
        </p:txBody>
      </p:sp>
      <p:sp>
        <p:nvSpPr>
          <p:cNvPr id="13315" name="Content Placeholder 2"/>
          <p:cNvSpPr>
            <a:spLocks noGrp="1"/>
          </p:cNvSpPr>
          <p:nvPr>
            <p:ph idx="1"/>
          </p:nvPr>
        </p:nvSpPr>
        <p:spPr>
          <a:xfrm>
            <a:off x="4951379" y="1339753"/>
            <a:ext cx="4192621" cy="3146049"/>
          </a:xfrm>
        </p:spPr>
        <p:txBody>
          <a:bodyPr/>
          <a:lstStyle/>
          <a:p>
            <a:pPr marL="0" indent="0">
              <a:buNone/>
            </a:pPr>
            <a:r>
              <a:rPr lang="en-US" sz="1600" dirty="0"/>
              <a:t>Sequencing messages is the process of numbering the segments so that the message may be reassembled at the destination.</a:t>
            </a:r>
          </a:p>
          <a:p>
            <a:pPr marL="0" indent="0">
              <a:buNone/>
            </a:pPr>
            <a:r>
              <a:rPr lang="en-US" sz="1600" dirty="0"/>
              <a:t>TCP is responsible for sequencing the individual segments.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1" y="968435"/>
            <a:ext cx="4658179" cy="351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199062"/>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789251" cy="757551"/>
          </a:xfrm>
        </p:spPr>
        <p:txBody>
          <a:bodyPr/>
          <a:lstStyle/>
          <a:p>
            <a:r>
              <a:rPr lang="en-US" altLang="en-US" sz="1600" dirty="0"/>
              <a:t>Data Encapsulation</a:t>
            </a:r>
            <a:br>
              <a:rPr lang="en-US" altLang="en-US" dirty="0"/>
            </a:br>
            <a:r>
              <a:rPr lang="en-US" altLang="en-US" dirty="0"/>
              <a:t>Protocol Data Units</a:t>
            </a:r>
            <a:endParaRPr lang="en-CA" altLang="en-US" dirty="0"/>
          </a:p>
        </p:txBody>
      </p:sp>
      <p:sp>
        <p:nvSpPr>
          <p:cNvPr id="13315" name="Content Placeholder 2"/>
          <p:cNvSpPr>
            <a:spLocks noGrp="1"/>
          </p:cNvSpPr>
          <p:nvPr>
            <p:ph idx="1"/>
          </p:nvPr>
        </p:nvSpPr>
        <p:spPr>
          <a:xfrm>
            <a:off x="4619625" y="171450"/>
            <a:ext cx="4456282" cy="4667250"/>
          </a:xfrm>
        </p:spPr>
        <p:txBody>
          <a:bodyPr/>
          <a:lstStyle/>
          <a:p>
            <a:pPr marL="0" indent="0">
              <a:buNone/>
            </a:pPr>
            <a:r>
              <a:rPr lang="en-US" sz="1600" dirty="0"/>
              <a:t>Encapsulation is the process where protocols add their information to the data.</a:t>
            </a:r>
          </a:p>
          <a:p>
            <a:pPr>
              <a:buFont typeface="Arial" panose="020B0604020202020204" pitchFamily="34" charset="0"/>
              <a:buChar char="•"/>
            </a:pPr>
            <a:r>
              <a:rPr lang="en-US" sz="1600" dirty="0"/>
              <a:t>At each stage of the process, a PDU has a different name to reflect its new functions. </a:t>
            </a:r>
          </a:p>
          <a:p>
            <a:pPr>
              <a:buFont typeface="Arial" panose="020B0604020202020204" pitchFamily="34" charset="0"/>
              <a:buChar char="•"/>
            </a:pPr>
            <a:r>
              <a:rPr lang="en-US" sz="1600" dirty="0"/>
              <a:t>There is no universal naming convention for PDUs, in this course, the PDUs are named according to the protocols of the TCP/IP suite. </a:t>
            </a:r>
          </a:p>
          <a:p>
            <a:pPr>
              <a:buFont typeface="Arial" panose="020B0604020202020204" pitchFamily="34" charset="0"/>
              <a:buChar char="•"/>
            </a:pPr>
            <a:r>
              <a:rPr lang="en-US" sz="1600" dirty="0"/>
              <a:t>PDUs passing down the stack are as follows:</a:t>
            </a:r>
          </a:p>
          <a:p>
            <a:pPr marL="485775" lvl="1" indent="-342900">
              <a:buFont typeface="+mj-lt"/>
              <a:buAutoNum type="arabicPeriod"/>
            </a:pPr>
            <a:r>
              <a:rPr lang="en-US" sz="1600" dirty="0"/>
              <a:t>Data (Data Stream)</a:t>
            </a:r>
          </a:p>
          <a:p>
            <a:pPr marL="485775" lvl="1" indent="-342900">
              <a:buFont typeface="+mj-lt"/>
              <a:buAutoNum type="arabicPeriod"/>
            </a:pPr>
            <a:r>
              <a:rPr lang="en-US" sz="1600" dirty="0"/>
              <a:t>Segment</a:t>
            </a:r>
          </a:p>
          <a:p>
            <a:pPr marL="485775" lvl="1" indent="-342900">
              <a:buFont typeface="+mj-lt"/>
              <a:buAutoNum type="arabicPeriod"/>
            </a:pPr>
            <a:r>
              <a:rPr lang="en-US" sz="1600" dirty="0"/>
              <a:t>Packet</a:t>
            </a:r>
          </a:p>
          <a:p>
            <a:pPr marL="485775" lvl="1" indent="-342900">
              <a:buFont typeface="+mj-lt"/>
              <a:buAutoNum type="arabicPeriod"/>
            </a:pPr>
            <a:r>
              <a:rPr lang="en-US" sz="1600" dirty="0"/>
              <a:t>Frame</a:t>
            </a:r>
          </a:p>
          <a:p>
            <a:pPr marL="485775" lvl="1" indent="-342900">
              <a:buFont typeface="+mj-lt"/>
              <a:buAutoNum type="arabicPeriod"/>
            </a:pPr>
            <a:r>
              <a:rPr lang="en-US" sz="1600" dirty="0"/>
              <a:t>Bits (Bit Stream)</a:t>
            </a:r>
          </a:p>
          <a:p>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60" y="1087233"/>
            <a:ext cx="4463365" cy="3465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1600"/>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br>
              <a:rPr lang="en-US" altLang="en-US" dirty="0"/>
            </a:br>
            <a:r>
              <a:rPr lang="en-US" altLang="en-US" dirty="0" err="1"/>
              <a:t>Encapsulation</a:t>
            </a:r>
            <a:r>
              <a:rPr lang="en-US" altLang="en-US" dirty="0"/>
              <a:t> Example</a:t>
            </a:r>
            <a:endParaRPr lang="en-CA" altLang="en-US" dirty="0"/>
          </a:p>
        </p:txBody>
      </p:sp>
      <p:sp>
        <p:nvSpPr>
          <p:cNvPr id="13315" name="Content Placeholder 2"/>
          <p:cNvSpPr>
            <a:spLocks noGrp="1"/>
          </p:cNvSpPr>
          <p:nvPr>
            <p:ph idx="1"/>
          </p:nvPr>
        </p:nvSpPr>
        <p:spPr>
          <a:xfrm>
            <a:off x="123574" y="867946"/>
            <a:ext cx="3060301" cy="3689539"/>
          </a:xfrm>
        </p:spPr>
        <p:txBody>
          <a:bodyPr/>
          <a:lstStyle/>
          <a:p>
            <a:pPr>
              <a:buFont typeface="Arial" panose="020B0604020202020204" pitchFamily="34" charset="0"/>
              <a:buChar char="•"/>
            </a:pPr>
            <a:r>
              <a:rPr lang="en-US" sz="1600" dirty="0"/>
              <a:t>Encapsulation is a top down process.</a:t>
            </a:r>
          </a:p>
          <a:p>
            <a:pPr>
              <a:buFont typeface="Arial" panose="020B0604020202020204" pitchFamily="34" charset="0"/>
              <a:buChar char="•"/>
            </a:pPr>
            <a:r>
              <a:rPr lang="en-US" altLang="en-US" sz="1600" dirty="0"/>
              <a:t>The level above does its process and then passes it down to the next level of the model. This process is repeated by each layer until it is sent out as a bit stream.</a:t>
            </a:r>
            <a:endParaRPr lang="en-CA" altLang="en-U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963" y="1001471"/>
            <a:ext cx="5632037" cy="342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990475"/>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ltLang="en-US" sz="1600" dirty="0"/>
              <a:t>Data Encapsulation</a:t>
            </a:r>
            <a:br>
              <a:rPr lang="en-US" altLang="en-US" dirty="0"/>
            </a:br>
            <a:r>
              <a:rPr lang="en-US" altLang="en-US" dirty="0"/>
              <a:t>De-encapsulation Example</a:t>
            </a:r>
            <a:endParaRPr lang="en-CA" altLang="en-US" dirty="0"/>
          </a:p>
        </p:txBody>
      </p:sp>
      <p:sp>
        <p:nvSpPr>
          <p:cNvPr id="13315" name="Content Placeholder 2"/>
          <p:cNvSpPr>
            <a:spLocks noGrp="1"/>
          </p:cNvSpPr>
          <p:nvPr>
            <p:ph idx="1"/>
          </p:nvPr>
        </p:nvSpPr>
        <p:spPr>
          <a:xfrm>
            <a:off x="123573" y="896975"/>
            <a:ext cx="4012998" cy="3805654"/>
          </a:xfrm>
        </p:spPr>
        <p:txBody>
          <a:bodyPr/>
          <a:lstStyle/>
          <a:p>
            <a:pPr>
              <a:buFont typeface="Arial" panose="020B0604020202020204" pitchFamily="34" charset="0"/>
              <a:buChar char="•"/>
            </a:pPr>
            <a:r>
              <a:rPr lang="en-US" sz="1600" dirty="0"/>
              <a:t>Data is de-encapsulated as it moves up the stack.</a:t>
            </a:r>
          </a:p>
          <a:p>
            <a:pPr>
              <a:buFont typeface="Arial" panose="020B0604020202020204" pitchFamily="34" charset="0"/>
              <a:buChar char="•"/>
            </a:pPr>
            <a:r>
              <a:rPr lang="en-US" altLang="en-US" sz="1600" dirty="0"/>
              <a:t>When a layer completes its process, that layer strips off its header and passes it up to the next level to be processed. This is repeated at each layer until it is a data stream that the application can process.</a:t>
            </a:r>
          </a:p>
          <a:p>
            <a:pPr marL="485775" lvl="1" indent="-342900">
              <a:buFont typeface="+mj-lt"/>
              <a:buAutoNum type="arabicPeriod"/>
            </a:pPr>
            <a:r>
              <a:rPr lang="en-US" altLang="en-US" sz="1600" dirty="0"/>
              <a:t>Received as Bits (Bit Stream)</a:t>
            </a:r>
          </a:p>
          <a:p>
            <a:pPr marL="485775" lvl="1" indent="-342900">
              <a:buFont typeface="+mj-lt"/>
              <a:buAutoNum type="arabicPeriod"/>
            </a:pPr>
            <a:r>
              <a:rPr lang="en-US" altLang="en-US" sz="1600" dirty="0"/>
              <a:t>Frame</a:t>
            </a:r>
          </a:p>
          <a:p>
            <a:pPr marL="485775" lvl="1" indent="-342900">
              <a:buFont typeface="+mj-lt"/>
              <a:buAutoNum type="arabicPeriod"/>
            </a:pPr>
            <a:r>
              <a:rPr lang="en-US" altLang="en-US" sz="1600" dirty="0"/>
              <a:t>Packet</a:t>
            </a:r>
          </a:p>
          <a:p>
            <a:pPr marL="485775" lvl="1" indent="-342900">
              <a:buFont typeface="+mj-lt"/>
              <a:buAutoNum type="arabicPeriod"/>
            </a:pPr>
            <a:r>
              <a:rPr lang="en-US" altLang="en-US" sz="1600" dirty="0"/>
              <a:t>Segment</a:t>
            </a:r>
          </a:p>
          <a:p>
            <a:pPr marL="485775" lvl="1" indent="-342900">
              <a:buFont typeface="+mj-lt"/>
              <a:buAutoNum type="arabicPeriod"/>
            </a:pPr>
            <a:r>
              <a:rPr lang="en-US" altLang="en-US" sz="1600" dirty="0"/>
              <a:t>Data (Data Stream)</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1" y="1451428"/>
            <a:ext cx="5007429" cy="283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01189"/>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3.7 Data Access</a:t>
            </a:r>
          </a:p>
        </p:txBody>
      </p:sp>
    </p:spTree>
    <p:custDataLst>
      <p:tags r:id="rId1"/>
    </p:custDataLst>
    <p:extLst>
      <p:ext uri="{BB962C8B-B14F-4D97-AF65-F5344CB8AC3E}">
        <p14:creationId xmlns:p14="http://schemas.microsoft.com/office/powerpoint/2010/main" val="4015053183"/>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br>
              <a:rPr lang="en-US" altLang="en-US" dirty="0"/>
            </a:br>
            <a:r>
              <a:rPr lang="en-US" altLang="en-US" dirty="0"/>
              <a:t>Addresses</a:t>
            </a:r>
            <a:endParaRPr lang="en-CA" altLang="en-US" dirty="0"/>
          </a:p>
        </p:txBody>
      </p:sp>
      <p:sp>
        <p:nvSpPr>
          <p:cNvPr id="13315" name="Content Placeholder 2"/>
          <p:cNvSpPr>
            <a:spLocks noGrp="1"/>
          </p:cNvSpPr>
          <p:nvPr>
            <p:ph idx="1"/>
          </p:nvPr>
        </p:nvSpPr>
        <p:spPr>
          <a:xfrm>
            <a:off x="349304" y="744498"/>
            <a:ext cx="8445389" cy="2242043"/>
          </a:xfrm>
        </p:spPr>
        <p:txBody>
          <a:bodyPr/>
          <a:lstStyle/>
          <a:p>
            <a:pPr marL="0" indent="0">
              <a:buNone/>
            </a:pPr>
            <a:r>
              <a:rPr lang="en-US" sz="1600" dirty="0"/>
              <a:t>Both the data link and network layers use addressing to deliver data from source to destination.</a:t>
            </a:r>
          </a:p>
          <a:p>
            <a:pPr marL="0" indent="0">
              <a:buNone/>
            </a:pPr>
            <a:r>
              <a:rPr lang="en-US" sz="1600" b="1" dirty="0"/>
              <a:t>Network layer source and destination addresses</a:t>
            </a:r>
            <a:r>
              <a:rPr lang="en-US" sz="1600" dirty="0"/>
              <a:t> - Responsible for delivering the IP packet from original source to the final destination. </a:t>
            </a:r>
          </a:p>
          <a:p>
            <a:pPr marL="0" indent="0">
              <a:buNone/>
            </a:pPr>
            <a:r>
              <a:rPr lang="en-US" sz="1600" b="1" dirty="0"/>
              <a:t>Data link layer source and destination addresses </a:t>
            </a:r>
            <a:r>
              <a:rPr lang="en-US" sz="1600" dirty="0"/>
              <a:t>– Responsible for delivering the data link frame from one network interface card (NIC) to another NIC on the same network.</a:t>
            </a:r>
          </a:p>
          <a:p>
            <a:pPr marL="0" indent="0">
              <a:buNone/>
            </a:pPr>
            <a:endParaRPr lang="en-CA" altLang="en-US" dirty="0"/>
          </a:p>
          <a:p>
            <a:endParaRPr lang="en-CA"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5" y="3184845"/>
            <a:ext cx="68294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437588"/>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Data Access</a:t>
            </a:r>
            <a:br>
              <a:rPr lang="en-US" altLang="en-US" dirty="0"/>
            </a:br>
            <a:r>
              <a:rPr lang="en-US" altLang="en-US" dirty="0"/>
              <a:t>Layer 3 Logical Address</a:t>
            </a:r>
            <a:endParaRPr lang="en-CA" altLang="en-US" dirty="0"/>
          </a:p>
        </p:txBody>
      </p:sp>
      <p:sp>
        <p:nvSpPr>
          <p:cNvPr id="13315" name="Content Placeholder 2"/>
          <p:cNvSpPr>
            <a:spLocks noGrp="1"/>
          </p:cNvSpPr>
          <p:nvPr>
            <p:ph idx="1"/>
          </p:nvPr>
        </p:nvSpPr>
        <p:spPr>
          <a:xfrm>
            <a:off x="99502" y="1037994"/>
            <a:ext cx="3802452" cy="3457575"/>
          </a:xfrm>
        </p:spPr>
        <p:txBody>
          <a:bodyPr/>
          <a:lstStyle/>
          <a:p>
            <a:pPr marL="0" indent="0">
              <a:buNone/>
            </a:pPr>
            <a:r>
              <a:rPr lang="en-US" sz="1600" dirty="0"/>
              <a:t>The IP packet contains two IP addresses:</a:t>
            </a:r>
          </a:p>
          <a:p>
            <a:pPr lvl="1"/>
            <a:r>
              <a:rPr lang="en-US" sz="1600" b="1" dirty="0"/>
              <a:t>Source IP address</a:t>
            </a:r>
            <a:r>
              <a:rPr lang="en-US" sz="1600" dirty="0"/>
              <a:t> - The IP address of the sending device,  original source of the packet.</a:t>
            </a:r>
          </a:p>
          <a:p>
            <a:pPr lvl="1"/>
            <a:r>
              <a:rPr lang="en-US" sz="1600" b="1" dirty="0"/>
              <a:t>Destination IP address</a:t>
            </a:r>
            <a:r>
              <a:rPr lang="en-US" sz="1600" dirty="0"/>
              <a:t> - The IP address of the receiving device, final destination of the packet.</a:t>
            </a:r>
          </a:p>
          <a:p>
            <a:pPr marL="0" indent="0">
              <a:buNone/>
            </a:pPr>
            <a:r>
              <a:rPr lang="en-US" sz="1600" dirty="0"/>
              <a:t>These addresses may be on the same link or remote.</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224" y="1232861"/>
            <a:ext cx="4880714"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49748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757551"/>
          </a:xfrm>
        </p:spPr>
        <p:txBody>
          <a:bodyPr/>
          <a:lstStyle/>
          <a:p>
            <a:r>
              <a:rPr lang="en-US" altLang="en-US" sz="1600" dirty="0"/>
              <a:t>Data Access</a:t>
            </a:r>
            <a:br>
              <a:rPr lang="en-US" altLang="en-US" dirty="0"/>
            </a:br>
            <a:r>
              <a:rPr lang="en-US" altLang="en-US" dirty="0"/>
              <a:t>Layer 3 Logical Address (Cont.)</a:t>
            </a:r>
            <a:endParaRPr lang="en-CA" altLang="en-US" dirty="0"/>
          </a:p>
        </p:txBody>
      </p:sp>
      <p:sp>
        <p:nvSpPr>
          <p:cNvPr id="13315" name="Content Placeholder 2"/>
          <p:cNvSpPr>
            <a:spLocks noGrp="1"/>
          </p:cNvSpPr>
          <p:nvPr>
            <p:ph idx="1"/>
          </p:nvPr>
        </p:nvSpPr>
        <p:spPr>
          <a:xfrm>
            <a:off x="100013" y="885824"/>
            <a:ext cx="4303036" cy="4071766"/>
          </a:xfrm>
        </p:spPr>
        <p:txBody>
          <a:bodyPr/>
          <a:lstStyle/>
          <a:p>
            <a:pPr marL="0" indent="0">
              <a:buNone/>
            </a:pPr>
            <a:r>
              <a:rPr lang="en-US" sz="1600" dirty="0"/>
              <a:t>An IP address contains two parts:</a:t>
            </a:r>
          </a:p>
          <a:p>
            <a:pPr>
              <a:buFont typeface="Arial" panose="020B0604020202020204" pitchFamily="34" charset="0"/>
              <a:buChar char="•"/>
            </a:pPr>
            <a:r>
              <a:rPr lang="en-US" sz="1600" b="1" dirty="0"/>
              <a:t>Network portion (IPv4) or Prefix (IPv6)</a:t>
            </a:r>
            <a:r>
              <a:rPr lang="en-US" sz="1600" dirty="0"/>
              <a:t>  </a:t>
            </a:r>
          </a:p>
          <a:p>
            <a:pPr lvl="1"/>
            <a:r>
              <a:rPr lang="en-US" sz="1500" dirty="0"/>
              <a:t>The left-most part of the address indicates the network group which the IP address is a member.</a:t>
            </a:r>
          </a:p>
          <a:p>
            <a:pPr lvl="1"/>
            <a:r>
              <a:rPr lang="en-US" sz="1500" dirty="0"/>
              <a:t>Each LAN or WAN will have the same network portion.</a:t>
            </a:r>
          </a:p>
          <a:p>
            <a:pPr>
              <a:buFont typeface="Arial" panose="020B0604020202020204" pitchFamily="34" charset="0"/>
              <a:buChar char="•"/>
            </a:pPr>
            <a:r>
              <a:rPr lang="en-US" sz="1600" b="1" dirty="0"/>
              <a:t>Host portion (IPv4) or Interface ID (IPv6)</a:t>
            </a:r>
            <a:r>
              <a:rPr lang="en-US" sz="1600" dirty="0"/>
              <a:t> </a:t>
            </a:r>
          </a:p>
          <a:p>
            <a:pPr lvl="1"/>
            <a:r>
              <a:rPr lang="en-US" sz="1500" dirty="0"/>
              <a:t>The remaining part of the address identifies a specific device within the group. </a:t>
            </a:r>
          </a:p>
          <a:p>
            <a:pPr lvl="1"/>
            <a:r>
              <a:rPr lang="en-US" sz="1500" dirty="0"/>
              <a:t>This portion is unique for each device on the network.</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062" y="1237106"/>
            <a:ext cx="4640938"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42098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r>
              <a:rPr lang="en-US" altLang="en-US" dirty="0"/>
              <a:t>The Rules</a:t>
            </a:r>
            <a:br>
              <a:rPr lang="en-US" altLang="en-US" dirty="0"/>
            </a:br>
            <a:r>
              <a:rPr lang="en-US" altLang="en-US" dirty="0"/>
              <a:t>Video – Devices in a Bubble</a:t>
            </a:r>
          </a:p>
        </p:txBody>
      </p:sp>
      <p:sp>
        <p:nvSpPr>
          <p:cNvPr id="2" name="Content Placeholder 1"/>
          <p:cNvSpPr>
            <a:spLocks noGrp="1"/>
          </p:cNvSpPr>
          <p:nvPr>
            <p:ph idx="1"/>
          </p:nvPr>
        </p:nvSpPr>
        <p:spPr>
          <a:xfrm>
            <a:off x="118753" y="834569"/>
            <a:ext cx="8853286" cy="1251405"/>
          </a:xfrm>
        </p:spPr>
        <p:txBody>
          <a:bodyPr/>
          <a:lstStyle/>
          <a:p>
            <a:endParaRPr lang="en-US" dirty="0"/>
          </a:p>
          <a:p>
            <a:pPr marL="0" indent="0">
              <a:buNone/>
            </a:pPr>
            <a:r>
              <a:rPr lang="en-US" sz="1800" dirty="0"/>
              <a:t>This video will explain the protocols that devices use to see their place in the network and communicate with other devices.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br>
              <a:rPr lang="en-US" altLang="en-US" dirty="0"/>
            </a:br>
            <a:r>
              <a:rPr lang="en-US" altLang="en-US" dirty="0"/>
              <a:t>Devices on the Same Network</a:t>
            </a:r>
            <a:endParaRPr lang="en-CA" altLang="en-US" dirty="0"/>
          </a:p>
        </p:txBody>
      </p:sp>
      <p:sp>
        <p:nvSpPr>
          <p:cNvPr id="13315" name="Content Placeholder 2"/>
          <p:cNvSpPr>
            <a:spLocks noGrp="1"/>
          </p:cNvSpPr>
          <p:nvPr>
            <p:ph idx="1"/>
          </p:nvPr>
        </p:nvSpPr>
        <p:spPr>
          <a:xfrm>
            <a:off x="177155" y="1185062"/>
            <a:ext cx="3788917" cy="3435310"/>
          </a:xfrm>
        </p:spPr>
        <p:txBody>
          <a:bodyPr/>
          <a:lstStyle/>
          <a:p>
            <a:pPr marL="0" indent="0">
              <a:buNone/>
            </a:pPr>
            <a:r>
              <a:rPr lang="en-US" sz="1600" dirty="0"/>
              <a:t>When devices are on the same network the source and destination will have the same number in network portion of the address.</a:t>
            </a:r>
          </a:p>
          <a:p>
            <a:pPr lvl="1"/>
            <a:r>
              <a:rPr lang="en-US" sz="1600" dirty="0"/>
              <a:t>PC1 – </a:t>
            </a:r>
            <a:r>
              <a:rPr lang="en-US" sz="1600" u="sng" dirty="0">
                <a:solidFill>
                  <a:schemeClr val="accent6"/>
                </a:solidFill>
              </a:rPr>
              <a:t>192.168.1</a:t>
            </a:r>
            <a:r>
              <a:rPr lang="en-US" sz="1600" dirty="0"/>
              <a:t>.110</a:t>
            </a:r>
          </a:p>
          <a:p>
            <a:pPr lvl="1"/>
            <a:r>
              <a:rPr lang="en-US" sz="1600" dirty="0"/>
              <a:t>FTP Server – </a:t>
            </a:r>
            <a:r>
              <a:rPr lang="en-US" sz="1600" u="sng" dirty="0">
                <a:solidFill>
                  <a:schemeClr val="accent6"/>
                </a:solidFill>
              </a:rPr>
              <a:t>192.168.1</a:t>
            </a:r>
            <a:r>
              <a:rPr lang="en-US" sz="1600" dirty="0"/>
              <a:t>.9</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29" y="977494"/>
            <a:ext cx="4643258" cy="298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629971"/>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r>
              <a:rPr lang="en-US" altLang="en-US" sz="1600" dirty="0"/>
              <a:t>Data Access</a:t>
            </a:r>
            <a:br>
              <a:rPr lang="en-US" altLang="en-US" dirty="0"/>
            </a:br>
            <a:r>
              <a:rPr lang="en-US" altLang="en-US" dirty="0"/>
              <a:t>Role of the Data Link Layer Addresses: Same IP Network</a:t>
            </a:r>
            <a:endParaRPr lang="en-CA" altLang="en-US" dirty="0"/>
          </a:p>
        </p:txBody>
      </p:sp>
      <p:sp>
        <p:nvSpPr>
          <p:cNvPr id="13315" name="Content Placeholder 2"/>
          <p:cNvSpPr>
            <a:spLocks noGrp="1"/>
          </p:cNvSpPr>
          <p:nvPr>
            <p:ph idx="1"/>
          </p:nvPr>
        </p:nvSpPr>
        <p:spPr>
          <a:xfrm>
            <a:off x="114300" y="861387"/>
            <a:ext cx="4029075" cy="3435310"/>
          </a:xfrm>
        </p:spPr>
        <p:txBody>
          <a:bodyPr/>
          <a:lstStyle/>
          <a:p>
            <a:pPr marL="0" indent="0">
              <a:buNone/>
            </a:pPr>
            <a:r>
              <a:rPr lang="en-US" sz="1600" dirty="0"/>
              <a:t>When devices are on the same Ethernet network the data link frame will use the actual MAC address of the destination NIC.</a:t>
            </a:r>
          </a:p>
          <a:p>
            <a:pPr marL="0" indent="0">
              <a:buNone/>
            </a:pPr>
            <a:r>
              <a:rPr lang="en-CA" altLang="en-US" sz="1600" dirty="0"/>
              <a:t>MAC addresses are physically embedded into the Ethernet NIC and are local addressing.</a:t>
            </a:r>
          </a:p>
          <a:p>
            <a:pPr>
              <a:buFont typeface="Arial" panose="020B0604020202020204" pitchFamily="34" charset="0"/>
              <a:buChar char="•"/>
            </a:pPr>
            <a:r>
              <a:rPr lang="en-CA" altLang="en-US" sz="1600" dirty="0"/>
              <a:t>The Source MAC address will be that of the originator on the link.</a:t>
            </a:r>
          </a:p>
          <a:p>
            <a:pPr>
              <a:buFont typeface="Arial" panose="020B0604020202020204" pitchFamily="34" charset="0"/>
              <a:buChar char="•"/>
            </a:pPr>
            <a:r>
              <a:rPr lang="en-CA" altLang="en-US" sz="1600" dirty="0"/>
              <a:t>The Destination MAC address will always be on the same link as the source, even if the ultimate destination is remote.</a:t>
            </a:r>
          </a:p>
          <a:p>
            <a:pPr marL="0" indent="0">
              <a:buNone/>
            </a:pPr>
            <a:endParaRPr lang="en-CA" altLang="en-US" dirty="0"/>
          </a:p>
        </p:txBody>
      </p:sp>
      <p:pic>
        <p:nvPicPr>
          <p:cNvPr id="2" name="Picture 1"/>
          <p:cNvPicPr>
            <a:picLocks noChangeAspect="1"/>
          </p:cNvPicPr>
          <p:nvPr/>
        </p:nvPicPr>
        <p:blipFill>
          <a:blip r:embed="rId3"/>
          <a:stretch>
            <a:fillRect/>
          </a:stretch>
        </p:blipFill>
        <p:spPr>
          <a:xfrm>
            <a:off x="4399440" y="861386"/>
            <a:ext cx="4472943" cy="2933866"/>
          </a:xfrm>
          <a:prstGeom prst="rect">
            <a:avLst/>
          </a:prstGeom>
        </p:spPr>
      </p:pic>
    </p:spTree>
    <p:extLst>
      <p:ext uri="{BB962C8B-B14F-4D97-AF65-F5344CB8AC3E}">
        <p14:creationId xmlns:p14="http://schemas.microsoft.com/office/powerpoint/2010/main" val="171188992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br>
              <a:rPr lang="en-US" altLang="en-US" dirty="0"/>
            </a:br>
            <a:r>
              <a:rPr lang="en-US" altLang="en-US" dirty="0"/>
              <a:t>Devices on a Remote Network</a:t>
            </a:r>
            <a:endParaRPr lang="en-CA" altLang="en-US" dirty="0"/>
          </a:p>
        </p:txBody>
      </p:sp>
      <p:sp>
        <p:nvSpPr>
          <p:cNvPr id="13315" name="Content Placeholder 2"/>
          <p:cNvSpPr>
            <a:spLocks noGrp="1"/>
          </p:cNvSpPr>
          <p:nvPr>
            <p:ph idx="1"/>
          </p:nvPr>
        </p:nvSpPr>
        <p:spPr>
          <a:xfrm>
            <a:off x="114301" y="861387"/>
            <a:ext cx="3935186" cy="3592626"/>
          </a:xfrm>
        </p:spPr>
        <p:txBody>
          <a:bodyPr/>
          <a:lstStyle/>
          <a:p>
            <a:pPr>
              <a:buFont typeface="Arial" panose="020B0604020202020204" pitchFamily="34" charset="0"/>
              <a:buChar char="•"/>
            </a:pPr>
            <a:r>
              <a:rPr lang="en-US" sz="1600" dirty="0"/>
              <a:t>What happens when the actual (ultimate) destination is not on the same LAN and is remote? </a:t>
            </a:r>
          </a:p>
          <a:p>
            <a:pPr>
              <a:buFont typeface="Arial" panose="020B0604020202020204" pitchFamily="34" charset="0"/>
              <a:buChar char="•"/>
            </a:pPr>
            <a:r>
              <a:rPr lang="en-US" sz="1600" dirty="0"/>
              <a:t>What happens when PC1 tries to reach the Web Server?</a:t>
            </a:r>
          </a:p>
          <a:p>
            <a:pPr>
              <a:buFont typeface="Arial" panose="020B0604020202020204" pitchFamily="34" charset="0"/>
              <a:buChar char="•"/>
            </a:pPr>
            <a:r>
              <a:rPr lang="en-US" altLang="en-US" sz="1600" dirty="0"/>
              <a:t>Does this impact the network and data link layers?</a:t>
            </a:r>
            <a:endParaRPr lang="en-CA" altLang="en-US" sz="1600" dirty="0"/>
          </a:p>
          <a:p>
            <a:pPr marL="142875" lvl="1"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2012106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br>
              <a:rPr lang="en-US" altLang="en-US" dirty="0"/>
            </a:br>
            <a:r>
              <a:rPr lang="en-US" altLang="en-US" dirty="0"/>
              <a:t>Role of the Network Layer Addresses</a:t>
            </a:r>
            <a:endParaRPr lang="en-CA" altLang="en-US" dirty="0"/>
          </a:p>
        </p:txBody>
      </p:sp>
      <p:sp>
        <p:nvSpPr>
          <p:cNvPr id="13315" name="Content Placeholder 2"/>
          <p:cNvSpPr>
            <a:spLocks noGrp="1"/>
          </p:cNvSpPr>
          <p:nvPr>
            <p:ph idx="1"/>
          </p:nvPr>
        </p:nvSpPr>
        <p:spPr>
          <a:xfrm>
            <a:off x="114301" y="861387"/>
            <a:ext cx="3862788" cy="3592626"/>
          </a:xfrm>
        </p:spPr>
        <p:txBody>
          <a:bodyPr/>
          <a:lstStyle/>
          <a:p>
            <a:pPr marL="0" indent="0">
              <a:buNone/>
            </a:pPr>
            <a:r>
              <a:rPr lang="en-US" altLang="en-US" sz="1600" dirty="0"/>
              <a:t>When the source and destination have a different network portion, this means they are on different networks.</a:t>
            </a:r>
          </a:p>
          <a:p>
            <a:pPr lvl="1"/>
            <a:r>
              <a:rPr lang="en-US" altLang="en-US" sz="1600" dirty="0"/>
              <a:t>PC1 – 192.168.1</a:t>
            </a:r>
          </a:p>
          <a:p>
            <a:pPr lvl="1"/>
            <a:r>
              <a:rPr lang="en-US" altLang="en-US" sz="1600" dirty="0"/>
              <a:t>Web Server – 172.16.1</a:t>
            </a:r>
          </a:p>
          <a:p>
            <a:pPr marL="0"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1152864595"/>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4"/>
            <a:ext cx="9144000" cy="743794"/>
          </a:xfrm>
        </p:spPr>
        <p:txBody>
          <a:bodyPr/>
          <a:lstStyle/>
          <a:p>
            <a:r>
              <a:rPr lang="en-US" altLang="en-US" sz="1600" dirty="0"/>
              <a:t>Data Access</a:t>
            </a:r>
            <a:br>
              <a:rPr lang="en-US" altLang="en-US" dirty="0"/>
            </a:br>
            <a:r>
              <a:rPr lang="en-US" altLang="en-US" dirty="0"/>
              <a:t>Role of the Data Link Layer Addresses: Different IP Networks</a:t>
            </a:r>
            <a:endParaRPr lang="en-CA" altLang="en-US" dirty="0"/>
          </a:p>
        </p:txBody>
      </p:sp>
      <p:sp>
        <p:nvSpPr>
          <p:cNvPr id="13315" name="Content Placeholder 2"/>
          <p:cNvSpPr>
            <a:spLocks noGrp="1"/>
          </p:cNvSpPr>
          <p:nvPr>
            <p:ph idx="1"/>
          </p:nvPr>
        </p:nvSpPr>
        <p:spPr>
          <a:xfrm>
            <a:off x="114301" y="785187"/>
            <a:ext cx="4036523" cy="3901113"/>
          </a:xfrm>
        </p:spPr>
        <p:txBody>
          <a:bodyPr/>
          <a:lstStyle/>
          <a:p>
            <a:pPr marL="0" indent="0">
              <a:buNone/>
            </a:pPr>
            <a:r>
              <a:rPr lang="en-US" dirty="0"/>
              <a:t>When the final destination is remote, Layer 3 will provide Layer 2 with the local default gateway IP address, also known as the router address.</a:t>
            </a:r>
          </a:p>
          <a:p>
            <a:pPr>
              <a:buFont typeface="Arial" panose="020B0604020202020204" pitchFamily="34" charset="0"/>
              <a:buChar char="•"/>
            </a:pPr>
            <a:r>
              <a:rPr lang="en-US" dirty="0"/>
              <a:t>The default gateway (DGW) is the router interface IP address that is part of this LAN and will be the “door” or “gateway” to all other remote locations.</a:t>
            </a:r>
          </a:p>
          <a:p>
            <a:pPr>
              <a:buFont typeface="Arial" panose="020B0604020202020204" pitchFamily="34" charset="0"/>
              <a:buChar char="•"/>
            </a:pPr>
            <a:r>
              <a:rPr lang="en-US" dirty="0"/>
              <a:t>All devices on the LAN must be told about this address or their traffic will be confined to the LAN only. </a:t>
            </a:r>
          </a:p>
          <a:p>
            <a:pPr>
              <a:buFont typeface="Arial" panose="020B0604020202020204" pitchFamily="34" charset="0"/>
              <a:buChar char="•"/>
            </a:pPr>
            <a:r>
              <a:rPr lang="en-US" altLang="en-US" dirty="0"/>
              <a:t>Once Layer 2 on PC1 forwards to the default gateway (Router), the router then can start the routing process of getting the information to actual destination. </a:t>
            </a:r>
            <a:endParaRPr lang="en-CA" altLang="en-US" dirty="0"/>
          </a:p>
          <a:p>
            <a:pPr marL="0" indent="0">
              <a:buNone/>
            </a:pPr>
            <a:endParaRPr lang="en-CA"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824" y="1188719"/>
            <a:ext cx="4878875" cy="331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931806"/>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995957"/>
          </a:xfrm>
        </p:spPr>
        <p:txBody>
          <a:bodyPr/>
          <a:lstStyle/>
          <a:p>
            <a:r>
              <a:rPr lang="en-US" altLang="en-US" sz="1600" dirty="0"/>
              <a:t>Data Access</a:t>
            </a:r>
            <a:br>
              <a:rPr lang="en-US" altLang="en-US" dirty="0"/>
            </a:br>
            <a:r>
              <a:rPr lang="en-US" altLang="en-US" dirty="0"/>
              <a:t>Role of the Data Link Layer Addresses: Different IP Networks (Cont.)</a:t>
            </a:r>
            <a:endParaRPr lang="en-CA" altLang="en-US" dirty="0"/>
          </a:p>
        </p:txBody>
      </p:sp>
      <p:sp>
        <p:nvSpPr>
          <p:cNvPr id="13315" name="Content Placeholder 2"/>
          <p:cNvSpPr>
            <a:spLocks noGrp="1"/>
          </p:cNvSpPr>
          <p:nvPr>
            <p:ph idx="1"/>
          </p:nvPr>
        </p:nvSpPr>
        <p:spPr>
          <a:xfrm>
            <a:off x="114301" y="1115568"/>
            <a:ext cx="3935186" cy="3632702"/>
          </a:xfrm>
        </p:spPr>
        <p:txBody>
          <a:bodyPr/>
          <a:lstStyle/>
          <a:p>
            <a:pPr>
              <a:buFont typeface="Arial" panose="020B0604020202020204" pitchFamily="34" charset="0"/>
              <a:buChar char="•"/>
            </a:pPr>
            <a:r>
              <a:rPr lang="en-US" altLang="en-US" sz="1600" dirty="0"/>
              <a:t>The data link addressing is local addressing so it will have a source and destination for each link.</a:t>
            </a:r>
          </a:p>
          <a:p>
            <a:pPr>
              <a:buFont typeface="Arial" panose="020B0604020202020204" pitchFamily="34" charset="0"/>
              <a:buChar char="•"/>
            </a:pPr>
            <a:r>
              <a:rPr lang="en-US" altLang="en-US" sz="1600" dirty="0"/>
              <a:t>The MAC addressing for the first segment is :</a:t>
            </a:r>
          </a:p>
          <a:p>
            <a:pPr lvl="1"/>
            <a:r>
              <a:rPr lang="en-US" altLang="en-US" sz="1600" dirty="0"/>
              <a:t>Source –  AA-AA-AA-AA-AA-AA (PC1) Sends the frame.</a:t>
            </a:r>
          </a:p>
          <a:p>
            <a:pPr lvl="1"/>
            <a:r>
              <a:rPr lang="en-US" altLang="en-US" sz="1600" dirty="0"/>
              <a:t>Destination – 11-11-11-11-11-11 (R1- Default Gateway MAC) Receives the frame.</a:t>
            </a:r>
          </a:p>
          <a:p>
            <a:pPr marL="0" indent="0">
              <a:buNone/>
            </a:pPr>
            <a:r>
              <a:rPr lang="en-US" altLang="en-US" b="1" dirty="0"/>
              <a:t>Note: </a:t>
            </a:r>
            <a:r>
              <a:rPr lang="en-US" altLang="en-US" dirty="0"/>
              <a:t>While the L2 local addressing will change from link to link or hop to hop, the L3 addressing remains the same.</a:t>
            </a:r>
          </a:p>
          <a:p>
            <a:endParaRPr lang="en-CA" altLang="en-US" dirty="0"/>
          </a:p>
          <a:p>
            <a:pPr marL="0" indent="0">
              <a:buNone/>
            </a:pPr>
            <a:endParaRPr lang="en-CA"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059" y="874527"/>
            <a:ext cx="4215838" cy="269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69489"/>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3749040" cy="861386"/>
          </a:xfrm>
        </p:spPr>
        <p:txBody>
          <a:bodyPr/>
          <a:lstStyle/>
          <a:p>
            <a:r>
              <a:rPr lang="en-US" altLang="en-US" sz="1600" dirty="0"/>
              <a:t>Data Access</a:t>
            </a:r>
            <a:br>
              <a:rPr lang="en-US" altLang="en-US" dirty="0"/>
            </a:br>
            <a:r>
              <a:rPr lang="en-US" altLang="en-US" dirty="0"/>
              <a:t>Data Link Addresses</a:t>
            </a:r>
            <a:endParaRPr lang="en-CA" altLang="en-US" dirty="0"/>
          </a:p>
        </p:txBody>
      </p:sp>
      <p:sp>
        <p:nvSpPr>
          <p:cNvPr id="13315" name="Content Placeholder 2"/>
          <p:cNvSpPr>
            <a:spLocks noGrp="1"/>
          </p:cNvSpPr>
          <p:nvPr>
            <p:ph idx="1"/>
          </p:nvPr>
        </p:nvSpPr>
        <p:spPr>
          <a:xfrm>
            <a:off x="161925" y="861388"/>
            <a:ext cx="8505825" cy="1676504"/>
          </a:xfrm>
        </p:spPr>
        <p:txBody>
          <a:bodyPr/>
          <a:lstStyle/>
          <a:p>
            <a:pPr>
              <a:buFont typeface="Arial" panose="020B0604020202020204" pitchFamily="34" charset="0"/>
              <a:buChar char="•"/>
            </a:pPr>
            <a:r>
              <a:rPr lang="en-US" altLang="en-US" sz="1600" dirty="0"/>
              <a:t>Since data link addressing is local addressing,  it will have a source and destination for each segment or hop of the journey to the destination.</a:t>
            </a:r>
          </a:p>
          <a:p>
            <a:pPr>
              <a:buFont typeface="Arial" panose="020B0604020202020204" pitchFamily="34" charset="0"/>
              <a:buChar char="•"/>
            </a:pPr>
            <a:r>
              <a:rPr lang="en-US" altLang="en-US" sz="1600" dirty="0"/>
              <a:t>The MAC addressing for the first segment is:</a:t>
            </a:r>
          </a:p>
          <a:p>
            <a:pPr lvl="1"/>
            <a:r>
              <a:rPr lang="en-US" altLang="en-US" sz="1600" dirty="0"/>
              <a:t>Source –  (PC1 NIC) sends frame</a:t>
            </a:r>
          </a:p>
          <a:p>
            <a:pPr lvl="1"/>
            <a:r>
              <a:rPr lang="en-US" altLang="en-US" sz="1600" dirty="0"/>
              <a:t>Destination – (First Router- DGW interface) receives frame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841" y="2571750"/>
            <a:ext cx="4470787" cy="216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85817"/>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467224"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90500" y="851863"/>
            <a:ext cx="8248650" cy="1148388"/>
          </a:xfrm>
        </p:spPr>
        <p:txBody>
          <a:bodyPr/>
          <a:lstStyle/>
          <a:p>
            <a:pPr marL="0" indent="0">
              <a:buNone/>
            </a:pPr>
            <a:r>
              <a:rPr lang="en-US" altLang="en-US" sz="1600" dirty="0"/>
              <a:t>The MAC addressing for the second hop is:</a:t>
            </a:r>
          </a:p>
          <a:p>
            <a:pPr lvl="1"/>
            <a:r>
              <a:rPr lang="en-US" altLang="en-US" sz="1600" dirty="0"/>
              <a:t>Source –  (First Router- exit interface) sends frame</a:t>
            </a:r>
          </a:p>
          <a:p>
            <a:pPr lvl="1"/>
            <a:r>
              <a:rPr lang="en-US" altLang="en-US" sz="1600" dirty="0"/>
              <a:t>Destination – (Second Router) receives frame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042" y="2080004"/>
            <a:ext cx="5223916" cy="23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996512"/>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4267199"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180975" y="842338"/>
            <a:ext cx="7791449" cy="1205538"/>
          </a:xfrm>
        </p:spPr>
        <p:txBody>
          <a:bodyPr/>
          <a:lstStyle/>
          <a:p>
            <a:pPr marL="0" indent="0">
              <a:buNone/>
            </a:pPr>
            <a:r>
              <a:rPr lang="en-US" altLang="en-US" sz="1600" dirty="0"/>
              <a:t>The MAC addressing for the last segment is:</a:t>
            </a:r>
          </a:p>
          <a:p>
            <a:pPr lvl="1"/>
            <a:r>
              <a:rPr lang="en-US" altLang="en-US" sz="1600" dirty="0"/>
              <a:t>Source –  (Second Router- exit interface) sends frame</a:t>
            </a:r>
          </a:p>
          <a:p>
            <a:pPr lvl="1"/>
            <a:r>
              <a:rPr lang="en-US" altLang="en-US" sz="1600" dirty="0"/>
              <a:t>Destination – (Web Server NIC) receives frame</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621" y="2137157"/>
            <a:ext cx="5176758"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523163"/>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581524" cy="861386"/>
          </a:xfrm>
        </p:spPr>
        <p:txBody>
          <a:bodyPr/>
          <a:lstStyle/>
          <a:p>
            <a:r>
              <a:rPr lang="en-US" altLang="en-US" sz="1600" dirty="0"/>
              <a:t>Data Access</a:t>
            </a:r>
            <a:br>
              <a:rPr lang="en-US" altLang="en-US" dirty="0"/>
            </a:br>
            <a:r>
              <a:rPr lang="en-US" altLang="en-US" dirty="0"/>
              <a:t>Data Link Addresses (Cont.)</a:t>
            </a:r>
            <a:endParaRPr lang="en-CA" altLang="en-US" dirty="0"/>
          </a:p>
        </p:txBody>
      </p:sp>
      <p:sp>
        <p:nvSpPr>
          <p:cNvPr id="13315" name="Content Placeholder 2"/>
          <p:cNvSpPr>
            <a:spLocks noGrp="1"/>
          </p:cNvSpPr>
          <p:nvPr>
            <p:ph idx="1"/>
          </p:nvPr>
        </p:nvSpPr>
        <p:spPr>
          <a:xfrm>
            <a:off x="200025" y="832813"/>
            <a:ext cx="8620125" cy="1205538"/>
          </a:xfrm>
        </p:spPr>
        <p:txBody>
          <a:bodyPr/>
          <a:lstStyle/>
          <a:p>
            <a:pPr>
              <a:buFont typeface="Arial" panose="020B0604020202020204" pitchFamily="34" charset="0"/>
              <a:buChar char="•"/>
            </a:pPr>
            <a:r>
              <a:rPr lang="en-US" altLang="en-US" sz="1600" dirty="0"/>
              <a:t>Notice that the packet is not modified, but the frame is changed, therefore the L3 IP addressing does not change from segment to segment like the L2 MAC addressing.</a:t>
            </a:r>
          </a:p>
          <a:p>
            <a:pPr>
              <a:buFont typeface="Arial" panose="020B0604020202020204" pitchFamily="34" charset="0"/>
              <a:buChar char="•"/>
            </a:pPr>
            <a:r>
              <a:rPr lang="en-US" altLang="en-US" sz="1600" dirty="0"/>
              <a:t>The L3 addressing remains the same since it is global and the ultimate destination is still the Web Server.</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60" y="2182128"/>
            <a:ext cx="5221729"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69781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Communications Fundamentals</a:t>
            </a:r>
          </a:p>
        </p:txBody>
      </p:sp>
      <p:sp>
        <p:nvSpPr>
          <p:cNvPr id="8195" name="Rectangle 6"/>
          <p:cNvSpPr>
            <a:spLocks noGrp="1" noChangeArrowheads="1"/>
          </p:cNvSpPr>
          <p:nvPr>
            <p:ph idx="1"/>
          </p:nvPr>
        </p:nvSpPr>
        <p:spPr>
          <a:xfrm>
            <a:off x="124609" y="905949"/>
            <a:ext cx="8853286" cy="2475426"/>
          </a:xfrm>
        </p:spPr>
        <p:txBody>
          <a:bodyPr/>
          <a:lstStyle/>
          <a:p>
            <a:pPr marL="0" indent="0">
              <a:buNone/>
            </a:pPr>
            <a:r>
              <a:rPr lang="en-US" sz="1800" dirty="0"/>
              <a:t>Networks can vary in size and complexity. It is not enough to have a connection, devices must agree on “how” to communicate.</a:t>
            </a:r>
          </a:p>
          <a:p>
            <a:pPr marL="0" indent="0">
              <a:buNone/>
            </a:pPr>
            <a:r>
              <a:rPr lang="en-US" sz="1800" dirty="0"/>
              <a:t>There are three elements to any communication:</a:t>
            </a:r>
          </a:p>
          <a:p>
            <a:pPr lvl="1"/>
            <a:r>
              <a:rPr lang="en-US" sz="1800" dirty="0">
                <a:effectLst/>
              </a:rPr>
              <a:t>There will be a source (sender).</a:t>
            </a:r>
          </a:p>
          <a:p>
            <a:pPr lvl="1"/>
            <a:r>
              <a:rPr lang="en-US" sz="1800" dirty="0"/>
              <a:t>There will be a destination (receiver).</a:t>
            </a:r>
          </a:p>
          <a:p>
            <a:pPr lvl="1"/>
            <a:r>
              <a:rPr lang="en-US" sz="1800" dirty="0"/>
              <a:t>There will be a channel (media) that provides for the path of communications to occur.</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r>
              <a:rPr lang="en-US" altLang="en-US" sz="1600" dirty="0"/>
              <a:t>Data Access</a:t>
            </a:r>
            <a:br>
              <a:rPr lang="en-US" altLang="en-US" dirty="0"/>
            </a:br>
            <a:r>
              <a:rPr lang="en-US" altLang="en-US" dirty="0"/>
              <a:t>Lab – Install Wireshark</a:t>
            </a:r>
            <a:endParaRPr lang="en-CA" altLang="en-US" dirty="0"/>
          </a:p>
        </p:txBody>
      </p:sp>
      <p:sp>
        <p:nvSpPr>
          <p:cNvPr id="13315" name="Content Placeholder 2"/>
          <p:cNvSpPr>
            <a:spLocks noGrp="1"/>
          </p:cNvSpPr>
          <p:nvPr>
            <p:ph idx="1"/>
          </p:nvPr>
        </p:nvSpPr>
        <p:spPr>
          <a:xfrm>
            <a:off x="114300" y="861387"/>
            <a:ext cx="8846820" cy="3811097"/>
          </a:xfrm>
        </p:spPr>
        <p:txBody>
          <a:bodyPr/>
          <a:lstStyle/>
          <a:p>
            <a:pPr marL="0" indent="0">
              <a:buNone/>
            </a:pPr>
            <a:endParaRPr lang="en-US" dirty="0"/>
          </a:p>
          <a:p>
            <a:pPr marL="0" indent="0">
              <a:buNone/>
            </a:pPr>
            <a:r>
              <a:rPr lang="en-US" sz="1800" dirty="0"/>
              <a:t>In this lab you will do the following:</a:t>
            </a:r>
          </a:p>
          <a:p>
            <a:pPr lvl="1"/>
            <a:r>
              <a:rPr lang="en-US" sz="1800" dirty="0"/>
              <a:t>Download and Install Wireshark </a:t>
            </a:r>
          </a:p>
          <a:p>
            <a:endParaRPr lang="en-CA" altLang="en-US" dirty="0"/>
          </a:p>
        </p:txBody>
      </p:sp>
    </p:spTree>
    <p:extLst>
      <p:ext uri="{BB962C8B-B14F-4D97-AF65-F5344CB8AC3E}">
        <p14:creationId xmlns:p14="http://schemas.microsoft.com/office/powerpoint/2010/main" val="144673950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r>
              <a:rPr lang="en-US" altLang="en-US" sz="1600" dirty="0"/>
              <a:t>Data Access</a:t>
            </a:r>
            <a:br>
              <a:rPr lang="en-US" altLang="en-US" dirty="0"/>
            </a:br>
            <a:r>
              <a:rPr lang="en-US" altLang="en-US" dirty="0"/>
              <a:t>Lab – Use Wireshark to View Network Traffic</a:t>
            </a:r>
            <a:endParaRPr lang="en-CA" altLang="en-US" dirty="0"/>
          </a:p>
        </p:txBody>
      </p:sp>
      <p:sp>
        <p:nvSpPr>
          <p:cNvPr id="13315" name="Content Placeholder 2"/>
          <p:cNvSpPr>
            <a:spLocks noGrp="1"/>
          </p:cNvSpPr>
          <p:nvPr>
            <p:ph idx="1"/>
          </p:nvPr>
        </p:nvSpPr>
        <p:spPr>
          <a:xfrm>
            <a:off x="114301" y="861387"/>
            <a:ext cx="8580966" cy="3811097"/>
          </a:xfrm>
        </p:spPr>
        <p:txBody>
          <a:bodyPr/>
          <a:lstStyle/>
          <a:p>
            <a:pPr marL="0" indent="0">
              <a:buNone/>
            </a:pPr>
            <a:r>
              <a:rPr lang="en-US" altLang="en-US" sz="1800" dirty="0"/>
              <a:t>In this lab, you will do the following:</a:t>
            </a:r>
          </a:p>
          <a:p>
            <a:pPr lvl="1"/>
            <a:r>
              <a:rPr lang="en-US" sz="1800" dirty="0"/>
              <a:t>Part 1: Capture and Analyze Local ICMP Data in Wireshark </a:t>
            </a:r>
          </a:p>
          <a:p>
            <a:pPr lvl="1"/>
            <a:r>
              <a:rPr lang="en-US" sz="1800" dirty="0"/>
              <a:t>Part 2: Capture and Analyze Remote ICMP Data in Wireshark </a:t>
            </a:r>
            <a:endParaRPr lang="en-CA" altLang="en-US" sz="1800" dirty="0"/>
          </a:p>
        </p:txBody>
      </p:sp>
    </p:spTree>
    <p:extLst>
      <p:ext uri="{BB962C8B-B14F-4D97-AF65-F5344CB8AC3E}">
        <p14:creationId xmlns:p14="http://schemas.microsoft.com/office/powerpoint/2010/main" val="1059199573"/>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3.8 Module Practice and Quiz </a:t>
            </a:r>
          </a:p>
        </p:txBody>
      </p:sp>
    </p:spTree>
    <p:custDataLst>
      <p:tags r:id="rId1"/>
    </p:custDataLst>
    <p:extLst>
      <p:ext uri="{BB962C8B-B14F-4D97-AF65-F5344CB8AC3E}">
        <p14:creationId xmlns:p14="http://schemas.microsoft.com/office/powerpoint/2010/main" val="2299959220"/>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801475"/>
            <a:ext cx="8840141" cy="3780050"/>
          </a:xfrm>
        </p:spPr>
        <p:txBody>
          <a:bodyPr/>
          <a:lstStyle/>
          <a:p>
            <a:pPr marL="142875" lvl="1" indent="0">
              <a:buNone/>
            </a:pPr>
            <a:r>
              <a:rPr lang="en-US" sz="1600" b="1" dirty="0"/>
              <a:t>The Rules</a:t>
            </a:r>
          </a:p>
          <a:p>
            <a:pPr lvl="2"/>
            <a:r>
              <a:rPr lang="en-US" sz="1600" dirty="0"/>
              <a:t>Protocols must have a sender and a receiver.</a:t>
            </a:r>
          </a:p>
          <a:p>
            <a:pPr lvl="2"/>
            <a:r>
              <a:rPr lang="en-US" sz="1600" dirty="0"/>
              <a:t>Common computer protocols include these requirements: message encoding, formatting and encapsulation, size, timing, and delivery options.</a:t>
            </a:r>
            <a:endParaRPr lang="en-US" sz="1600" b="1" dirty="0"/>
          </a:p>
          <a:p>
            <a:pPr marL="142875" lvl="1" indent="0">
              <a:buNone/>
            </a:pPr>
            <a:r>
              <a:rPr lang="en-US" sz="1600" b="1" dirty="0"/>
              <a:t>Protocols</a:t>
            </a:r>
          </a:p>
          <a:p>
            <a:pPr lvl="2"/>
            <a:r>
              <a:rPr lang="en-US" sz="1600" dirty="0"/>
              <a:t>To send a message across the network requires the use of several protocols.</a:t>
            </a:r>
          </a:p>
          <a:p>
            <a:pPr lvl="2"/>
            <a:r>
              <a:rPr lang="en-US" sz="1600" dirty="0"/>
              <a:t>Each network protocol has its own function, format, and rules for communications.</a:t>
            </a:r>
            <a:endParaRPr lang="en-US" sz="1600" b="1" dirty="0"/>
          </a:p>
          <a:p>
            <a:pPr marL="142875" lvl="1" indent="0">
              <a:buNone/>
            </a:pPr>
            <a:r>
              <a:rPr lang="en-US" sz="1600" b="1" dirty="0"/>
              <a:t>Protocol Suites</a:t>
            </a:r>
          </a:p>
          <a:p>
            <a:pPr lvl="2"/>
            <a:r>
              <a:rPr lang="en-US" sz="1600" dirty="0"/>
              <a:t>A protocol suite is a group of inter-related protocols.</a:t>
            </a:r>
          </a:p>
          <a:p>
            <a:pPr lvl="2"/>
            <a:r>
              <a:rPr lang="en-US" sz="1600" dirty="0"/>
              <a:t>TCP/IP protocol suite are the protocols used today.</a:t>
            </a:r>
          </a:p>
          <a:p>
            <a:pPr marL="142875" lvl="1" indent="0">
              <a:buNone/>
            </a:pPr>
            <a:r>
              <a:rPr lang="en-US" sz="1600" b="1" dirty="0"/>
              <a:t>Standards Organizations</a:t>
            </a:r>
          </a:p>
          <a:p>
            <a:pPr lvl="2"/>
            <a:r>
              <a:rPr lang="en-US" sz="1600" dirty="0"/>
              <a:t>Open standards encourage interoperability, competition, and innovation.</a:t>
            </a:r>
            <a:endParaRPr lang="en-US" sz="1600" b="1" dirty="0"/>
          </a:p>
        </p:txBody>
      </p:sp>
    </p:spTree>
    <p:extLst>
      <p:ext uri="{BB962C8B-B14F-4D97-AF65-F5344CB8AC3E}">
        <p14:creationId xmlns:p14="http://schemas.microsoft.com/office/powerpoint/2010/main" val="1069723964"/>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r>
              <a:rPr lang="en-US" altLang="en-US" sz="1600" dirty="0"/>
              <a:t>Module Practice and Quiz</a:t>
            </a:r>
            <a:br>
              <a:rPr lang="en-US" altLang="en-US" dirty="0"/>
            </a:br>
            <a:r>
              <a:rPr lang="en-US" altLang="en-US" dirty="0"/>
              <a:t>What did I learn in this module? (Cont.)</a:t>
            </a:r>
            <a:endParaRPr lang="en-CA" altLang="en-US" dirty="0"/>
          </a:p>
        </p:txBody>
      </p:sp>
      <p:sp>
        <p:nvSpPr>
          <p:cNvPr id="13315" name="Content Placeholder 2"/>
          <p:cNvSpPr>
            <a:spLocks noGrp="1"/>
          </p:cNvSpPr>
          <p:nvPr>
            <p:ph idx="1"/>
          </p:nvPr>
        </p:nvSpPr>
        <p:spPr>
          <a:xfrm>
            <a:off x="0" y="801475"/>
            <a:ext cx="8840141" cy="3722900"/>
          </a:xfrm>
        </p:spPr>
        <p:txBody>
          <a:bodyPr/>
          <a:lstStyle/>
          <a:p>
            <a:pPr marL="142875" lvl="1" indent="0">
              <a:buNone/>
            </a:pPr>
            <a:r>
              <a:rPr lang="en-US" sz="1500" b="1" dirty="0"/>
              <a:t>Reference Models</a:t>
            </a:r>
          </a:p>
          <a:p>
            <a:pPr lvl="2"/>
            <a:r>
              <a:rPr lang="en-US" sz="1500" dirty="0"/>
              <a:t>The two models used in networking are the TCP/IP and the OSI model.</a:t>
            </a:r>
          </a:p>
          <a:p>
            <a:pPr lvl="2"/>
            <a:r>
              <a:rPr lang="en-US" sz="1500" dirty="0"/>
              <a:t>The TCP/IP model has 4 layers and the OSI model has 7 layers.</a:t>
            </a:r>
          </a:p>
          <a:p>
            <a:pPr marL="142875" lvl="1" indent="0">
              <a:buNone/>
            </a:pPr>
            <a:r>
              <a:rPr lang="en-US" sz="1500" b="1" dirty="0"/>
              <a:t>Data Encapsulation</a:t>
            </a:r>
          </a:p>
          <a:p>
            <a:pPr lvl="2"/>
            <a:r>
              <a:rPr lang="en-US" sz="1500" dirty="0"/>
              <a:t>The form that a piece of data takes at any layer is called a </a:t>
            </a:r>
            <a:r>
              <a:rPr lang="en-US" sz="1500" i="1" dirty="0"/>
              <a:t>protocol data unit (PDU)</a:t>
            </a:r>
            <a:r>
              <a:rPr lang="en-US" sz="1500" dirty="0"/>
              <a:t>.</a:t>
            </a:r>
          </a:p>
          <a:p>
            <a:pPr lvl="2"/>
            <a:r>
              <a:rPr lang="en-US" sz="1500" dirty="0"/>
              <a:t>There are five different PDUs used in the data encapsulation process: data, segment, packet, frame, and bits</a:t>
            </a:r>
          </a:p>
          <a:p>
            <a:pPr marL="142875" lvl="1" indent="0">
              <a:buNone/>
            </a:pPr>
            <a:r>
              <a:rPr lang="en-US" sz="1500" b="1" dirty="0"/>
              <a:t>Data Access</a:t>
            </a:r>
          </a:p>
          <a:p>
            <a:pPr lvl="2"/>
            <a:r>
              <a:rPr lang="en-US" sz="1500" dirty="0"/>
              <a:t>The Network and Data Link layers are going to provide addressing to move data through the network.</a:t>
            </a:r>
          </a:p>
          <a:p>
            <a:pPr lvl="2"/>
            <a:r>
              <a:rPr lang="en-US" sz="1500" dirty="0"/>
              <a:t>Layer 3 will provide IP addressing and layer 2 will provide MAC addressing.</a:t>
            </a:r>
          </a:p>
          <a:p>
            <a:pPr lvl="2"/>
            <a:r>
              <a:rPr lang="en-US" sz="1500" dirty="0"/>
              <a:t>The way these layers handle addressing will depend on whether the source and the destination are on the same network or if the destination is on a different network from the source.</a:t>
            </a:r>
          </a:p>
        </p:txBody>
      </p:sp>
    </p:spTree>
    <p:extLst>
      <p:ext uri="{BB962C8B-B14F-4D97-AF65-F5344CB8AC3E}">
        <p14:creationId xmlns:p14="http://schemas.microsoft.com/office/powerpoint/2010/main" val="4258963031"/>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a:t>
            </a:r>
            <a:endParaRPr lang="en-US" altLang="en-US" dirty="0"/>
          </a:p>
        </p:txBody>
      </p:sp>
      <p:graphicFrame>
        <p:nvGraphicFramePr>
          <p:cNvPr id="5" name="Table 4"/>
          <p:cNvGraphicFramePr>
            <a:graphicFrameLocks noGrp="1"/>
          </p:cNvGraphicFramePr>
          <p:nvPr>
            <p:extLst>
              <p:ext uri="{D42A27DB-BD31-4B8C-83A1-F6EECF244321}">
                <p14:modId xmlns:p14="http://schemas.microsoft.com/office/powerpoint/2010/main" val="2823021610"/>
              </p:ext>
            </p:extLst>
          </p:nvPr>
        </p:nvGraphicFramePr>
        <p:xfrm>
          <a:off x="166196" y="843148"/>
          <a:ext cx="8305144" cy="4114800"/>
        </p:xfrm>
        <a:graphic>
          <a:graphicData uri="http://schemas.openxmlformats.org/drawingml/2006/table">
            <a:tbl>
              <a:tblPr firstRow="1" bandRow="1">
                <a:tableStyleId>{F5AB1C69-6EDB-4FF4-983F-18BD219EF322}</a:tableStyleId>
              </a:tblPr>
              <a:tblGrid>
                <a:gridCol w="4152572">
                  <a:extLst>
                    <a:ext uri="{9D8B030D-6E8A-4147-A177-3AD203B41FA5}">
                      <a16:colId xmlns:a16="http://schemas.microsoft.com/office/drawing/2014/main" val="20000"/>
                    </a:ext>
                  </a:extLst>
                </a:gridCol>
                <a:gridCol w="4152572">
                  <a:extLst>
                    <a:ext uri="{9D8B030D-6E8A-4147-A177-3AD203B41FA5}">
                      <a16:colId xmlns:a16="http://schemas.microsoft.com/office/drawing/2014/main" val="20001"/>
                    </a:ext>
                  </a:extLst>
                </a:gridCol>
              </a:tblGrid>
              <a:tr h="3665790">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encoding</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channel </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flow control</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response timeout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acknowledgement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unicast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multicast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broadcast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protocol suite</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Ethernet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standard</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proprietary</a:t>
                      </a:r>
                      <a:r>
                        <a:rPr lang="en-US" sz="1600" b="0" baseline="0" dirty="0">
                          <a:solidFill>
                            <a:schemeClr val="tx1"/>
                          </a:solidFill>
                          <a:latin typeface="+mn-lt"/>
                        </a:rPr>
                        <a:t> protocol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802.3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802.11 (wireless Ethernet)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default gateway</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Hypertext Transfer Protocol (HTTP)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Simple Mail Transfer Protocol (SMTP)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Post Office Protocol (POP)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Transmission Control Protocol (TCP)</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transport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data link</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network access</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Advanced Research Projects Agency Network (ARPANET)</a:t>
                      </a: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3489004"/>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New Terms and Commands (Cont.)</a:t>
            </a:r>
            <a:endParaRPr lang="en-US" altLang="en-US" dirty="0"/>
          </a:p>
        </p:txBody>
      </p:sp>
      <p:graphicFrame>
        <p:nvGraphicFramePr>
          <p:cNvPr id="8" name="Table 7"/>
          <p:cNvGraphicFramePr>
            <a:graphicFrameLocks noGrp="1"/>
          </p:cNvGraphicFramePr>
          <p:nvPr>
            <p:extLst>
              <p:ext uri="{D42A27DB-BD31-4B8C-83A1-F6EECF244321}">
                <p14:modId xmlns:p14="http://schemas.microsoft.com/office/powerpoint/2010/main" val="182222323"/>
              </p:ext>
            </p:extLst>
          </p:nvPr>
        </p:nvGraphicFramePr>
        <p:xfrm>
          <a:off x="133558" y="905020"/>
          <a:ext cx="8472890" cy="3769360"/>
        </p:xfrm>
        <a:graphic>
          <a:graphicData uri="http://schemas.openxmlformats.org/drawingml/2006/table">
            <a:tbl>
              <a:tblPr firstRow="1" bandRow="1">
                <a:tableStyleId>{F5AB1C69-6EDB-4FF4-983F-18BD219EF322}</a:tableStyleId>
              </a:tblPr>
              <a:tblGrid>
                <a:gridCol w="4236445">
                  <a:extLst>
                    <a:ext uri="{9D8B030D-6E8A-4147-A177-3AD203B41FA5}">
                      <a16:colId xmlns:a16="http://schemas.microsoft.com/office/drawing/2014/main" val="20000"/>
                    </a:ext>
                  </a:extLst>
                </a:gridCol>
                <a:gridCol w="4236445">
                  <a:extLst>
                    <a:ext uri="{9D8B030D-6E8A-4147-A177-3AD203B41FA5}">
                      <a16:colId xmlns:a16="http://schemas.microsoft.com/office/drawing/2014/main" val="20001"/>
                    </a:ext>
                  </a:extLst>
                </a:gridCol>
              </a:tblGrid>
              <a:tr h="3494594">
                <a:tc>
                  <a:txBody>
                    <a:bodyPr/>
                    <a:lstStyle/>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Message Access Protocol (IMAP)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File Transfer Protocol (FTP)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Trivial File Transfer Protocol (TFTP)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User Datagram Protocol (UDP)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Network Address Translation (NAT)</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Internet Control Messaging Protocol (ICMP)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Open Shortest Path First (OSPF)</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Enhanced Interior Gateway Routing Protocol (EIGRP)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Address Resolution Protocol (ARP)</a:t>
                      </a:r>
                    </a:p>
                    <a:p>
                      <a:pPr marL="173038" indent="-173038">
                        <a:spcBef>
                          <a:spcPts val="200"/>
                        </a:spcBef>
                        <a:spcAft>
                          <a:spcPts val="200"/>
                        </a:spcAft>
                        <a:buFont typeface="Arial" panose="020B0604020202020204" pitchFamily="34" charset="0"/>
                        <a:buChar char="•"/>
                      </a:pPr>
                      <a:r>
                        <a:rPr lang="en-US" sz="1600" b="0" dirty="0">
                          <a:solidFill>
                            <a:schemeClr val="tx1"/>
                          </a:solidFill>
                          <a:latin typeface="+mn-lt"/>
                        </a:rPr>
                        <a:t>Dynamic Host Configuration (DHCP)</a:t>
                      </a:r>
                    </a:p>
                    <a:p>
                      <a:pPr marL="0" indent="0">
                        <a:spcBef>
                          <a:spcPts val="200"/>
                        </a:spcBef>
                        <a:spcAft>
                          <a:spcPts val="200"/>
                        </a:spcAft>
                        <a:buFont typeface="Arial" panose="020B0604020202020204" pitchFamily="34" charset="0"/>
                        <a:buNone/>
                      </a:pPr>
                      <a:endParaRPr lang="en-US" sz="1600" b="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de-encapsulation</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protocol data unit (PDU)</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segment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packet</a:t>
                      </a:r>
                    </a:p>
                    <a:p>
                      <a:pPr marL="173038" indent="-173038" algn="l" defTabSz="685777" rtl="0" eaLnBrk="1" latinLnBrk="0" hangingPunct="1">
                        <a:spcBef>
                          <a:spcPts val="200"/>
                        </a:spcBef>
                        <a:spcAft>
                          <a:spcPts val="200"/>
                        </a:spcAft>
                        <a:buFont typeface="Arial" panose="020B0604020202020204" pitchFamily="34" charset="0"/>
                        <a:buChar char="•"/>
                      </a:pPr>
                      <a:r>
                        <a:rPr lang="en-US" sz="1600" b="0" kern="1200" dirty="0">
                          <a:solidFill>
                            <a:schemeClr val="tx1"/>
                          </a:solidFill>
                          <a:latin typeface="+mn-lt"/>
                          <a:ea typeface="+mn-ea"/>
                          <a:cs typeface="+mn-cs"/>
                        </a:rPr>
                        <a:t>frame</a:t>
                      </a:r>
                    </a:p>
                    <a:p>
                      <a:pPr marL="0" indent="0" algn="l" defTabSz="685777" rtl="0" eaLnBrk="1" latinLnBrk="0" hangingPunct="1">
                        <a:spcBef>
                          <a:spcPts val="200"/>
                        </a:spcBef>
                        <a:spcAft>
                          <a:spcPts val="200"/>
                        </a:spcAft>
                        <a:buFont typeface="Arial" panose="020B0604020202020204" pitchFamily="34" charset="0"/>
                        <a:buNone/>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p>
                      <a:pPr marL="173038" indent="-173038" algn="l" defTabSz="685777" rtl="0" eaLnBrk="1" latinLnBrk="0" hangingPunct="1">
                        <a:spcBef>
                          <a:spcPts val="200"/>
                        </a:spcBef>
                        <a:spcAft>
                          <a:spcPts val="200"/>
                        </a:spcAft>
                        <a:buFont typeface="Arial" panose="020B0604020202020204" pitchFamily="34" charset="0"/>
                        <a:buChar char="•"/>
                      </a:pPr>
                      <a:endParaRPr lang="en-US" sz="16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1811567"/>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Communications Protocols</a:t>
            </a:r>
          </a:p>
        </p:txBody>
      </p:sp>
      <p:sp>
        <p:nvSpPr>
          <p:cNvPr id="8195" name="Rectangle 6"/>
          <p:cNvSpPr>
            <a:spLocks noGrp="1" noChangeArrowheads="1"/>
          </p:cNvSpPr>
          <p:nvPr>
            <p:ph idx="1"/>
          </p:nvPr>
        </p:nvSpPr>
        <p:spPr>
          <a:xfrm>
            <a:off x="124609" y="894073"/>
            <a:ext cx="8853286" cy="1267235"/>
          </a:xfrm>
        </p:spPr>
        <p:txBody>
          <a:bodyPr/>
          <a:lstStyle/>
          <a:p>
            <a:pPr>
              <a:buFont typeface="Arial" panose="020B0604020202020204" pitchFamily="34" charset="0"/>
              <a:buChar char="•"/>
            </a:pPr>
            <a:r>
              <a:rPr lang="en-US" sz="1600" dirty="0"/>
              <a:t>All communications are governed by protocols.</a:t>
            </a:r>
          </a:p>
          <a:p>
            <a:pPr>
              <a:buFont typeface="Arial" panose="020B0604020202020204" pitchFamily="34" charset="0"/>
              <a:buChar char="•"/>
            </a:pPr>
            <a:r>
              <a:rPr lang="en-US" sz="1600" dirty="0"/>
              <a:t>Protocols are the rules that communications will follow.</a:t>
            </a:r>
          </a:p>
          <a:p>
            <a:pPr>
              <a:buFont typeface="Arial" panose="020B0604020202020204" pitchFamily="34" charset="0"/>
              <a:buChar char="•"/>
            </a:pPr>
            <a:r>
              <a:rPr lang="en-US" sz="1600" dirty="0"/>
              <a:t>These rules will vary depending on the protocol.</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90" y="2224873"/>
            <a:ext cx="3911188" cy="240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468" y="2224873"/>
            <a:ext cx="4128904" cy="232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Rule Establishment</a:t>
            </a:r>
          </a:p>
        </p:txBody>
      </p:sp>
      <p:sp>
        <p:nvSpPr>
          <p:cNvPr id="8195" name="Rectangle 6"/>
          <p:cNvSpPr>
            <a:spLocks noGrp="1" noChangeArrowheads="1"/>
          </p:cNvSpPr>
          <p:nvPr>
            <p:ph idx="1"/>
          </p:nvPr>
        </p:nvSpPr>
        <p:spPr>
          <a:xfrm>
            <a:off x="100858" y="858446"/>
            <a:ext cx="8853286" cy="1339934"/>
          </a:xfrm>
        </p:spPr>
        <p:txBody>
          <a:bodyPr/>
          <a:lstStyle/>
          <a:p>
            <a:pPr>
              <a:buFont typeface="Arial" panose="020B0604020202020204" pitchFamily="34" charset="0"/>
              <a:buChar char="•"/>
            </a:pPr>
            <a:r>
              <a:rPr lang="en-US" sz="1600" dirty="0"/>
              <a:t>Individuals must use established rules or agreements to govern the conversation.</a:t>
            </a:r>
          </a:p>
          <a:p>
            <a:pPr>
              <a:buFont typeface="Arial" panose="020B0604020202020204" pitchFamily="34" charset="0"/>
              <a:buChar char="•"/>
            </a:pPr>
            <a:r>
              <a:rPr lang="en-US" sz="1600" dirty="0"/>
              <a:t>The first message is difficult to read because it is not formatted properly. The second shows the message properly formatted</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28" y="2024578"/>
            <a:ext cx="6282050" cy="116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53" y="3424014"/>
            <a:ext cx="6373400" cy="1205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The Rules</a:t>
            </a:r>
            <a:br>
              <a:rPr lang="en-US" altLang="en-US" dirty="0"/>
            </a:br>
            <a:r>
              <a:rPr lang="en-US" altLang="en-US" dirty="0"/>
              <a:t>Rule Establishment (Cont.)</a:t>
            </a:r>
          </a:p>
        </p:txBody>
      </p:sp>
      <p:sp>
        <p:nvSpPr>
          <p:cNvPr id="8195" name="Rectangle 6"/>
          <p:cNvSpPr>
            <a:spLocks noGrp="1" noChangeArrowheads="1"/>
          </p:cNvSpPr>
          <p:nvPr>
            <p:ph idx="1"/>
          </p:nvPr>
        </p:nvSpPr>
        <p:spPr>
          <a:xfrm>
            <a:off x="100858" y="858446"/>
            <a:ext cx="8853286" cy="1827604"/>
          </a:xfrm>
        </p:spPr>
        <p:txBody>
          <a:bodyPr/>
          <a:lstStyle/>
          <a:p>
            <a:pPr marL="0" indent="0">
              <a:buNone/>
            </a:pPr>
            <a:r>
              <a:rPr lang="en-US" sz="1800" dirty="0"/>
              <a:t>Protocols must account for the following requirements:</a:t>
            </a:r>
          </a:p>
          <a:p>
            <a:pPr lvl="1"/>
            <a:r>
              <a:rPr lang="en-US" sz="1800" dirty="0"/>
              <a:t>An identified sender and receiver</a:t>
            </a:r>
          </a:p>
          <a:p>
            <a:pPr lvl="1"/>
            <a:r>
              <a:rPr lang="en-US" sz="1800" dirty="0"/>
              <a:t>Common language and grammar</a:t>
            </a:r>
          </a:p>
          <a:p>
            <a:pPr lvl="1"/>
            <a:r>
              <a:rPr lang="en-US" sz="1800" dirty="0"/>
              <a:t>Speed and timing of delivery</a:t>
            </a:r>
          </a:p>
          <a:p>
            <a:pPr lvl="1"/>
            <a:r>
              <a:rPr lang="en-US" sz="1800" dirty="0"/>
              <a:t>Confirmation or acknowledgment requirements</a:t>
            </a:r>
          </a:p>
          <a:p>
            <a:pPr lvl="1"/>
            <a:endParaRPr lang="en-US" dirty="0"/>
          </a:p>
        </p:txBody>
      </p:sp>
    </p:spTree>
    <p:extLst>
      <p:ext uri="{BB962C8B-B14F-4D97-AF65-F5344CB8AC3E}">
        <p14:creationId xmlns:p14="http://schemas.microsoft.com/office/powerpoint/2010/main" val="167526765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19674</TotalTime>
  <Words>4231</Words>
  <Application>Microsoft Office PowerPoint</Application>
  <PresentationFormat>On-screen Show (16:9)</PresentationFormat>
  <Paragraphs>677</Paragraphs>
  <Slides>67</Slides>
  <Notes>66</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CiscoSans ExtraLight</vt:lpstr>
      <vt:lpstr>Wingdings</vt:lpstr>
      <vt:lpstr>Default Theme</vt:lpstr>
      <vt:lpstr>Module 3: Protocols and Models</vt:lpstr>
      <vt:lpstr>Module Objectives</vt:lpstr>
      <vt:lpstr>Class Activity – Design a Communications System</vt:lpstr>
      <vt:lpstr>3.1 The Rules</vt:lpstr>
      <vt:lpstr>The Rules Video – Devices in a Bubble</vt:lpstr>
      <vt:lpstr>The Rules Communications Fundamentals</vt:lpstr>
      <vt:lpstr>The Rules Communications Protocols</vt:lpstr>
      <vt:lpstr>The Rules Rule Establishment</vt:lpstr>
      <vt:lpstr>The Rules Rule Establishment (Cont.)</vt:lpstr>
      <vt:lpstr>The Rules Network Protocol Requirements</vt:lpstr>
      <vt:lpstr>The Rules Message Encoding</vt:lpstr>
      <vt:lpstr>The Rules Message Formatting and Encapsulation</vt:lpstr>
      <vt:lpstr>The Rules Message Size</vt:lpstr>
      <vt:lpstr>The Rules Message Timing</vt:lpstr>
      <vt:lpstr>The Rules Message Delivery Options</vt:lpstr>
      <vt:lpstr>The Rules A Note About the Node Icon</vt:lpstr>
      <vt:lpstr>3.2 Protocols</vt:lpstr>
      <vt:lpstr>Protocols Network Protocol Overview</vt:lpstr>
      <vt:lpstr>Protocols Network Protocol Functions</vt:lpstr>
      <vt:lpstr>Protocols Protocol Interaction</vt:lpstr>
      <vt:lpstr>3.3 Protocol Suites</vt:lpstr>
      <vt:lpstr>Protocol Suites Network Protocol Suites</vt:lpstr>
      <vt:lpstr>Protocol Suites Evolution of Protocol Suites</vt:lpstr>
      <vt:lpstr>Protocol Suites TCP/IP Protocol Example</vt:lpstr>
      <vt:lpstr>Protocol Suites TCP/IP Protocol Suite</vt:lpstr>
      <vt:lpstr>Protocol Suites TCP/IP Communication Process</vt:lpstr>
      <vt:lpstr>3.4 Standards Organizations</vt:lpstr>
      <vt:lpstr>Standards Organizations Open Standards</vt:lpstr>
      <vt:lpstr>Standards Organizations Internet Standards</vt:lpstr>
      <vt:lpstr>Standards Organizations Internet Standards (Cont.)</vt:lpstr>
      <vt:lpstr>Standards Organizations Electronic and Communications Standards</vt:lpstr>
      <vt:lpstr>Standards Organizations Lab – Researching Networking Standards</vt:lpstr>
      <vt:lpstr>3.5 Reference Models</vt:lpstr>
      <vt:lpstr>Reference Models The Benefits of Using a Layered Model</vt:lpstr>
      <vt:lpstr>Reference Models The Benefits of Using a Layered Model (Cont.)</vt:lpstr>
      <vt:lpstr>Reference Models The OSI Reference Model</vt:lpstr>
      <vt:lpstr>Reference Models The TCP/IP Reference Model</vt:lpstr>
      <vt:lpstr>Reference Models OSI and TCP/IP Model Comparison</vt:lpstr>
      <vt:lpstr>Reference Models Packet Tracer – Investigate the TCP/IP and OSI Models in Action</vt:lpstr>
      <vt:lpstr>3.6 Data Encapsulation</vt:lpstr>
      <vt:lpstr>Data Encapsulation Segmenting Messages</vt:lpstr>
      <vt:lpstr>Data Encapsulation Sequencing</vt:lpstr>
      <vt:lpstr>Data Encapsulation Protocol Data Units</vt:lpstr>
      <vt:lpstr>Data Encapsulation Encapsulation Example</vt:lpstr>
      <vt:lpstr>Data Encapsulation De-encapsulation Example</vt:lpstr>
      <vt:lpstr>3.7 Data Access</vt:lpstr>
      <vt:lpstr>Data Access Addresses</vt:lpstr>
      <vt:lpstr>Data Access Layer 3 Logical Address</vt:lpstr>
      <vt:lpstr>Data Access Layer 3 Logical Address (Cont.)</vt:lpstr>
      <vt:lpstr>Data Access Devices on the Same Network</vt:lpstr>
      <vt:lpstr>Data Access Role of the Data Link Layer Addresses: Same IP Network</vt:lpstr>
      <vt:lpstr>Data Access Devices on a Remote Network</vt:lpstr>
      <vt:lpstr>Data Access Role of the Network Layer Addresses</vt:lpstr>
      <vt:lpstr>Data Access Role of the Data Link Layer Addresses: Different IP Networks</vt:lpstr>
      <vt:lpstr>Data Access Role of the Data Link Layer Addresses: Different IP Networks (Cont.)</vt:lpstr>
      <vt:lpstr>Data Access Data Link Addresses</vt:lpstr>
      <vt:lpstr>Data Access Data Link Addresses (Cont.)</vt:lpstr>
      <vt:lpstr>Data Access Data Link Addresses (Cont.)</vt:lpstr>
      <vt:lpstr>Data Access Data Link Addresses (Cont.)</vt:lpstr>
      <vt:lpstr>Data Access Lab – Install Wireshark</vt:lpstr>
      <vt:lpstr>Data Access Lab – Use Wireshark to View Network Traffic</vt:lpstr>
      <vt:lpstr>3.8 Module Practice and Quiz </vt:lpstr>
      <vt:lpstr>Module Practice and Quiz What did I learn in this module?</vt:lpstr>
      <vt:lpstr>Module Practice and Quiz What did I learn in this module? (Cont.)</vt:lpstr>
      <vt:lpstr>New Terms and Commands</vt:lpstr>
      <vt:lpstr>New Terms and Commands (Cont.)</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Md. Manirul Islam</cp:lastModifiedBy>
  <cp:revision>1001</cp:revision>
  <dcterms:created xsi:type="dcterms:W3CDTF">2016-08-22T22:27:36Z</dcterms:created>
  <dcterms:modified xsi:type="dcterms:W3CDTF">2020-07-17T22:39:35Z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