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tags/tag6.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tags/tag7.xml" ContentType="application/vnd.openxmlformats-officedocument.presentationml.tags+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tags/tag8.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9.xml" ContentType="application/vnd.openxmlformats-officedocument.presentationml.tags+xml"/>
  <Override PartName="/ppt/notesSlides/notesSlide51.xml" ContentType="application/vnd.openxmlformats-officedocument.presentationml.notesSlide+xml"/>
  <Override PartName="/ppt/tags/tag10.xml" ContentType="application/vnd.openxmlformats-officedocument.presentationml.tags+xml"/>
  <Override PartName="/ppt/notesSlides/notesSlide52.xml" ContentType="application/vnd.openxmlformats-officedocument.presentationml.notesSlide+xml"/>
  <Override PartName="/ppt/tags/tag11.xml" ContentType="application/vnd.openxmlformats-officedocument.presentationml.tags+xml"/>
  <Override PartName="/ppt/notesSlides/notesSlide53.xml" ContentType="application/vnd.openxmlformats-officedocument.presentationml.notesSlide+xml"/>
  <Override PartName="/ppt/tags/tag12.xml" ContentType="application/vnd.openxmlformats-officedocument.presentationml.tags+xml"/>
  <Override PartName="/ppt/notesSlides/notesSlide54.xml" ContentType="application/vnd.openxmlformats-officedocument.presentationml.notesSlide+xml"/>
  <Override PartName="/ppt/tags/tag13.xml" ContentType="application/vnd.openxmlformats-officedocument.presentationml.tags+xml"/>
  <Override PartName="/ppt/notesSlides/notesSlide55.xml" ContentType="application/vnd.openxmlformats-officedocument.presentationml.notesSlide+xml"/>
  <Override PartName="/ppt/tags/tag14.xml" ContentType="application/vnd.openxmlformats-officedocument.presentationml.tags+xml"/>
  <Override PartName="/ppt/notesSlides/notesSlide56.xml" ContentType="application/vnd.openxmlformats-officedocument.presentationml.notesSlide+xml"/>
  <Override PartName="/ppt/tags/tag15.xml" ContentType="application/vnd.openxmlformats-officedocument.presentationml.tags+xml"/>
  <Override PartName="/ppt/notesSlides/notesSlide5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9"/>
  </p:notesMasterIdLst>
  <p:sldIdLst>
    <p:sldId id="876" r:id="rId2"/>
    <p:sldId id="860" r:id="rId3"/>
    <p:sldId id="759" r:id="rId4"/>
    <p:sldId id="1108" r:id="rId5"/>
    <p:sldId id="1271" r:id="rId6"/>
    <p:sldId id="1272" r:id="rId7"/>
    <p:sldId id="1273" r:id="rId8"/>
    <p:sldId id="1274" r:id="rId9"/>
    <p:sldId id="1275" r:id="rId10"/>
    <p:sldId id="1056" r:id="rId11"/>
    <p:sldId id="1187" r:id="rId12"/>
    <p:sldId id="1276" r:id="rId13"/>
    <p:sldId id="1277" r:id="rId14"/>
    <p:sldId id="1278" r:id="rId15"/>
    <p:sldId id="1279" r:id="rId16"/>
    <p:sldId id="1280" r:id="rId17"/>
    <p:sldId id="1281" r:id="rId18"/>
    <p:sldId id="1282" r:id="rId19"/>
    <p:sldId id="1283" r:id="rId20"/>
    <p:sldId id="1103" r:id="rId21"/>
    <p:sldId id="1189" r:id="rId22"/>
    <p:sldId id="1284" r:id="rId23"/>
    <p:sldId id="1285" r:id="rId24"/>
    <p:sldId id="1286" r:id="rId25"/>
    <p:sldId id="1287" r:id="rId26"/>
    <p:sldId id="1104" r:id="rId27"/>
    <p:sldId id="1194" r:id="rId28"/>
    <p:sldId id="1288" r:id="rId29"/>
    <p:sldId id="1289" r:id="rId30"/>
    <p:sldId id="1290" r:id="rId31"/>
    <p:sldId id="1291" r:id="rId32"/>
    <p:sldId id="1292" r:id="rId33"/>
    <p:sldId id="1293" r:id="rId34"/>
    <p:sldId id="1294" r:id="rId35"/>
    <p:sldId id="1295" r:id="rId36"/>
    <p:sldId id="1296" r:id="rId37"/>
    <p:sldId id="1297" r:id="rId38"/>
    <p:sldId id="1298" r:id="rId39"/>
    <p:sldId id="1299" r:id="rId40"/>
    <p:sldId id="1300" r:id="rId41"/>
    <p:sldId id="1269" r:id="rId42"/>
    <p:sldId id="1270" r:id="rId43"/>
    <p:sldId id="1301" r:id="rId44"/>
    <p:sldId id="1302" r:id="rId45"/>
    <p:sldId id="1303" r:id="rId46"/>
    <p:sldId id="1304" r:id="rId47"/>
    <p:sldId id="1305" r:id="rId48"/>
    <p:sldId id="1306" r:id="rId49"/>
    <p:sldId id="1307" r:id="rId50"/>
    <p:sldId id="1308" r:id="rId51"/>
    <p:sldId id="957" r:id="rId52"/>
    <p:sldId id="1138" r:id="rId53"/>
    <p:sldId id="1309" r:id="rId54"/>
    <p:sldId id="1310" r:id="rId55"/>
    <p:sldId id="1311" r:id="rId56"/>
    <p:sldId id="874" r:id="rId57"/>
    <p:sldId id="291" r:id="rId58"/>
  </p:sldIdLst>
  <p:sldSz cx="9144000" cy="5143500" type="screen16x9"/>
  <p:notesSz cx="6858000" cy="9144000"/>
  <p:custDataLst>
    <p:tags r:id="rId60"/>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167" autoAdjust="0"/>
    <p:restoredTop sz="86275" autoAdjust="0"/>
  </p:normalViewPr>
  <p:slideViewPr>
    <p:cSldViewPr snapToGrid="0" showGuides="1">
      <p:cViewPr varScale="1">
        <p:scale>
          <a:sx n="82" d="100"/>
          <a:sy n="82" d="100"/>
        </p:scale>
        <p:origin x="870" y="78"/>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gs" Target="tags/tag1.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4/4/2020</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Switching, Routing, and Wireless Essentials v7.0 (SRWE)</a:t>
            </a:r>
          </a:p>
          <a:p>
            <a:pPr>
              <a:buFontTx/>
              <a:buNone/>
            </a:pPr>
            <a:r>
              <a:rPr lang="en-US" b="0" dirty="0"/>
              <a:t>Module 14: Routing Concepts</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p:txBody>
      </p:sp>
      <p:sp>
        <p:nvSpPr>
          <p:cNvPr id="4" name="Slide Number Placeholder 3"/>
          <p:cNvSpPr>
            <a:spLocks noGrp="1"/>
          </p:cNvSpPr>
          <p:nvPr>
            <p:ph type="sldNum" sz="quarter" idx="10"/>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39632910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26267908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14820050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14.2.1 - Packet Forwarding Decision Process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56836882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14.2.2 - End-to-End Packet Forwarding</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0127039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5026281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8672936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319405857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14.2 - Packet Forwarding</a:t>
            </a:r>
          </a:p>
          <a:p>
            <a:r>
              <a:rPr lang="en-US" dirty="0"/>
              <a:t>14.2.3 - </a:t>
            </a:r>
            <a:r>
              <a:rPr lang="en-US" sz="1200" dirty="0"/>
              <a:t>Packet Forwarding Mechanisms (Cont.)</a:t>
            </a:r>
          </a:p>
          <a:p>
            <a:r>
              <a:rPr lang="en-US" sz="1200" dirty="0"/>
              <a:t>14.2.4 - Check Your Understanding - Packet Forwarding</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38692739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1"/>
          <p:cNvSpPr txBox="1">
            <a:spLocks noGrp="1" noChangeArrowheads="1"/>
          </p:cNvSpPr>
          <p:nvPr/>
        </p:nvSpPr>
        <p:spPr bwMode="auto">
          <a:xfrm>
            <a:off x="5929313" y="8680450"/>
            <a:ext cx="812800" cy="287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8819" tIns="0" rIns="18819" bIns="0" anchor="b"/>
          <a:lstStyle>
            <a:lvl1pPr defTabSz="903288" eaLnBrk="0" hangingPunct="0">
              <a:defRPr sz="2400" b="1">
                <a:solidFill>
                  <a:schemeClr val="tx1"/>
                </a:solidFill>
                <a:latin typeface="Arial" charset="0"/>
                <a:cs typeface="Arial" charset="0"/>
              </a:defRPr>
            </a:lvl1pPr>
            <a:lvl2pPr marL="742950" indent="-285750" defTabSz="903288" eaLnBrk="0" hangingPunct="0">
              <a:defRPr sz="2400" b="1">
                <a:solidFill>
                  <a:schemeClr val="tx1"/>
                </a:solidFill>
                <a:latin typeface="Arial" charset="0"/>
                <a:cs typeface="Arial" charset="0"/>
              </a:defRPr>
            </a:lvl2pPr>
            <a:lvl3pPr marL="1143000" indent="-228600" defTabSz="903288" eaLnBrk="0" hangingPunct="0">
              <a:defRPr sz="2400" b="1">
                <a:solidFill>
                  <a:schemeClr val="tx1"/>
                </a:solidFill>
                <a:latin typeface="Arial" charset="0"/>
                <a:cs typeface="Arial" charset="0"/>
              </a:defRPr>
            </a:lvl3pPr>
            <a:lvl4pPr marL="1600200" indent="-228600" defTabSz="903288" eaLnBrk="0" hangingPunct="0">
              <a:defRPr sz="2400" b="1">
                <a:solidFill>
                  <a:schemeClr val="tx1"/>
                </a:solidFill>
                <a:latin typeface="Arial" charset="0"/>
                <a:cs typeface="Arial" charset="0"/>
              </a:defRPr>
            </a:lvl4pPr>
            <a:lvl5pPr marL="2057400" indent="-228600" defTabSz="903288" eaLnBrk="0" hangingPunct="0">
              <a:defRPr sz="2400" b="1">
                <a:solidFill>
                  <a:schemeClr val="tx1"/>
                </a:solidFill>
                <a:latin typeface="Arial" charset="0"/>
                <a:cs typeface="Arial" charset="0"/>
              </a:defRPr>
            </a:lvl5pPr>
            <a:lvl6pPr marL="2514600" indent="-228600" defTabSz="903288" eaLnBrk="0" fontAlgn="base" hangingPunct="0">
              <a:spcBef>
                <a:spcPct val="0"/>
              </a:spcBef>
              <a:spcAft>
                <a:spcPct val="0"/>
              </a:spcAft>
              <a:defRPr sz="2400" b="1">
                <a:solidFill>
                  <a:schemeClr val="tx1"/>
                </a:solidFill>
                <a:latin typeface="Arial" charset="0"/>
                <a:cs typeface="Arial" charset="0"/>
              </a:defRPr>
            </a:lvl6pPr>
            <a:lvl7pPr marL="2971800" indent="-228600" defTabSz="903288" eaLnBrk="0" fontAlgn="base" hangingPunct="0">
              <a:spcBef>
                <a:spcPct val="0"/>
              </a:spcBef>
              <a:spcAft>
                <a:spcPct val="0"/>
              </a:spcAft>
              <a:defRPr sz="2400" b="1">
                <a:solidFill>
                  <a:schemeClr val="tx1"/>
                </a:solidFill>
                <a:latin typeface="Arial" charset="0"/>
                <a:cs typeface="Arial" charset="0"/>
              </a:defRPr>
            </a:lvl7pPr>
            <a:lvl8pPr marL="3429000" indent="-228600" defTabSz="903288" eaLnBrk="0" fontAlgn="base" hangingPunct="0">
              <a:spcBef>
                <a:spcPct val="0"/>
              </a:spcBef>
              <a:spcAft>
                <a:spcPct val="0"/>
              </a:spcAft>
              <a:defRPr sz="2400" b="1">
                <a:solidFill>
                  <a:schemeClr val="tx1"/>
                </a:solidFill>
                <a:latin typeface="Arial" charset="0"/>
                <a:cs typeface="Arial" charset="0"/>
              </a:defRPr>
            </a:lvl8pPr>
            <a:lvl9pPr marL="3886200" indent="-228600" defTabSz="903288" eaLnBrk="0" fontAlgn="base" hangingPunct="0">
              <a:spcBef>
                <a:spcPct val="0"/>
              </a:spcBef>
              <a:spcAft>
                <a:spcPct val="0"/>
              </a:spcAft>
              <a:defRPr sz="2400" b="1">
                <a:solidFill>
                  <a:schemeClr val="tx1"/>
                </a:solidFill>
                <a:latin typeface="Arial" charset="0"/>
                <a:cs typeface="Arial" charset="0"/>
              </a:defRPr>
            </a:lvl9pPr>
          </a:lstStyle>
          <a:p>
            <a:pPr algn="r"/>
            <a:fld id="{7C839C26-801B-42B6-A101-60F37FE2B0A8}" type="slidenum">
              <a:rPr lang="en-US" sz="800" b="0">
                <a:solidFill>
                  <a:prstClr val="black"/>
                </a:solidFill>
              </a:rPr>
              <a:pPr algn="r"/>
              <a:t>2</a:t>
            </a:fld>
            <a:endParaRPr lang="en-US" sz="800" b="0" dirty="0">
              <a:solidFill>
                <a:prstClr val="black"/>
              </a:solidFill>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buFontTx/>
              <a:buNone/>
            </a:pPr>
            <a:r>
              <a:rPr lang="en-GB" dirty="0"/>
              <a:t>14- Routing Concepts</a:t>
            </a:r>
          </a:p>
          <a:p>
            <a:pPr>
              <a:buFontTx/>
              <a:buNone/>
            </a:pPr>
            <a:r>
              <a:rPr lang="en-GB" dirty="0"/>
              <a:t>14.0 – Introduction</a:t>
            </a:r>
          </a:p>
          <a:p>
            <a:pPr>
              <a:buFontTx/>
              <a:buNone/>
            </a:pPr>
            <a:r>
              <a:rPr lang="en-GB" dirty="0"/>
              <a:t>14.0.2 - What will I learn to do in this module?</a:t>
            </a:r>
          </a:p>
        </p:txBody>
      </p:sp>
    </p:spTree>
    <p:extLst>
      <p:ext uri="{BB962C8B-B14F-4D97-AF65-F5344CB8AC3E}">
        <p14:creationId xmlns:p14="http://schemas.microsoft.com/office/powerpoint/2010/main" val="17344456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12004353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14.3.1 -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65632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14.3.2 - Configuration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40679565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14.3.3 - Verification Commands</a:t>
            </a:r>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242998548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14.3.4 - Filter Command Output</a:t>
            </a:r>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22470722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14.3 - Basic Router Configuration Review</a:t>
            </a:r>
          </a:p>
          <a:p>
            <a:r>
              <a:rPr lang="en-US" dirty="0"/>
              <a:t>14.3.5 - </a:t>
            </a:r>
            <a:r>
              <a:rPr lang="en-US" sz="1200" dirty="0"/>
              <a:t>Packet Tracer - Basic Router Configuration Review</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322407572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p:txBody>
      </p:sp>
      <p:sp>
        <p:nvSpPr>
          <p:cNvPr id="4" name="Slide Number Placeholder 3"/>
          <p:cNvSpPr>
            <a:spLocks noGrp="1"/>
          </p:cNvSpPr>
          <p:nvPr>
            <p:ph type="sldNum" sz="quarter" idx="10"/>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14.4.1 - Route Sources</a:t>
            </a:r>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14.4.2 - Routing Table Principles</a:t>
            </a:r>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30134830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14.4.3 - Routing Table Entries</a:t>
            </a:r>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2629895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p:txBody>
      </p:sp>
      <p:sp>
        <p:nvSpPr>
          <p:cNvPr id="4" name="Slide Number Placeholder 3"/>
          <p:cNvSpPr>
            <a:spLocks noGrp="1"/>
          </p:cNvSpPr>
          <p:nvPr>
            <p:ph type="sldNum" sz="quarter" idx="10"/>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6255296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14.4.4 - Directly Connected Networks</a:t>
            </a:r>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244315260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14.4.5 - Static Routes</a:t>
            </a:r>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3166841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14.4.6 - Static Routes in the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22308448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14.4.7 - Dynamic Routing Protocols</a:t>
            </a:r>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27270397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14.4.8 - Dynamic Routes in the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76802071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14.4.9 - Default Route</a:t>
            </a:r>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284846253"/>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86129592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14.4.10 - </a:t>
            </a:r>
            <a:r>
              <a:rPr lang="en-US" sz="1200" dirty="0"/>
              <a:t>Structure of an IPv4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201398218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14.4.11 - </a:t>
            </a:r>
            <a:r>
              <a:rPr lang="en-US" sz="1200" dirty="0"/>
              <a:t>Structure of an IPv6 Routing Table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5313111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a:t>
            </a:r>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795866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14.1.1 - Two Functions of a Router</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14.4 - IP Routing Table</a:t>
            </a:r>
          </a:p>
          <a:p>
            <a:r>
              <a:rPr lang="en-US" dirty="0"/>
              <a:t>14.4.12 - Administrative Distance (Cont.)</a:t>
            </a:r>
          </a:p>
          <a:p>
            <a:r>
              <a:rPr lang="en-US" dirty="0"/>
              <a:t>14.4.13 - Check Your Understanding - IP Routing Table</a:t>
            </a:r>
          </a:p>
        </p:txBody>
      </p:sp>
      <p:sp>
        <p:nvSpPr>
          <p:cNvPr id="4" name="Slide Number Placeholder 3"/>
          <p:cNvSpPr>
            <a:spLocks noGrp="1"/>
          </p:cNvSpPr>
          <p:nvPr>
            <p:ph type="sldNum" sz="quarter" idx="5"/>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11500111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p:txBody>
      </p:sp>
      <p:sp>
        <p:nvSpPr>
          <p:cNvPr id="4" name="Slide Number Placeholder 3"/>
          <p:cNvSpPr>
            <a:spLocks noGrp="1"/>
          </p:cNvSpPr>
          <p:nvPr>
            <p:ph type="sldNum" sz="quarter" idx="10"/>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293373768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4659603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91977499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14.5.1 - Static or Dynamic?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179198524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a:t>
            </a:r>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9002014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14.5.2 - Dynamic Routing Evolution (Cont.)</a:t>
            </a:r>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7167254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a:t>
            </a:r>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420529676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14.5.3 - Dynamic Routing Protocol Concepts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48</a:t>
            </a:fld>
            <a:endParaRPr lang="en-US" dirty="0"/>
          </a:p>
        </p:txBody>
      </p:sp>
    </p:spTree>
    <p:extLst>
      <p:ext uri="{BB962C8B-B14F-4D97-AF65-F5344CB8AC3E}">
        <p14:creationId xmlns:p14="http://schemas.microsoft.com/office/powerpoint/2010/main" val="3009244688"/>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14.5.4 - Best Path</a:t>
            </a:r>
          </a:p>
        </p:txBody>
      </p:sp>
      <p:sp>
        <p:nvSpPr>
          <p:cNvPr id="4" name="Slide Number Placeholder 3"/>
          <p:cNvSpPr>
            <a:spLocks noGrp="1"/>
          </p:cNvSpPr>
          <p:nvPr>
            <p:ph type="sldNum" sz="quarter" idx="5"/>
          </p:nvPr>
        </p:nvSpPr>
        <p:spPr/>
        <p:txBody>
          <a:bodyPr/>
          <a:lstStyle/>
          <a:p>
            <a:fld id="{5641018C-6CAF-B84E-B92C-ECB119457FBA}" type="slidenum">
              <a:rPr lang="en-US" smtClean="0"/>
              <a:t>49</a:t>
            </a:fld>
            <a:endParaRPr lang="en-US" dirty="0"/>
          </a:p>
        </p:txBody>
      </p:sp>
    </p:spTree>
    <p:extLst>
      <p:ext uri="{BB962C8B-B14F-4D97-AF65-F5344CB8AC3E}">
        <p14:creationId xmlns:p14="http://schemas.microsoft.com/office/powerpoint/2010/main" val="1959688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14.1.2 - Router Functions Example</a:t>
            </a:r>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1172475743"/>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14.5 - Static and Dynamic Routing</a:t>
            </a:r>
          </a:p>
          <a:p>
            <a:r>
              <a:rPr lang="en-US" dirty="0"/>
              <a:t>14.5.5 - Load Balancing</a:t>
            </a:r>
          </a:p>
          <a:p>
            <a:r>
              <a:rPr lang="en-US" dirty="0"/>
              <a:t>14.5.6 - Check Your Understanding - Dynamic and Static Routing</a:t>
            </a:r>
          </a:p>
        </p:txBody>
      </p:sp>
      <p:sp>
        <p:nvSpPr>
          <p:cNvPr id="4" name="Slide Number Placeholder 3"/>
          <p:cNvSpPr>
            <a:spLocks noGrp="1"/>
          </p:cNvSpPr>
          <p:nvPr>
            <p:ph type="sldNum" sz="quarter" idx="5"/>
          </p:nvPr>
        </p:nvSpPr>
        <p:spPr/>
        <p:txBody>
          <a:bodyPr/>
          <a:lstStyle/>
          <a:p>
            <a:fld id="{5641018C-6CAF-B84E-B92C-ECB119457FBA}" type="slidenum">
              <a:rPr lang="en-US" smtClean="0"/>
              <a:t>50</a:t>
            </a:fld>
            <a:endParaRPr lang="en-US" dirty="0"/>
          </a:p>
        </p:txBody>
      </p:sp>
    </p:spTree>
    <p:extLst>
      <p:ext uri="{BB962C8B-B14F-4D97-AF65-F5344CB8AC3E}">
        <p14:creationId xmlns:p14="http://schemas.microsoft.com/office/powerpoint/2010/main" val="75719100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14.6 - Module Practice and Quiz</a:t>
            </a:r>
          </a:p>
        </p:txBody>
      </p:sp>
      <p:sp>
        <p:nvSpPr>
          <p:cNvPr id="4" name="Slide Number Placeholder 3"/>
          <p:cNvSpPr>
            <a:spLocks noGrp="1"/>
          </p:cNvSpPr>
          <p:nvPr>
            <p:ph type="sldNum" sz="quarter" idx="10"/>
          </p:nvPr>
        </p:nvSpPr>
        <p:spPr/>
        <p:txBody>
          <a:bodyPr/>
          <a:lstStyle/>
          <a:p>
            <a:fld id="{5641018C-6CAF-B84E-B92C-ECB119457FBA}" type="slidenum">
              <a:rPr lang="en-US" smtClean="0"/>
              <a:t>51</a:t>
            </a:fld>
            <a:endParaRPr lang="en-US" dirty="0"/>
          </a:p>
        </p:txBody>
      </p:sp>
    </p:spTree>
    <p:extLst>
      <p:ext uri="{BB962C8B-B14F-4D97-AF65-F5344CB8AC3E}">
        <p14:creationId xmlns:p14="http://schemas.microsoft.com/office/powerpoint/2010/main" val="2217143680"/>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a:t>
            </a:r>
          </a:p>
          <a:p>
            <a:r>
              <a:rPr lang="en-US" dirty="0"/>
              <a:t>14.6.2 - Module Quiz - Routing Concepts</a:t>
            </a:r>
          </a:p>
        </p:txBody>
      </p:sp>
    </p:spTree>
    <p:extLst>
      <p:ext uri="{BB962C8B-B14F-4D97-AF65-F5344CB8AC3E}">
        <p14:creationId xmlns:p14="http://schemas.microsoft.com/office/powerpoint/2010/main" val="2527915751"/>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53</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3931687380"/>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54</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p:txBody>
      </p:sp>
    </p:spTree>
    <p:extLst>
      <p:ext uri="{BB962C8B-B14F-4D97-AF65-F5344CB8AC3E}">
        <p14:creationId xmlns:p14="http://schemas.microsoft.com/office/powerpoint/2010/main" val="135240728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55</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14 - Routing Concepts</a:t>
            </a:r>
          </a:p>
          <a:p>
            <a:r>
              <a:rPr lang="en-US" dirty="0"/>
              <a:t>14.6 - Module Practice and Quiz</a:t>
            </a:r>
          </a:p>
          <a:p>
            <a:r>
              <a:rPr lang="en-US" dirty="0"/>
              <a:t>14.6.1 – What Did I Learn In This Module? (Cont.)</a:t>
            </a:r>
          </a:p>
          <a:p>
            <a:r>
              <a:rPr lang="en-US" dirty="0"/>
              <a:t>14.6.2 - Module Quiz - Routing Concepts</a:t>
            </a:r>
          </a:p>
        </p:txBody>
      </p:sp>
    </p:spTree>
    <p:extLst>
      <p:ext uri="{BB962C8B-B14F-4D97-AF65-F5344CB8AC3E}">
        <p14:creationId xmlns:p14="http://schemas.microsoft.com/office/powerpoint/2010/main" val="6486389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5"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6C92755B-29FD-8743-9094-C0E3A734D22E}" type="slidenum">
              <a:rPr lang="en-US" sz="800">
                <a:solidFill>
                  <a:prstClr val="black"/>
                </a:solidFill>
              </a:rPr>
              <a:pPr/>
              <a:t>56</a:t>
            </a:fld>
            <a:endParaRPr lang="en-US" sz="800" dirty="0">
              <a:solidFill>
                <a:prstClr val="black"/>
              </a:solidFill>
            </a:endParaRPr>
          </a:p>
        </p:txBody>
      </p:sp>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l" defTabSz="457200" rtl="0" eaLnBrk="1" fontAlgn="auto" latinLnBrk="0" hangingPunct="1">
              <a:lnSpc>
                <a:spcPct val="8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2246742912"/>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57</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14.1.3 - </a:t>
            </a:r>
            <a:r>
              <a:rPr lang="en-US" sz="1200" dirty="0"/>
              <a:t>Best Path Equals Longest Match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32752210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14.1.4 - </a:t>
            </a:r>
            <a:r>
              <a:rPr lang="en-US" sz="1200" dirty="0"/>
              <a:t>IPv4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74528916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14.1.5 - </a:t>
            </a:r>
            <a:r>
              <a:rPr lang="en-US" sz="1200" dirty="0"/>
              <a:t>IPv6 Longest Match Example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34279732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14 - Routing Concepts</a:t>
            </a:r>
          </a:p>
          <a:p>
            <a:r>
              <a:rPr lang="en-US" dirty="0"/>
              <a:t>14.1 - Path Determination</a:t>
            </a:r>
          </a:p>
          <a:p>
            <a:r>
              <a:rPr lang="en-US" dirty="0"/>
              <a:t>14.1.6 - </a:t>
            </a:r>
            <a:r>
              <a:rPr lang="en-US" sz="1200" dirty="0"/>
              <a:t>Build the Routing Table</a:t>
            </a:r>
          </a:p>
          <a:p>
            <a:r>
              <a:rPr lang="en-US" sz="1200" dirty="0"/>
              <a:t>14.1.7 - Check Your Understanding - Path Determination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26615384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6.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2.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33.xml"/><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54.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56.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0.xml"/><Relationship Id="rId1" Type="http://schemas.openxmlformats.org/officeDocument/2006/relationships/tags" Target="../tags/tag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ubtitle 6"/>
          <p:cNvSpPr>
            <a:spLocks noGrp="1"/>
          </p:cNvSpPr>
          <p:nvPr>
            <p:ph type="subTitle" idx="1"/>
          </p:nvPr>
        </p:nvSpPr>
        <p:spPr>
          <a:xfrm>
            <a:off x="469496" y="3809526"/>
            <a:ext cx="4102504" cy="902174"/>
          </a:xfrm>
        </p:spPr>
        <p:txBody>
          <a:bodyPr/>
          <a:lstStyle/>
          <a:p>
            <a:pPr>
              <a:spcBef>
                <a:spcPts val="0"/>
              </a:spcBef>
            </a:pPr>
            <a:r>
              <a:rPr lang="en-US" dirty="0">
                <a:solidFill>
                  <a:schemeClr val="accent5">
                    <a:lumMod val="40000"/>
                    <a:lumOff val="60000"/>
                  </a:schemeClr>
                </a:solidFill>
              </a:rPr>
              <a:t>Switching, Routing, and Wireless Essentials v7.0</a:t>
            </a:r>
          </a:p>
          <a:p>
            <a:pPr>
              <a:spcBef>
                <a:spcPts val="0"/>
              </a:spcBef>
            </a:pPr>
            <a:r>
              <a:rPr lang="en-US" dirty="0">
                <a:solidFill>
                  <a:schemeClr val="accent5">
                    <a:lumMod val="40000"/>
                    <a:lumOff val="60000"/>
                  </a:schemeClr>
                </a:solidFill>
              </a:rPr>
              <a:t>(SRWE)</a:t>
            </a:r>
          </a:p>
          <a:p>
            <a:endParaRPr lang="en-US" dirty="0"/>
          </a:p>
        </p:txBody>
      </p:sp>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14: Routing Concepts</a:t>
            </a:r>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14.2 Packet Forwarding</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a:t>
            </a:r>
          </a:p>
        </p:txBody>
      </p:sp>
      <p:sp>
        <p:nvSpPr>
          <p:cNvPr id="8" name="Rectangle 7">
            <a:extLst>
              <a:ext uri="{FF2B5EF4-FFF2-40B4-BE49-F238E27FC236}">
                <a16:creationId xmlns:a16="http://schemas.microsoft.com/office/drawing/2014/main" id="{EAFC0DA3-8ADE-2B42-951D-8C4F944F5E4C}"/>
              </a:ext>
            </a:extLst>
          </p:cNvPr>
          <p:cNvSpPr/>
          <p:nvPr/>
        </p:nvSpPr>
        <p:spPr>
          <a:xfrm>
            <a:off x="111982" y="737824"/>
            <a:ext cx="3184792" cy="4016484"/>
          </a:xfrm>
          <a:prstGeom prst="rect">
            <a:avLst/>
          </a:prstGeom>
        </p:spPr>
        <p:txBody>
          <a:bodyPr wrap="square">
            <a:spAutoFit/>
          </a:bodyPr>
          <a:lstStyle/>
          <a:p>
            <a:pPr>
              <a:buFont typeface="+mj-lt"/>
              <a:buAutoNum type="arabicPeriod"/>
            </a:pPr>
            <a:r>
              <a:rPr lang="en-US" sz="1500" b="1" dirty="0">
                <a:solidFill>
                  <a:srgbClr val="000000"/>
                </a:solidFill>
                <a:latin typeface="CiscoSans"/>
              </a:rPr>
              <a:t> </a:t>
            </a:r>
            <a:r>
              <a:rPr lang="en-US" sz="1500" dirty="0">
                <a:solidFill>
                  <a:srgbClr val="000000"/>
                </a:solidFill>
                <a:latin typeface="+mn-lt"/>
              </a:rPr>
              <a:t>The data link frame with an encapsulated IP packet arrives on the ingress interface.</a:t>
            </a:r>
          </a:p>
          <a:p>
            <a:pPr>
              <a:buFont typeface="+mj-lt"/>
              <a:buAutoNum type="arabicPeriod"/>
            </a:pPr>
            <a:r>
              <a:rPr lang="en-US" sz="1500" dirty="0">
                <a:solidFill>
                  <a:srgbClr val="000000"/>
                </a:solidFill>
                <a:latin typeface="+mn-lt"/>
              </a:rPr>
              <a:t> The router examines the destination IP address in the packet header and consults its IP routing table.</a:t>
            </a:r>
          </a:p>
          <a:p>
            <a:pPr>
              <a:buFont typeface="+mj-lt"/>
              <a:buAutoNum type="arabicPeriod"/>
            </a:pPr>
            <a:r>
              <a:rPr lang="en-US" sz="1500" dirty="0">
                <a:solidFill>
                  <a:srgbClr val="000000"/>
                </a:solidFill>
                <a:latin typeface="+mn-lt"/>
              </a:rPr>
              <a:t> The router finds the longest matching prefix in the routing table.</a:t>
            </a:r>
          </a:p>
          <a:p>
            <a:pPr>
              <a:buFont typeface="+mj-lt"/>
              <a:buAutoNum type="arabicPeriod"/>
            </a:pPr>
            <a:r>
              <a:rPr lang="en-US" sz="1500" dirty="0">
                <a:solidFill>
                  <a:srgbClr val="000000"/>
                </a:solidFill>
                <a:latin typeface="+mn-lt"/>
              </a:rPr>
              <a:t> The router encapsulates the packet in a data link frame and forwards it out the egress interface. The destination could be a device connected to the network or a next-hop router.</a:t>
            </a:r>
          </a:p>
          <a:p>
            <a:pPr>
              <a:buFont typeface="+mj-lt"/>
              <a:buAutoNum type="arabicPeriod"/>
            </a:pPr>
            <a:r>
              <a:rPr lang="en-US" sz="1500" dirty="0">
                <a:solidFill>
                  <a:srgbClr val="000000"/>
                </a:solidFill>
                <a:latin typeface="+mn-lt"/>
              </a:rPr>
              <a:t> However, if there is no matching route entry the packet is dropped</a:t>
            </a:r>
            <a:r>
              <a:rPr lang="en-US" sz="1500" dirty="0">
                <a:solidFill>
                  <a:srgbClr val="000000"/>
                </a:solidFill>
                <a:latin typeface="CiscoSans"/>
              </a:rPr>
              <a:t>.</a:t>
            </a:r>
          </a:p>
        </p:txBody>
      </p:sp>
      <p:pic>
        <p:nvPicPr>
          <p:cNvPr id="7" name="Content Placeholder 6">
            <a:extLst>
              <a:ext uri="{FF2B5EF4-FFF2-40B4-BE49-F238E27FC236}">
                <a16:creationId xmlns:a16="http://schemas.microsoft.com/office/drawing/2014/main" id="{D3D31508-58E9-F545-9C2A-54FF5511C257}"/>
              </a:ext>
            </a:extLst>
          </p:cNvPr>
          <p:cNvPicPr>
            <a:picLocks noGrp="1" noChangeAspect="1"/>
          </p:cNvPicPr>
          <p:nvPr>
            <p:ph idx="1"/>
          </p:nvPr>
        </p:nvPicPr>
        <p:blipFill>
          <a:blip r:embed="rId3"/>
          <a:stretch>
            <a:fillRect/>
          </a:stretch>
        </p:blipFill>
        <p:spPr>
          <a:xfrm>
            <a:off x="3296774" y="1031474"/>
            <a:ext cx="5561801" cy="3080551"/>
          </a:xfrm>
        </p:spPr>
      </p:pic>
    </p:spTree>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Forward the Packet to a Device on a Directly Connected Network</a:t>
            </a: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If the route entry indicates that the egress interface is a directly connected network, the packet can be forwarded directly to the destination device. Typically this is an Ethernet LAN.</a:t>
            </a:r>
          </a:p>
          <a:p>
            <a:pPr marL="285750" indent="-285750" algn="l">
              <a:buFont typeface="Arial" panose="020B0604020202020204" pitchFamily="34" charset="0"/>
              <a:buChar char="•"/>
            </a:pPr>
            <a:r>
              <a:rPr lang="en-US" sz="1600" dirty="0">
                <a:solidFill>
                  <a:srgbClr val="000000"/>
                </a:solidFill>
              </a:rPr>
              <a:t>To encapsulate the packet in the Ethernet frame, the router needs to determine the destination MAC address associated with the destination IP address of the packet. The process varies based on whether the packet is an IPv4 or IPv6 packet.</a:t>
            </a:r>
          </a:p>
          <a:p>
            <a:pPr marL="0" indent="0" algn="l"/>
            <a:endParaRPr lang="en-US" sz="1600" dirty="0">
              <a:solidFill>
                <a:srgbClr val="000000"/>
              </a:solidFill>
            </a:endParaRPr>
          </a:p>
          <a:p>
            <a:pPr marL="0" indent="0" algn="l"/>
            <a:endParaRPr lang="en-US" sz="1600" dirty="0">
              <a:solidFill>
                <a:srgbClr val="000000"/>
              </a:solidFill>
            </a:endParaRPr>
          </a:p>
        </p:txBody>
      </p:sp>
    </p:spTree>
    <p:extLst>
      <p:ext uri="{BB962C8B-B14F-4D97-AF65-F5344CB8AC3E}">
        <p14:creationId xmlns:p14="http://schemas.microsoft.com/office/powerpoint/2010/main" val="21983869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 </a:t>
            </a:r>
          </a:p>
          <a:p>
            <a:pPr marL="0" indent="0" algn="l"/>
            <a:endParaRPr lang="en-US" sz="1600" b="1" dirty="0">
              <a:solidFill>
                <a:srgbClr val="000000"/>
              </a:solidFill>
            </a:endParaRPr>
          </a:p>
          <a:p>
            <a:pPr marL="0" indent="0" algn="l"/>
            <a:r>
              <a:rPr lang="en-US" sz="1600" b="1" dirty="0">
                <a:solidFill>
                  <a:srgbClr val="000000"/>
                </a:solidFill>
              </a:rPr>
              <a:t>Forward the Packet to a Next-Hop Router</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 route entry indicates that the destination IP address is on a remote network, meaning a device on network that is not directly connected. The packet must be forwarded to the next-hop router. The next-hop address is indicated in the route entry.</a:t>
            </a:r>
          </a:p>
          <a:p>
            <a:pPr marL="342900" indent="-342900" algn="l">
              <a:buFont typeface="Arial" panose="020B0604020202020204" pitchFamily="34" charset="0"/>
              <a:buChar char="•"/>
            </a:pPr>
            <a:r>
              <a:rPr lang="en-US" sz="1600" dirty="0">
                <a:solidFill>
                  <a:srgbClr val="000000"/>
                </a:solidFill>
              </a:rPr>
              <a:t>If the forwarding router and the next-hop router are on an Ethernet network, a similar process (ARP and ICMPv6 Neighbor Discovery) will occur for determining the destination MAC address of the packet as described previously. The difference is that the router will search for the IP address of the next-hop router in its ARP table or neighbor cache, instead of the destination IP address of the packet.</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This process will vary for other types of Layer 2 networks.</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9745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Decision Process (Cont.)</a:t>
            </a:r>
          </a:p>
        </p:txBody>
      </p:sp>
      <p:sp>
        <p:nvSpPr>
          <p:cNvPr id="4" name="Content Placeholder 3">
            <a:extLst>
              <a:ext uri="{FF2B5EF4-FFF2-40B4-BE49-F238E27FC236}">
                <a16:creationId xmlns:a16="http://schemas.microsoft.com/office/drawing/2014/main" id="{21C4699A-F57C-B249-B7E5-9AD187A2747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a router has determined the best path, it could do the following:</a:t>
            </a:r>
          </a:p>
          <a:p>
            <a:pPr marL="0" indent="0" algn="l"/>
            <a:endParaRPr lang="en-US" sz="1600" dirty="0">
              <a:solidFill>
                <a:srgbClr val="000000"/>
              </a:solidFill>
            </a:endParaRPr>
          </a:p>
          <a:p>
            <a:pPr marL="0" indent="0" algn="l"/>
            <a:r>
              <a:rPr lang="en-US" sz="1600" b="1" dirty="0">
                <a:solidFill>
                  <a:srgbClr val="000000"/>
                </a:solidFill>
              </a:rPr>
              <a:t>Drop the Packet - No Match in Routing Table</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If there is no match between the destination IP address and a prefix in the routing table, and if there is no default route, the packet will be dropped.</a:t>
            </a:r>
          </a:p>
        </p:txBody>
      </p:sp>
    </p:spTree>
    <p:extLst>
      <p:ext uri="{BB962C8B-B14F-4D97-AF65-F5344CB8AC3E}">
        <p14:creationId xmlns:p14="http://schemas.microsoft.com/office/powerpoint/2010/main" val="4847220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End-to-End Packet Forwarding</a:t>
            </a:r>
          </a:p>
        </p:txBody>
      </p:sp>
      <p:sp>
        <p:nvSpPr>
          <p:cNvPr id="5" name="Content Placeholder 4">
            <a:extLst>
              <a:ext uri="{FF2B5EF4-FFF2-40B4-BE49-F238E27FC236}">
                <a16:creationId xmlns:a16="http://schemas.microsoft.com/office/drawing/2014/main" id="{C7ADDF23-D3FC-6E4F-BAD1-E8C12FBC1E0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For example, the data link frame format for a serial link could be Point-to-Point (PPP) protocol, High-Level Data Link Control (HDLC) protocol, or some other Layer 2 protocol.</a:t>
            </a:r>
          </a:p>
        </p:txBody>
      </p:sp>
    </p:spTree>
    <p:extLst>
      <p:ext uri="{BB962C8B-B14F-4D97-AF65-F5344CB8AC3E}">
        <p14:creationId xmlns:p14="http://schemas.microsoft.com/office/powerpoint/2010/main" val="332708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a:t>
            </a:r>
          </a:p>
        </p:txBody>
      </p:sp>
      <p:sp>
        <p:nvSpPr>
          <p:cNvPr id="4" name="Content Placeholder 3">
            <a:extLst>
              <a:ext uri="{FF2B5EF4-FFF2-40B4-BE49-F238E27FC236}">
                <a16:creationId xmlns:a16="http://schemas.microsoft.com/office/drawing/2014/main" id="{0BD31498-4BF3-A742-82D1-3D224E36F9B3}"/>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primary responsibility of the packet forwarding function is to encapsulate packets in the appropriate data link frame type for the outgoing interface. The more efficiently a router can perform this task, the faster packets can be forwarded by the router. </a:t>
            </a:r>
          </a:p>
          <a:p>
            <a:pPr marL="0" indent="0" algn="l"/>
            <a:endParaRPr lang="en-US" sz="1600" dirty="0">
              <a:solidFill>
                <a:srgbClr val="000000"/>
              </a:solidFill>
            </a:endParaRPr>
          </a:p>
          <a:p>
            <a:pPr marL="0" indent="0" algn="l"/>
            <a:r>
              <a:rPr lang="en-US" sz="1600" dirty="0">
                <a:solidFill>
                  <a:srgbClr val="000000"/>
                </a:solidFill>
              </a:rPr>
              <a:t>Routers support the following three packet forwarding mechanisms:</a:t>
            </a:r>
          </a:p>
          <a:p>
            <a:pPr marL="342900" indent="-342900" algn="l">
              <a:buFont typeface="Arial" panose="020B0604020202020204" pitchFamily="34" charset="0"/>
              <a:buChar char="•"/>
            </a:pPr>
            <a:r>
              <a:rPr lang="en-US" sz="1600" dirty="0">
                <a:solidFill>
                  <a:srgbClr val="000000"/>
                </a:solidFill>
              </a:rPr>
              <a:t>Process switching</a:t>
            </a:r>
          </a:p>
          <a:p>
            <a:pPr marL="342900" indent="-342900" algn="l">
              <a:buFont typeface="Arial" panose="020B0604020202020204" pitchFamily="34" charset="0"/>
              <a:buChar char="•"/>
            </a:pPr>
            <a:r>
              <a:rPr lang="en-US" sz="1600" dirty="0">
                <a:solidFill>
                  <a:srgbClr val="000000"/>
                </a:solidFill>
              </a:rPr>
              <a:t>Fast switching</a:t>
            </a:r>
          </a:p>
          <a:p>
            <a:pPr marL="342900" indent="-342900" algn="l">
              <a:buFont typeface="Arial" panose="020B0604020202020204" pitchFamily="34" charset="0"/>
              <a:buChar char="•"/>
            </a:pPr>
            <a:r>
              <a:rPr lang="en-US" sz="1600" dirty="0">
                <a:solidFill>
                  <a:srgbClr val="000000"/>
                </a:solidFill>
              </a:rPr>
              <a:t>Cisco Express Forwarding (CEF)</a:t>
            </a:r>
          </a:p>
          <a:p>
            <a:pPr marL="0" indent="0" algn="l"/>
            <a:endParaRPr lang="en-US" sz="1600" dirty="0">
              <a:solidFill>
                <a:srgbClr val="000000"/>
              </a:solidFill>
            </a:endParaRPr>
          </a:p>
        </p:txBody>
      </p:sp>
    </p:spTree>
    <p:extLst>
      <p:ext uri="{BB962C8B-B14F-4D97-AF65-F5344CB8AC3E}">
        <p14:creationId xmlns:p14="http://schemas.microsoft.com/office/powerpoint/2010/main" val="4192193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22D82D58-3BEC-3549-AF55-59539D97641D}"/>
              </a:ext>
            </a:extLst>
          </p:cNvPr>
          <p:cNvSpPr>
            <a:spLocks noGrp="1"/>
          </p:cNvSpPr>
          <p:nvPr>
            <p:ph idx="1"/>
          </p:nvPr>
        </p:nvSpPr>
        <p:spPr>
          <a:xfrm>
            <a:off x="474662" y="731837"/>
            <a:ext cx="8280057" cy="3689897"/>
          </a:xfrm>
        </p:spPr>
        <p:txBody>
          <a:bodyPr/>
          <a:lstStyle/>
          <a:p>
            <a:pPr marL="0" indent="0" algn="l"/>
            <a:r>
              <a:rPr lang="en-US" sz="1600" b="1" dirty="0">
                <a:solidFill>
                  <a:srgbClr val="000000"/>
                </a:solidFill>
              </a:rPr>
              <a:t>Process Switching: </a:t>
            </a:r>
            <a:r>
              <a:rPr lang="en-US" sz="1600" dirty="0">
                <a:solidFill>
                  <a:srgbClr val="000000"/>
                </a:solidFill>
              </a:rPr>
              <a:t>An older packet forwarding mechanism still available for Cisco routers. When a packet arrives on an interface, it is forwarded to the control plane where the CPU matches the destination address with an entry in its routing table, and then determines the exit interface and forwards the packet. It is important to understand that the router does this for every packet, even if the destination is the same for a stream of packets.</a:t>
            </a:r>
          </a:p>
          <a:p>
            <a:pPr marL="0" indent="0" algn="l"/>
            <a:endParaRPr lang="en-US" sz="1600" dirty="0">
              <a:solidFill>
                <a:srgbClr val="000000"/>
              </a:solidFill>
            </a:endParaRPr>
          </a:p>
        </p:txBody>
      </p:sp>
      <p:pic>
        <p:nvPicPr>
          <p:cNvPr id="7" name="Picture 6">
            <a:extLst>
              <a:ext uri="{FF2B5EF4-FFF2-40B4-BE49-F238E27FC236}">
                <a16:creationId xmlns:a16="http://schemas.microsoft.com/office/drawing/2014/main" id="{5A3C8BAC-661A-8746-9272-F058E7D6B69B}"/>
              </a:ext>
            </a:extLst>
          </p:cNvPr>
          <p:cNvPicPr>
            <a:picLocks noChangeAspect="1"/>
          </p:cNvPicPr>
          <p:nvPr/>
        </p:nvPicPr>
        <p:blipFill>
          <a:blip r:embed="rId3"/>
          <a:stretch>
            <a:fillRect/>
          </a:stretch>
        </p:blipFill>
        <p:spPr>
          <a:xfrm>
            <a:off x="2233455" y="2310565"/>
            <a:ext cx="3878577" cy="2373077"/>
          </a:xfrm>
          <a:prstGeom prst="rect">
            <a:avLst/>
          </a:prstGeom>
        </p:spPr>
      </p:pic>
    </p:spTree>
    <p:extLst>
      <p:ext uri="{BB962C8B-B14F-4D97-AF65-F5344CB8AC3E}">
        <p14:creationId xmlns:p14="http://schemas.microsoft.com/office/powerpoint/2010/main" val="2576374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4" name="Content Placeholder 3">
            <a:extLst>
              <a:ext uri="{FF2B5EF4-FFF2-40B4-BE49-F238E27FC236}">
                <a16:creationId xmlns:a16="http://schemas.microsoft.com/office/drawing/2014/main" id="{ABD76FC7-9479-094E-AFE3-282E25F28FDE}"/>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Fast Switching: </a:t>
            </a:r>
            <a:r>
              <a:rPr lang="en-US" sz="1600" dirty="0">
                <a:solidFill>
                  <a:srgbClr val="000000"/>
                </a:solidFill>
              </a:rPr>
              <a:t>Another, older packet forwarding mechanism which was the successor to process switching. Fast switching uses a fast-switching cache to store next-hop information. When a packet arrives on an interface, it is forwarded to the control plane where the CPU searches for a match in the fast-switching cache. If it is not there, it is process-switched and forwarded to the exit interface. The flow information for the packet is then stored in the fast-switching cache. If another packet going to the same destination arrives on an interface, the next-hop information in the cache is re-used without CPU intervention.</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5061E24-8180-E94A-BA5E-21CDEF9B1681}"/>
              </a:ext>
            </a:extLst>
          </p:cNvPr>
          <p:cNvPicPr>
            <a:picLocks noChangeAspect="1"/>
          </p:cNvPicPr>
          <p:nvPr/>
        </p:nvPicPr>
        <p:blipFill>
          <a:blip r:embed="rId3"/>
          <a:stretch>
            <a:fillRect/>
          </a:stretch>
        </p:blipFill>
        <p:spPr>
          <a:xfrm>
            <a:off x="2443181" y="2754135"/>
            <a:ext cx="3459126" cy="2078510"/>
          </a:xfrm>
          <a:prstGeom prst="rect">
            <a:avLst/>
          </a:prstGeom>
        </p:spPr>
      </p:pic>
    </p:spTree>
    <p:extLst>
      <p:ext uri="{BB962C8B-B14F-4D97-AF65-F5344CB8AC3E}">
        <p14:creationId xmlns:p14="http://schemas.microsoft.com/office/powerpoint/2010/main" val="3960612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Packet Forwarding</a:t>
            </a:r>
            <a:br>
              <a:rPr lang="en-US" dirty="0"/>
            </a:br>
            <a:r>
              <a:rPr lang="en-US" sz="2400" dirty="0"/>
              <a:t>Packet Forwarding Mechanisms (Cont.)</a:t>
            </a:r>
          </a:p>
        </p:txBody>
      </p:sp>
      <p:sp>
        <p:nvSpPr>
          <p:cNvPr id="5" name="Content Placeholder 4">
            <a:extLst>
              <a:ext uri="{FF2B5EF4-FFF2-40B4-BE49-F238E27FC236}">
                <a16:creationId xmlns:a16="http://schemas.microsoft.com/office/drawing/2014/main" id="{4D84B906-0B63-C44A-BEF2-9A664FE575E6}"/>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b="1" dirty="0">
                <a:solidFill>
                  <a:srgbClr val="000000"/>
                </a:solidFill>
              </a:rPr>
              <a:t>Cisco Express Forwarding (CEF): </a:t>
            </a:r>
            <a:r>
              <a:rPr lang="en-US" sz="1600" dirty="0">
                <a:solidFill>
                  <a:srgbClr val="000000"/>
                </a:solidFill>
              </a:rPr>
              <a:t>The most recent and default Cisco IOS packet-forwarding mechanism. CEF builds a Forwarding Information Base (FIB), and an adjacency table. The table entries are not packet-triggered like fast switching but change-triggered, such as when something changes in the network topology. When a network has converged, the FIB and adjacency tables contain all the information that a router would have to consider when forwarding a packet. </a:t>
            </a:r>
          </a:p>
        </p:txBody>
      </p:sp>
      <p:pic>
        <p:nvPicPr>
          <p:cNvPr id="7" name="Picture 6">
            <a:extLst>
              <a:ext uri="{FF2B5EF4-FFF2-40B4-BE49-F238E27FC236}">
                <a16:creationId xmlns:a16="http://schemas.microsoft.com/office/drawing/2014/main" id="{5A622DA4-1DAF-E24B-8596-56B1105969A4}"/>
              </a:ext>
            </a:extLst>
          </p:cNvPr>
          <p:cNvPicPr>
            <a:picLocks noChangeAspect="1"/>
          </p:cNvPicPr>
          <p:nvPr/>
        </p:nvPicPr>
        <p:blipFill>
          <a:blip r:embed="rId3"/>
          <a:stretch>
            <a:fillRect/>
          </a:stretch>
        </p:blipFill>
        <p:spPr>
          <a:xfrm>
            <a:off x="2203948" y="2439309"/>
            <a:ext cx="3937591" cy="2348738"/>
          </a:xfrm>
          <a:prstGeom prst="rect">
            <a:avLst/>
          </a:prstGeom>
        </p:spPr>
      </p:pic>
    </p:spTree>
    <p:extLst>
      <p:ext uri="{BB962C8B-B14F-4D97-AF65-F5344CB8AC3E}">
        <p14:creationId xmlns:p14="http://schemas.microsoft.com/office/powerpoint/2010/main" val="7577823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33"/>
          <p:cNvSpPr>
            <a:spLocks noGrp="1" noChangeArrowheads="1"/>
          </p:cNvSpPr>
          <p:nvPr>
            <p:ph type="title"/>
          </p:nvPr>
        </p:nvSpPr>
        <p:spPr/>
        <p:txBody>
          <a:bodyPr/>
          <a:lstStyle/>
          <a:p>
            <a:pPr eaLnBrk="1" hangingPunct="1"/>
            <a:r>
              <a:rPr lang="en-US" dirty="0"/>
              <a:t>Module Objectives</a:t>
            </a:r>
          </a:p>
        </p:txBody>
      </p:sp>
      <p:sp>
        <p:nvSpPr>
          <p:cNvPr id="2" name="Content Placeholder 1">
            <a:extLst>
              <a:ext uri="{FF2B5EF4-FFF2-40B4-BE49-F238E27FC236}">
                <a16:creationId xmlns:a16="http://schemas.microsoft.com/office/drawing/2014/main" id="{578E99C3-C6EF-8348-99C6-8024418DDEF2}"/>
              </a:ext>
            </a:extLst>
          </p:cNvPr>
          <p:cNvSpPr>
            <a:spLocks noGrp="1"/>
          </p:cNvSpPr>
          <p:nvPr>
            <p:ph idx="1"/>
          </p:nvPr>
        </p:nvSpPr>
        <p:spPr>
          <a:xfrm>
            <a:off x="0" y="798944"/>
            <a:ext cx="9143999" cy="757551"/>
          </a:xfrm>
        </p:spPr>
        <p:txBody>
          <a:bodyPr/>
          <a:lstStyle/>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Title: </a:t>
            </a:r>
            <a:r>
              <a:rPr lang="en-US" altLang="en-US" sz="1600" dirty="0">
                <a:solidFill>
                  <a:schemeClr val="tx1"/>
                </a:solidFill>
                <a:ea typeface="Calibri" panose="020F0502020204030204" pitchFamily="34" charset="0"/>
                <a:cs typeface="Calibri" panose="020F0502020204030204" pitchFamily="34" charset="0"/>
              </a:rPr>
              <a:t>Routing Concepts</a:t>
            </a:r>
          </a:p>
          <a:p>
            <a:pPr marL="0" lvl="0" indent="0" defTabSz="914400" eaLnBrk="0" hangingPunct="0">
              <a:spcBef>
                <a:spcPct val="0"/>
              </a:spcBef>
              <a:spcAft>
                <a:spcPct val="0"/>
              </a:spcAft>
              <a:buClrTx/>
              <a:buSzTx/>
              <a:buNone/>
            </a:pPr>
            <a:endParaRPr lang="en-US" altLang="en-US" sz="1600" dirty="0">
              <a:solidFill>
                <a:schemeClr val="tx1"/>
              </a:solidFill>
            </a:endParaRPr>
          </a:p>
          <a:p>
            <a:pPr marL="0" lvl="0" indent="0" defTabSz="914400" eaLnBrk="0" hangingPunct="0">
              <a:spcBef>
                <a:spcPct val="0"/>
              </a:spcBef>
              <a:spcAft>
                <a:spcPct val="0"/>
              </a:spcAft>
              <a:buClrTx/>
              <a:buSzTx/>
              <a:buNone/>
            </a:pPr>
            <a:r>
              <a:rPr lang="en-US" altLang="en-US" sz="1600" b="1" dirty="0">
                <a:solidFill>
                  <a:schemeClr val="tx1"/>
                </a:solidFill>
                <a:ea typeface="Calibri" panose="020F0502020204030204" pitchFamily="34" charset="0"/>
                <a:cs typeface="Calibri" panose="020F0502020204030204" pitchFamily="34" charset="0"/>
              </a:rPr>
              <a:t>Module Objective</a:t>
            </a:r>
            <a:r>
              <a:rPr lang="en-US" altLang="en-US" sz="1600" dirty="0">
                <a:solidFill>
                  <a:schemeClr val="tx1"/>
                </a:solidFill>
                <a:ea typeface="Calibri" panose="020F0502020204030204" pitchFamily="34" charset="0"/>
                <a:cs typeface="Calibri" panose="020F0502020204030204" pitchFamily="34" charset="0"/>
              </a:rPr>
              <a:t>: </a:t>
            </a:r>
            <a:r>
              <a:rPr lang="en-US" sz="1600" dirty="0"/>
              <a:t>Explain how routers use information in packets to make forwarding decisions</a:t>
            </a:r>
            <a:r>
              <a:rPr lang="en-US" dirty="0"/>
              <a:t>.</a:t>
            </a:r>
            <a:endParaRPr lang="en-US" altLang="en-US" sz="500" dirty="0">
              <a:solidFill>
                <a:schemeClr val="tx1"/>
              </a:solidFill>
            </a:endParaRPr>
          </a:p>
          <a:p>
            <a:endParaRPr lang="en-US" dirty="0"/>
          </a:p>
        </p:txBody>
      </p:sp>
      <p:graphicFrame>
        <p:nvGraphicFramePr>
          <p:cNvPr id="3" name="Table 2">
            <a:extLst>
              <a:ext uri="{FF2B5EF4-FFF2-40B4-BE49-F238E27FC236}">
                <a16:creationId xmlns:a16="http://schemas.microsoft.com/office/drawing/2014/main" id="{2203BE17-8BB3-DF41-A2CF-06DE014D1956}"/>
              </a:ext>
            </a:extLst>
          </p:cNvPr>
          <p:cNvGraphicFramePr>
            <a:graphicFrameLocks noGrp="1"/>
          </p:cNvGraphicFramePr>
          <p:nvPr>
            <p:extLst>
              <p:ext uri="{D42A27DB-BD31-4B8C-83A1-F6EECF244321}">
                <p14:modId xmlns:p14="http://schemas.microsoft.com/office/powerpoint/2010/main" val="3678996600"/>
              </p:ext>
            </p:extLst>
          </p:nvPr>
        </p:nvGraphicFramePr>
        <p:xfrm>
          <a:off x="340052" y="1833332"/>
          <a:ext cx="7896830" cy="2376170"/>
        </p:xfrm>
        <a:graphic>
          <a:graphicData uri="http://schemas.openxmlformats.org/drawingml/2006/table">
            <a:tbl>
              <a:tblPr firstRow="1" bandRow="1">
                <a:tableStyleId>{5C22544A-7EE6-4342-B048-85BDC9FD1C3A}</a:tableStyleId>
              </a:tblPr>
              <a:tblGrid>
                <a:gridCol w="2595417">
                  <a:extLst>
                    <a:ext uri="{9D8B030D-6E8A-4147-A177-3AD203B41FA5}">
                      <a16:colId xmlns:a16="http://schemas.microsoft.com/office/drawing/2014/main" val="2579019526"/>
                    </a:ext>
                  </a:extLst>
                </a:gridCol>
                <a:gridCol w="5301413">
                  <a:extLst>
                    <a:ext uri="{9D8B030D-6E8A-4147-A177-3AD203B41FA5}">
                      <a16:colId xmlns:a16="http://schemas.microsoft.com/office/drawing/2014/main" val="1764220437"/>
                    </a:ext>
                  </a:extLst>
                </a:gridCol>
              </a:tblGrid>
              <a:tr h="370840">
                <a:tc>
                  <a:txBody>
                    <a:bodyPr/>
                    <a:lstStyle/>
                    <a:p>
                      <a:pPr algn="l" fontAlgn="ctr"/>
                      <a:r>
                        <a:rPr lang="en-US" b="1">
                          <a:effectLst/>
                        </a:rPr>
                        <a:t>Topic Title</a:t>
                      </a:r>
                      <a:endParaRPr lang="en-US">
                        <a:effectLst/>
                      </a:endParaRPr>
                    </a:p>
                  </a:txBody>
                  <a:tcPr marL="47625" marR="47625" marT="47625" marB="47625" anchor="ctr"/>
                </a:tc>
                <a:tc>
                  <a:txBody>
                    <a:bodyPr/>
                    <a:lstStyle/>
                    <a:p>
                      <a:pPr algn="l" fontAlgn="ctr"/>
                      <a:r>
                        <a:rPr lang="en-US" b="1">
                          <a:effectLst/>
                        </a:rPr>
                        <a:t>Topic Objective</a:t>
                      </a:r>
                      <a:endParaRPr lang="en-US">
                        <a:effectLst/>
                      </a:endParaRPr>
                    </a:p>
                  </a:txBody>
                  <a:tcPr marL="47625" marR="47625" marT="47625" marB="47625" anchor="ctr"/>
                </a:tc>
                <a:extLst>
                  <a:ext uri="{0D108BD9-81ED-4DB2-BD59-A6C34878D82A}">
                    <a16:rowId xmlns:a16="http://schemas.microsoft.com/office/drawing/2014/main" val="742401779"/>
                  </a:ext>
                </a:extLst>
              </a:tr>
              <a:tr h="370840">
                <a:tc>
                  <a:txBody>
                    <a:bodyPr/>
                    <a:lstStyle/>
                    <a:p>
                      <a:pPr fontAlgn="ctr"/>
                      <a:r>
                        <a:rPr lang="en-US" b="1">
                          <a:solidFill>
                            <a:schemeClr val="bg1"/>
                          </a:solidFill>
                          <a:effectLst/>
                        </a:rPr>
                        <a:t>Path Determination</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determine the best path.</a:t>
                      </a:r>
                    </a:p>
                  </a:txBody>
                  <a:tcPr marL="47625" marR="47625" marT="47625" marB="47625" anchor="ctr"/>
                </a:tc>
                <a:extLst>
                  <a:ext uri="{0D108BD9-81ED-4DB2-BD59-A6C34878D82A}">
                    <a16:rowId xmlns:a16="http://schemas.microsoft.com/office/drawing/2014/main" val="3150950737"/>
                  </a:ext>
                </a:extLst>
              </a:tr>
              <a:tr h="370840">
                <a:tc>
                  <a:txBody>
                    <a:bodyPr/>
                    <a:lstStyle/>
                    <a:p>
                      <a:pPr fontAlgn="ctr"/>
                      <a:r>
                        <a:rPr lang="en-US" b="1">
                          <a:solidFill>
                            <a:schemeClr val="bg1"/>
                          </a:solidFill>
                          <a:effectLst/>
                        </a:rPr>
                        <a:t>Packet Forwarding</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a:effectLst/>
                        </a:rPr>
                        <a:t>Explain how routers forward packets to the destination.</a:t>
                      </a:r>
                    </a:p>
                  </a:txBody>
                  <a:tcPr marL="47625" marR="47625" marT="47625" marB="47625" anchor="ctr"/>
                </a:tc>
                <a:extLst>
                  <a:ext uri="{0D108BD9-81ED-4DB2-BD59-A6C34878D82A}">
                    <a16:rowId xmlns:a16="http://schemas.microsoft.com/office/drawing/2014/main" val="2772085455"/>
                  </a:ext>
                </a:extLst>
              </a:tr>
              <a:tr h="370840">
                <a:tc>
                  <a:txBody>
                    <a:bodyPr/>
                    <a:lstStyle/>
                    <a:p>
                      <a:pPr fontAlgn="ctr"/>
                      <a:r>
                        <a:rPr lang="en-US" b="1" dirty="0">
                          <a:solidFill>
                            <a:schemeClr val="bg1"/>
                          </a:solidFill>
                          <a:effectLst/>
                        </a:rPr>
                        <a:t>Basic Router Configuration Review</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a:effectLst/>
                        </a:rPr>
                        <a:t>Configure basic settings on a router.</a:t>
                      </a:r>
                    </a:p>
                  </a:txBody>
                  <a:tcPr marL="47625" marR="47625" marT="47625" marB="47625" anchor="ctr"/>
                </a:tc>
                <a:extLst>
                  <a:ext uri="{0D108BD9-81ED-4DB2-BD59-A6C34878D82A}">
                    <a16:rowId xmlns:a16="http://schemas.microsoft.com/office/drawing/2014/main" val="3228802595"/>
                  </a:ext>
                </a:extLst>
              </a:tr>
              <a:tr h="370840">
                <a:tc>
                  <a:txBody>
                    <a:bodyPr/>
                    <a:lstStyle/>
                    <a:p>
                      <a:pPr fontAlgn="ctr"/>
                      <a:r>
                        <a:rPr lang="en-US" b="1">
                          <a:solidFill>
                            <a:schemeClr val="bg1"/>
                          </a:solidFill>
                          <a:effectLst/>
                        </a:rPr>
                        <a:t>IP Routing Table</a:t>
                      </a:r>
                      <a:endParaRPr lang="en-US" b="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Describe the structure of a routing table.</a:t>
                      </a:r>
                    </a:p>
                  </a:txBody>
                  <a:tcPr marL="47625" marR="47625" marT="47625" marB="47625" anchor="ctr"/>
                </a:tc>
                <a:extLst>
                  <a:ext uri="{0D108BD9-81ED-4DB2-BD59-A6C34878D82A}">
                    <a16:rowId xmlns:a16="http://schemas.microsoft.com/office/drawing/2014/main" val="3134809945"/>
                  </a:ext>
                </a:extLst>
              </a:tr>
              <a:tr h="370840">
                <a:tc>
                  <a:txBody>
                    <a:bodyPr/>
                    <a:lstStyle/>
                    <a:p>
                      <a:pPr fontAlgn="ctr"/>
                      <a:r>
                        <a:rPr lang="en-US" b="1" dirty="0">
                          <a:solidFill>
                            <a:schemeClr val="bg1"/>
                          </a:solidFill>
                          <a:effectLst/>
                        </a:rPr>
                        <a:t>Static and Dynamic Routing</a:t>
                      </a:r>
                      <a:endParaRPr lang="en-US" b="0" dirty="0">
                        <a:solidFill>
                          <a:schemeClr val="bg1"/>
                        </a:solidFill>
                        <a:effectLst/>
                      </a:endParaRPr>
                    </a:p>
                  </a:txBody>
                  <a:tcPr marL="47625" marR="47625" marT="47625" marB="47625" anchor="ctr">
                    <a:solidFill>
                      <a:schemeClr val="accent1"/>
                    </a:solidFill>
                  </a:tcPr>
                </a:tc>
                <a:tc>
                  <a:txBody>
                    <a:bodyPr/>
                    <a:lstStyle/>
                    <a:p>
                      <a:pPr fontAlgn="ctr"/>
                      <a:r>
                        <a:rPr lang="en-US" b="0" dirty="0">
                          <a:effectLst/>
                        </a:rPr>
                        <a:t>Compare static and dynamic routing concepts.</a:t>
                      </a:r>
                    </a:p>
                  </a:txBody>
                  <a:tcPr marL="47625" marR="47625" marT="47625" marB="47625" anchor="ctr"/>
                </a:tc>
                <a:extLst>
                  <a:ext uri="{0D108BD9-81ED-4DB2-BD59-A6C34878D82A}">
                    <a16:rowId xmlns:a16="http://schemas.microsoft.com/office/drawing/2014/main" val="1790720521"/>
                  </a:ext>
                </a:extLst>
              </a:tr>
            </a:tbl>
          </a:graphicData>
        </a:graphic>
      </p:graphicFrame>
    </p:spTree>
    <p:custDataLst>
      <p:tags r:id="rId1"/>
    </p:custDataLst>
    <p:extLst>
      <p:ext uri="{BB962C8B-B14F-4D97-AF65-F5344CB8AC3E}">
        <p14:creationId xmlns:p14="http://schemas.microsoft.com/office/powerpoint/2010/main" val="111192384"/>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14.3 Basic Router Configuration Review</a:t>
            </a:r>
          </a:p>
        </p:txBody>
      </p:sp>
    </p:spTree>
    <p:custDataLst>
      <p:tags r:id="rId1"/>
    </p:custDataLst>
    <p:extLst>
      <p:ext uri="{BB962C8B-B14F-4D97-AF65-F5344CB8AC3E}">
        <p14:creationId xmlns:p14="http://schemas.microsoft.com/office/powerpoint/2010/main" val="1016896985"/>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Topology</a:t>
            </a:r>
          </a:p>
        </p:txBody>
      </p:sp>
      <p:sp>
        <p:nvSpPr>
          <p:cNvPr id="4" name="Content Placeholder 3">
            <a:extLst>
              <a:ext uri="{FF2B5EF4-FFF2-40B4-BE49-F238E27FC236}">
                <a16:creationId xmlns:a16="http://schemas.microsoft.com/office/drawing/2014/main" id="{39BF1B7C-A1EE-794B-AC36-66120C5C600A}"/>
              </a:ext>
            </a:extLst>
          </p:cNvPr>
          <p:cNvSpPr>
            <a:spLocks noGrp="1"/>
          </p:cNvSpPr>
          <p:nvPr>
            <p:ph idx="1"/>
          </p:nvPr>
        </p:nvSpPr>
        <p:spPr>
          <a:xfrm>
            <a:off x="474662" y="739212"/>
            <a:ext cx="8280057" cy="3689896"/>
          </a:xfrm>
        </p:spPr>
        <p:txBody>
          <a:bodyPr/>
          <a:lstStyle/>
          <a:p>
            <a:pPr marL="0" indent="0" algn="l"/>
            <a:r>
              <a:rPr lang="en-US" sz="1600" dirty="0">
                <a:solidFill>
                  <a:srgbClr val="000000"/>
                </a:solidFill>
              </a:rPr>
              <a:t>The topology in the figure will be used for configuration and verification examples. It will also be used in the next topic to discuss the IP routing table.</a:t>
            </a:r>
          </a:p>
        </p:txBody>
      </p:sp>
      <p:pic>
        <p:nvPicPr>
          <p:cNvPr id="7" name="Picture 6">
            <a:extLst>
              <a:ext uri="{FF2B5EF4-FFF2-40B4-BE49-F238E27FC236}">
                <a16:creationId xmlns:a16="http://schemas.microsoft.com/office/drawing/2014/main" id="{3075C6DE-8CBF-E748-A4D9-C6E3D16B30B8}"/>
              </a:ext>
            </a:extLst>
          </p:cNvPr>
          <p:cNvPicPr>
            <a:picLocks noChangeAspect="1"/>
          </p:cNvPicPr>
          <p:nvPr/>
        </p:nvPicPr>
        <p:blipFill>
          <a:blip r:embed="rId3"/>
          <a:stretch>
            <a:fillRect/>
          </a:stretch>
        </p:blipFill>
        <p:spPr>
          <a:xfrm>
            <a:off x="1537438" y="1427053"/>
            <a:ext cx="6069123" cy="3269435"/>
          </a:xfrm>
          <a:prstGeom prst="rect">
            <a:avLst/>
          </a:prstGeom>
        </p:spPr>
      </p:pic>
    </p:spTree>
    <p:extLst>
      <p:ext uri="{BB962C8B-B14F-4D97-AF65-F5344CB8AC3E}">
        <p14:creationId xmlns:p14="http://schemas.microsoft.com/office/powerpoint/2010/main" val="4215459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Configuration Commands</a:t>
            </a:r>
          </a:p>
        </p:txBody>
      </p:sp>
      <p:sp>
        <p:nvSpPr>
          <p:cNvPr id="6" name="Rectangle 5">
            <a:extLst>
              <a:ext uri="{FF2B5EF4-FFF2-40B4-BE49-F238E27FC236}">
                <a16:creationId xmlns:a16="http://schemas.microsoft.com/office/drawing/2014/main" id="{B4D36BBF-F0C1-A447-8A4F-02794ADC59D1}"/>
              </a:ext>
            </a:extLst>
          </p:cNvPr>
          <p:cNvSpPr/>
          <p:nvPr/>
        </p:nvSpPr>
        <p:spPr>
          <a:xfrm>
            <a:off x="291861" y="755868"/>
            <a:ext cx="4171766" cy="3631763"/>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Router&gt; </a:t>
            </a:r>
            <a:r>
              <a:rPr lang="en-US" sz="1000" b="1" dirty="0">
                <a:solidFill>
                  <a:srgbClr val="000000"/>
                </a:solidFill>
                <a:latin typeface="Courier New" panose="02070309020205020404" pitchFamily="49" charset="0"/>
              </a:rPr>
              <a:t>enable</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Router# </a:t>
            </a:r>
            <a:r>
              <a:rPr lang="en-US" sz="1000" b="1" dirty="0">
                <a:solidFill>
                  <a:srgbClr val="000000"/>
                </a:solidFill>
                <a:latin typeface="Courier New" panose="02070309020205020404" pitchFamily="49" charset="0"/>
              </a:rPr>
              <a:t>configure terminal</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configuration commands, one per line. End with CNTL/Z. </a:t>
            </a:r>
          </a:p>
          <a:p>
            <a:r>
              <a:rPr lang="en-US" sz="1000" dirty="0">
                <a:solidFill>
                  <a:srgbClr val="000000"/>
                </a:solidFill>
                <a:latin typeface="Courier New" panose="02070309020205020404" pitchFamily="49" charset="0"/>
              </a:rPr>
              <a:t>Router(config)# </a:t>
            </a:r>
            <a:r>
              <a:rPr lang="en-US" sz="1000" b="1" dirty="0">
                <a:solidFill>
                  <a:srgbClr val="000000"/>
                </a:solidFill>
                <a:latin typeface="Courier New" panose="02070309020205020404" pitchFamily="49" charset="0"/>
              </a:rPr>
              <a:t>hostname R1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enable secret class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console 0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logging synchronous</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line </a:t>
            </a:r>
            <a:r>
              <a:rPr lang="en-US" sz="1000" b="1" dirty="0" err="1">
                <a:solidFill>
                  <a:srgbClr val="000000"/>
                </a:solidFill>
                <a:latin typeface="Courier New" panose="02070309020205020404" pitchFamily="49" charset="0"/>
              </a:rPr>
              <a:t>vty</a:t>
            </a:r>
            <a:r>
              <a:rPr lang="en-US" sz="1000" b="1" dirty="0">
                <a:solidFill>
                  <a:srgbClr val="000000"/>
                </a:solidFill>
                <a:latin typeface="Courier New" panose="02070309020205020404" pitchFamily="49" charset="0"/>
              </a:rPr>
              <a:t> 0 4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password cisco</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login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R1(config-line)# </a:t>
            </a:r>
            <a:r>
              <a:rPr lang="en-US" sz="1000" b="1" dirty="0">
                <a:solidFill>
                  <a:srgbClr val="000000"/>
                </a:solidFill>
                <a:latin typeface="Courier New" panose="02070309020205020404" pitchFamily="49" charset="0"/>
              </a:rPr>
              <a:t>transport input </a:t>
            </a:r>
            <a:r>
              <a:rPr lang="en-US" sz="1000" b="1" dirty="0" err="1">
                <a:solidFill>
                  <a:srgbClr val="000000"/>
                </a:solidFill>
                <a:latin typeface="Courier New" panose="02070309020205020404" pitchFamily="49" charset="0"/>
              </a:rPr>
              <a:t>ssh</a:t>
            </a:r>
            <a:r>
              <a:rPr lang="en-US" sz="1000" b="1" dirty="0">
                <a:solidFill>
                  <a:srgbClr val="000000"/>
                </a:solidFill>
                <a:latin typeface="Courier New" panose="02070309020205020404" pitchFamily="49" charset="0"/>
              </a:rPr>
              <a:t> telnet</a:t>
            </a:r>
            <a:r>
              <a:rPr lang="en-US" sz="1000" dirty="0">
                <a:solidFill>
                  <a:srgbClr val="000000"/>
                </a:solidFill>
                <a:latin typeface="Courier New" panose="02070309020205020404" pitchFamily="49" charset="0"/>
              </a:rPr>
              <a:t> R1(config-line)#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service password-encryption </a:t>
            </a:r>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banner </a:t>
            </a:r>
            <a:r>
              <a:rPr lang="en-US" sz="1000" b="1" dirty="0" err="1">
                <a:solidFill>
                  <a:srgbClr val="000000"/>
                </a:solidFill>
                <a:latin typeface="Courier New" panose="02070309020205020404" pitchFamily="49" charset="0"/>
              </a:rPr>
              <a:t>motd</a:t>
            </a:r>
            <a:r>
              <a:rPr lang="en-US" sz="1000" b="1" dirty="0">
                <a:solidFill>
                  <a:srgbClr val="000000"/>
                </a:solidFill>
                <a:latin typeface="Courier New" panose="02070309020205020404" pitchFamily="49" charset="0"/>
              </a:rPr>
              <a:t> #</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Enter TEXT message. End with a new line and the # </a:t>
            </a:r>
            <a:r>
              <a:rPr lang="en-US" sz="1000" b="1" dirty="0">
                <a:solidFill>
                  <a:srgbClr val="000000"/>
                </a:solidFill>
                <a:latin typeface="Courier New" panose="02070309020205020404" pitchFamily="49" charset="0"/>
              </a:rPr>
              <a:t>*********************************************** WARNING: Unauthorized access is prohibited! *********************************************** </a:t>
            </a:r>
          </a:p>
          <a:p>
            <a:r>
              <a:rPr lang="en-US" sz="1000" b="1" dirty="0">
                <a:solidFill>
                  <a:srgbClr val="000000"/>
                </a:solidFill>
                <a:latin typeface="Courier New" panose="02070309020205020404" pitchFamily="49" charset="0"/>
              </a:rPr>
              <a:t>#</a:t>
            </a:r>
            <a:endParaRPr lang="en-US" sz="1000" dirty="0">
              <a:solidFill>
                <a:srgbClr val="000000"/>
              </a:solidFill>
            </a:endParaRPr>
          </a:p>
        </p:txBody>
      </p:sp>
      <p:sp>
        <p:nvSpPr>
          <p:cNvPr id="8" name="Rectangle 7">
            <a:extLst>
              <a:ext uri="{FF2B5EF4-FFF2-40B4-BE49-F238E27FC236}">
                <a16:creationId xmlns:a16="http://schemas.microsoft.com/office/drawing/2014/main" id="{0094446E-5B6C-A948-A0E7-403A2EAB4F72}"/>
              </a:ext>
            </a:extLst>
          </p:cNvPr>
          <p:cNvSpPr/>
          <p:nvPr/>
        </p:nvSpPr>
        <p:spPr>
          <a:xfrm>
            <a:off x="4463627" y="582980"/>
            <a:ext cx="4599116" cy="4247317"/>
          </a:xfrm>
          <a:prstGeom prst="rect">
            <a:avLst/>
          </a:prstGeom>
          <a:ln>
            <a:solidFill>
              <a:srgbClr val="000000"/>
            </a:solidFill>
          </a:ln>
        </p:spPr>
        <p:txBody>
          <a:bodyPr wrap="square">
            <a:spAutoFit/>
          </a:bodyPr>
          <a:lstStyle/>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ipv6 unicast-routing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0/0/0</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10.0.1.1 255.255.255.0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2001:db8:acad:1::1/64</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fe80::1:a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a:t>
            </a:r>
            <a:r>
              <a:rPr lang="en-US" sz="1000" b="1" dirty="0" err="1">
                <a:solidFill>
                  <a:srgbClr val="000000"/>
                </a:solidFill>
                <a:latin typeface="Courier New" panose="02070309020205020404" pitchFamily="49" charset="0"/>
              </a:rPr>
              <a:t>gigabitethernet</a:t>
            </a:r>
            <a:r>
              <a:rPr lang="en-US" sz="1000" b="1" dirty="0">
                <a:solidFill>
                  <a:srgbClr val="000000"/>
                </a:solidFill>
                <a:latin typeface="Courier New" panose="02070309020205020404" pitchFamily="49" charset="0"/>
              </a:rPr>
              <a:t> 0/0/1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LAN 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10.0.2.1 255.255.255.0 </a:t>
            </a:r>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ipv6 address 2001:db8:acad:2::1/64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fe80::1:b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 </a:t>
            </a:r>
            <a:r>
              <a:rPr lang="en-US" sz="1000" b="1" dirty="0">
                <a:solidFill>
                  <a:srgbClr val="000000"/>
                </a:solidFill>
                <a:latin typeface="Courier New" panose="02070309020205020404" pitchFamily="49" charset="0"/>
              </a:rPr>
              <a:t>interface serial 0/1/1</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description Link to R2</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err="1">
                <a:solidFill>
                  <a:srgbClr val="000000"/>
                </a:solidFill>
                <a:latin typeface="Courier New" panose="02070309020205020404" pitchFamily="49" charset="0"/>
              </a:rPr>
              <a:t>ip</a:t>
            </a:r>
            <a:r>
              <a:rPr lang="en-US" sz="1000" b="1" dirty="0">
                <a:solidFill>
                  <a:srgbClr val="000000"/>
                </a:solidFill>
                <a:latin typeface="Courier New" panose="02070309020205020404" pitchFamily="49" charset="0"/>
              </a:rPr>
              <a:t> address 10.0.3.1 255.255.255.0</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2001:db8:acad:3::1/64</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ipv6 address fe80::1:c link-local</a:t>
            </a:r>
            <a:r>
              <a:rPr lang="en-US" sz="1000" dirty="0">
                <a:solidFill>
                  <a:srgbClr val="000000"/>
                </a:solidFill>
                <a:latin typeface="Courier New" panose="02070309020205020404" pitchFamily="49" charset="0"/>
              </a:rPr>
              <a:t> R1(config-if)# </a:t>
            </a:r>
            <a:r>
              <a:rPr lang="en-US" sz="1000" b="1" dirty="0">
                <a:solidFill>
                  <a:srgbClr val="000000"/>
                </a:solidFill>
                <a:latin typeface="Courier New" panose="02070309020205020404" pitchFamily="49" charset="0"/>
              </a:rPr>
              <a:t>no shutdown</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R1(config-if)# </a:t>
            </a:r>
            <a:r>
              <a:rPr lang="en-US" sz="1000" b="1" dirty="0">
                <a:solidFill>
                  <a:srgbClr val="000000"/>
                </a:solidFill>
                <a:latin typeface="Courier New" panose="02070309020205020404" pitchFamily="49" charset="0"/>
              </a:rPr>
              <a:t>exit</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R1# </a:t>
            </a:r>
            <a:r>
              <a:rPr lang="en-US" sz="1000" b="1" dirty="0">
                <a:solidFill>
                  <a:srgbClr val="000000"/>
                </a:solidFill>
                <a:latin typeface="Courier New" panose="02070309020205020404" pitchFamily="49" charset="0"/>
              </a:rPr>
              <a:t>copy running-config startup-config</a:t>
            </a:r>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Destination filename [startup-config]? </a:t>
            </a:r>
          </a:p>
          <a:p>
            <a:r>
              <a:rPr lang="en-US" sz="1000" dirty="0">
                <a:solidFill>
                  <a:srgbClr val="000000"/>
                </a:solidFill>
                <a:latin typeface="Courier New" panose="02070309020205020404" pitchFamily="49" charset="0"/>
              </a:rPr>
              <a:t>Building configuration... </a:t>
            </a:r>
          </a:p>
          <a:p>
            <a:r>
              <a:rPr lang="en-US" sz="1000" dirty="0">
                <a:solidFill>
                  <a:srgbClr val="000000"/>
                </a:solidFill>
                <a:latin typeface="Courier New" panose="02070309020205020404" pitchFamily="49" charset="0"/>
              </a:rPr>
              <a:t>[OK] </a:t>
            </a:r>
          </a:p>
          <a:p>
            <a:r>
              <a:rPr lang="en-US" sz="1000" dirty="0">
                <a:solidFill>
                  <a:srgbClr val="000000"/>
                </a:solidFill>
                <a:latin typeface="Courier New" panose="02070309020205020404" pitchFamily="49" charset="0"/>
              </a:rPr>
              <a:t>R1#</a:t>
            </a:r>
            <a:endParaRPr lang="en-US" sz="1000" dirty="0">
              <a:solidFill>
                <a:srgbClr val="000000"/>
              </a:solidFill>
            </a:endParaRPr>
          </a:p>
        </p:txBody>
      </p:sp>
    </p:spTree>
    <p:extLst>
      <p:ext uri="{BB962C8B-B14F-4D97-AF65-F5344CB8AC3E}">
        <p14:creationId xmlns:p14="http://schemas.microsoft.com/office/powerpoint/2010/main" val="21053127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Verification Commands</a:t>
            </a:r>
          </a:p>
        </p:txBody>
      </p:sp>
      <p:sp>
        <p:nvSpPr>
          <p:cNvPr id="5" name="Content Placeholder 4">
            <a:extLst>
              <a:ext uri="{FF2B5EF4-FFF2-40B4-BE49-F238E27FC236}">
                <a16:creationId xmlns:a16="http://schemas.microsoft.com/office/drawing/2014/main" id="{06959EED-A8CB-4746-B05E-05B1EE9818D2}"/>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Common verification commands include the following:</a:t>
            </a: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 brief</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running-config interface</a:t>
            </a:r>
            <a:r>
              <a:rPr lang="en-US" sz="1600" dirty="0">
                <a:solidFill>
                  <a:srgbClr val="000000"/>
                </a:solidFill>
              </a:rPr>
              <a:t> </a:t>
            </a:r>
            <a:r>
              <a:rPr lang="en-US" sz="1600" i="1" dirty="0">
                <a:solidFill>
                  <a:srgbClr val="000000"/>
                </a:solidFill>
              </a:rPr>
              <a:t>interface-type number</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interfaces</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interface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endParaRPr lang="en-US" sz="1600" dirty="0">
              <a:solidFill>
                <a:srgbClr val="000000"/>
              </a:solidFill>
            </a:endParaRPr>
          </a:p>
          <a:p>
            <a:pPr marL="342900" indent="-342900" algn="l">
              <a:buFont typeface="Arial" panose="020B0604020202020204" pitchFamily="34" charset="0"/>
              <a:buChar char="•"/>
            </a:pPr>
            <a:r>
              <a:rPr lang="en-US" sz="1600" b="1" dirty="0">
                <a:solidFill>
                  <a:srgbClr val="000000"/>
                </a:solidFill>
              </a:rPr>
              <a:t>ping</a:t>
            </a:r>
            <a:endParaRPr lang="en-US" sz="1600" dirty="0">
              <a:solidFill>
                <a:srgbClr val="000000"/>
              </a:solidFill>
            </a:endParaRPr>
          </a:p>
          <a:p>
            <a:pPr marL="0" indent="0" algn="l"/>
            <a:r>
              <a:rPr lang="en-US" sz="1600" dirty="0">
                <a:solidFill>
                  <a:srgbClr val="000000"/>
                </a:solidFill>
              </a:rPr>
              <a:t>In each case, replace </a:t>
            </a:r>
            <a:r>
              <a:rPr lang="en-US" sz="1600" b="1" dirty="0" err="1">
                <a:solidFill>
                  <a:srgbClr val="000000"/>
                </a:solidFill>
              </a:rPr>
              <a:t>ip</a:t>
            </a:r>
            <a:r>
              <a:rPr lang="en-US" sz="1600" dirty="0">
                <a:solidFill>
                  <a:srgbClr val="000000"/>
                </a:solidFill>
              </a:rPr>
              <a:t> with </a:t>
            </a:r>
            <a:r>
              <a:rPr lang="en-US" sz="1600" b="1" dirty="0">
                <a:solidFill>
                  <a:srgbClr val="000000"/>
                </a:solidFill>
              </a:rPr>
              <a:t>ipv6</a:t>
            </a:r>
            <a:r>
              <a:rPr lang="en-US" sz="1600" dirty="0">
                <a:solidFill>
                  <a:srgbClr val="000000"/>
                </a:solidFill>
              </a:rPr>
              <a:t> for the IPv6 version of the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02824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Filter Command Output</a:t>
            </a:r>
          </a:p>
        </p:txBody>
      </p:sp>
      <p:sp>
        <p:nvSpPr>
          <p:cNvPr id="4" name="Content Placeholder 3">
            <a:extLst>
              <a:ext uri="{FF2B5EF4-FFF2-40B4-BE49-F238E27FC236}">
                <a16:creationId xmlns:a16="http://schemas.microsoft.com/office/drawing/2014/main" id="{31118C5B-5AD4-8848-9642-22261DEFAA49}"/>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Filtering commands can be used to display specific sections of output. To enable the filtering command, enter a pipe (</a:t>
            </a:r>
            <a:r>
              <a:rPr lang="en-US" sz="1600" b="1" dirty="0">
                <a:solidFill>
                  <a:srgbClr val="000000"/>
                </a:solidFill>
              </a:rPr>
              <a:t>|</a:t>
            </a:r>
            <a:r>
              <a:rPr lang="en-US" sz="1600" dirty="0">
                <a:solidFill>
                  <a:srgbClr val="000000"/>
                </a:solidFill>
              </a:rPr>
              <a:t>) character after the </a:t>
            </a:r>
            <a:r>
              <a:rPr lang="en-US" sz="1600" b="1" dirty="0">
                <a:solidFill>
                  <a:srgbClr val="000000"/>
                </a:solidFill>
              </a:rPr>
              <a:t>show</a:t>
            </a:r>
            <a:r>
              <a:rPr lang="en-US" sz="1600" dirty="0">
                <a:solidFill>
                  <a:srgbClr val="000000"/>
                </a:solidFill>
              </a:rPr>
              <a:t> command and then enter a filtering parameter and a filtering expression.</a:t>
            </a:r>
          </a:p>
          <a:p>
            <a:pPr marL="0" indent="0" algn="l"/>
            <a:endParaRPr lang="en-US" sz="1600" dirty="0">
              <a:solidFill>
                <a:srgbClr val="000000"/>
              </a:solidFill>
            </a:endParaRPr>
          </a:p>
          <a:p>
            <a:pPr marL="0" indent="0" algn="l"/>
            <a:r>
              <a:rPr lang="en-US" sz="1600" dirty="0">
                <a:solidFill>
                  <a:srgbClr val="000000"/>
                </a:solidFill>
              </a:rPr>
              <a:t>The filtering parameters that can be configured after the pipe include:</a:t>
            </a:r>
          </a:p>
          <a:p>
            <a:pPr marL="415985" lvl="1" indent="-342900">
              <a:buFont typeface="Arial" panose="020B0604020202020204" pitchFamily="34" charset="0"/>
              <a:buChar char="•"/>
            </a:pPr>
            <a:r>
              <a:rPr lang="en-US" sz="1600" b="1" dirty="0">
                <a:solidFill>
                  <a:srgbClr val="000000"/>
                </a:solidFill>
              </a:rPr>
              <a:t>section</a:t>
            </a:r>
            <a:r>
              <a:rPr lang="en-US" sz="1600" dirty="0">
                <a:solidFill>
                  <a:srgbClr val="000000"/>
                </a:solidFill>
              </a:rPr>
              <a:t> - This displays the entire section that starts with the filtering expression.</a:t>
            </a:r>
          </a:p>
          <a:p>
            <a:pPr marL="415985" lvl="1" indent="-342900">
              <a:buFont typeface="Arial" panose="020B0604020202020204" pitchFamily="34" charset="0"/>
              <a:buChar char="•"/>
            </a:pPr>
            <a:r>
              <a:rPr lang="en-US" sz="1600" b="1" dirty="0">
                <a:solidFill>
                  <a:srgbClr val="000000"/>
                </a:solidFill>
              </a:rPr>
              <a:t>include</a:t>
            </a:r>
            <a:r>
              <a:rPr lang="en-US" sz="1600" dirty="0">
                <a:solidFill>
                  <a:srgbClr val="000000"/>
                </a:solidFill>
              </a:rPr>
              <a:t> - This includes all output lines that match the filtering expression.</a:t>
            </a:r>
          </a:p>
          <a:p>
            <a:pPr marL="415985" lvl="1" indent="-342900">
              <a:buFont typeface="Arial" panose="020B0604020202020204" pitchFamily="34" charset="0"/>
              <a:buChar char="•"/>
            </a:pPr>
            <a:r>
              <a:rPr lang="en-US" sz="1600" b="1" dirty="0">
                <a:solidFill>
                  <a:srgbClr val="000000"/>
                </a:solidFill>
              </a:rPr>
              <a:t>exclude</a:t>
            </a:r>
            <a:r>
              <a:rPr lang="en-US" sz="1600" dirty="0">
                <a:solidFill>
                  <a:srgbClr val="000000"/>
                </a:solidFill>
              </a:rPr>
              <a:t> - This excludes all output lines that match the filtering expression.</a:t>
            </a:r>
          </a:p>
          <a:p>
            <a:pPr marL="415985" lvl="1" indent="-342900">
              <a:buFont typeface="Arial" panose="020B0604020202020204" pitchFamily="34" charset="0"/>
              <a:buChar char="•"/>
            </a:pPr>
            <a:r>
              <a:rPr lang="en-US" sz="1600" b="1" dirty="0">
                <a:solidFill>
                  <a:srgbClr val="000000"/>
                </a:solidFill>
              </a:rPr>
              <a:t>begin</a:t>
            </a:r>
            <a:r>
              <a:rPr lang="en-US" sz="1600" dirty="0">
                <a:solidFill>
                  <a:srgbClr val="000000"/>
                </a:solidFill>
              </a:rPr>
              <a:t> - This displays all the output lines from a certain point, starting with the line that matches the filtering expression.</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Output filters can be used in combination with any </a:t>
            </a:r>
            <a:r>
              <a:rPr lang="en-US" sz="1600" b="1" dirty="0">
                <a:solidFill>
                  <a:srgbClr val="000000"/>
                </a:solidFill>
              </a:rPr>
              <a:t>show</a:t>
            </a:r>
            <a:r>
              <a:rPr lang="en-US" sz="1600" dirty="0">
                <a:solidFill>
                  <a:srgbClr val="000000"/>
                </a:solidFill>
              </a:rPr>
              <a:t> command.</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42863048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Basic Router Configuration Review</a:t>
            </a:r>
            <a:br>
              <a:rPr lang="en-US" dirty="0"/>
            </a:br>
            <a:r>
              <a:rPr lang="en-US" sz="2400" dirty="0"/>
              <a:t>Packet Tracer - Basic Router Configuration Review</a:t>
            </a:r>
          </a:p>
        </p:txBody>
      </p:sp>
      <p:sp>
        <p:nvSpPr>
          <p:cNvPr id="5" name="Content Placeholder 4">
            <a:extLst>
              <a:ext uri="{FF2B5EF4-FFF2-40B4-BE49-F238E27FC236}">
                <a16:creationId xmlns:a16="http://schemas.microsoft.com/office/drawing/2014/main" id="{003A75EE-3BC8-7A42-B492-FED972E6152F}"/>
              </a:ext>
            </a:extLst>
          </p:cNvPr>
          <p:cNvSpPr>
            <a:spLocks noGrp="1"/>
          </p:cNvSpPr>
          <p:nvPr>
            <p:ph idx="1"/>
          </p:nvPr>
        </p:nvSpPr>
        <p:spPr>
          <a:xfrm>
            <a:off x="474662" y="731837"/>
            <a:ext cx="8280057" cy="3689897"/>
          </a:xfrm>
        </p:spPr>
        <p:txBody>
          <a:bodyPr/>
          <a:lstStyle/>
          <a:p>
            <a:pPr marL="0" indent="0" algn="l"/>
            <a:r>
              <a:rPr lang="en-US" sz="1800" dirty="0">
                <a:solidFill>
                  <a:srgbClr val="000000"/>
                </a:solidFill>
              </a:rPr>
              <a:t>In this Packet Tracer, you will do the following:</a:t>
            </a:r>
          </a:p>
          <a:p>
            <a:pPr marL="342900" indent="-342900" algn="l">
              <a:buFont typeface="Arial" panose="020B0604020202020204" pitchFamily="34" charset="0"/>
              <a:buChar char="•"/>
            </a:pPr>
            <a:r>
              <a:rPr lang="en-US" sz="1800" dirty="0">
                <a:solidFill>
                  <a:srgbClr val="000000"/>
                </a:solidFill>
              </a:rPr>
              <a:t>Configure Devices and Verify Connectivity</a:t>
            </a:r>
          </a:p>
          <a:p>
            <a:pPr marL="342900" indent="-342900" algn="l">
              <a:buFont typeface="Arial" panose="020B0604020202020204" pitchFamily="34" charset="0"/>
              <a:buChar char="•"/>
            </a:pPr>
            <a:r>
              <a:rPr lang="en-US" sz="1800" dirty="0">
                <a:solidFill>
                  <a:srgbClr val="000000"/>
                </a:solidFill>
              </a:rPr>
              <a:t>Display Router Information</a:t>
            </a:r>
          </a:p>
        </p:txBody>
      </p:sp>
    </p:spTree>
    <p:extLst>
      <p:ext uri="{BB962C8B-B14F-4D97-AF65-F5344CB8AC3E}">
        <p14:creationId xmlns:p14="http://schemas.microsoft.com/office/powerpoint/2010/main" val="32793752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14.4 IP Routing Table</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Route Sources</a:t>
            </a:r>
          </a:p>
        </p:txBody>
      </p:sp>
      <p:sp>
        <p:nvSpPr>
          <p:cNvPr id="5" name="Content Placeholder 4">
            <a:extLst>
              <a:ext uri="{FF2B5EF4-FFF2-40B4-BE49-F238E27FC236}">
                <a16:creationId xmlns:a16="http://schemas.microsoft.com/office/drawing/2014/main" id="{53F6CA7D-0022-C640-9D48-52F0429B18A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table contains a list of routes to known networks (prefixes and prefix lengths). The source of this information is derived from the following:</a:t>
            </a:r>
          </a:p>
          <a:p>
            <a:pPr marL="342900" indent="-342900" algn="l">
              <a:buFont typeface="Arial" panose="020B0604020202020204" pitchFamily="34" charset="0"/>
              <a:buChar char="•"/>
            </a:pPr>
            <a:r>
              <a:rPr lang="en-US" sz="1600" dirty="0">
                <a:solidFill>
                  <a:srgbClr val="000000"/>
                </a:solidFill>
              </a:rPr>
              <a:t>Directly connected networks</a:t>
            </a:r>
          </a:p>
          <a:p>
            <a:pPr marL="342900" indent="-342900" algn="l">
              <a:buFont typeface="Arial" panose="020B0604020202020204" pitchFamily="34" charset="0"/>
              <a:buChar char="•"/>
            </a:pPr>
            <a:r>
              <a:rPr lang="en-US" sz="1600" dirty="0">
                <a:solidFill>
                  <a:srgbClr val="000000"/>
                </a:solidFill>
              </a:rPr>
              <a:t>Static routes</a:t>
            </a:r>
          </a:p>
          <a:p>
            <a:pPr marL="342900" indent="-342900" algn="l">
              <a:buFont typeface="Arial" panose="020B0604020202020204" pitchFamily="34" charset="0"/>
              <a:buChar char="•"/>
            </a:pPr>
            <a:r>
              <a:rPr lang="en-US" sz="1600" dirty="0">
                <a:solidFill>
                  <a:srgbClr val="000000"/>
                </a:solidFill>
              </a:rPr>
              <a:t>Dynamic routing protocols</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The source for each route in the routing table is identified by a code. Common codes include the following:</a:t>
            </a:r>
          </a:p>
          <a:p>
            <a:pPr marL="415985" lvl="1" indent="-342900">
              <a:buFont typeface="Arial" panose="020B0604020202020204" pitchFamily="34" charset="0"/>
              <a:buChar char="•"/>
            </a:pPr>
            <a:r>
              <a:rPr lang="en-US" b="1" dirty="0">
                <a:solidFill>
                  <a:srgbClr val="000000"/>
                </a:solidFill>
              </a:rPr>
              <a:t>L</a:t>
            </a:r>
            <a:r>
              <a:rPr lang="en-US" dirty="0">
                <a:solidFill>
                  <a:srgbClr val="000000"/>
                </a:solidFill>
              </a:rPr>
              <a:t> - Identifies the address assigned to a router interface. </a:t>
            </a:r>
          </a:p>
          <a:p>
            <a:pPr marL="415985" lvl="1" indent="-342900">
              <a:buFont typeface="Arial" panose="020B0604020202020204" pitchFamily="34" charset="0"/>
              <a:buChar char="•"/>
            </a:pPr>
            <a:r>
              <a:rPr lang="en-US" b="1" dirty="0">
                <a:solidFill>
                  <a:srgbClr val="000000"/>
                </a:solidFill>
              </a:rPr>
              <a:t>C</a:t>
            </a:r>
            <a:r>
              <a:rPr lang="en-US" dirty="0">
                <a:solidFill>
                  <a:srgbClr val="000000"/>
                </a:solidFill>
              </a:rPr>
              <a:t> - Identifies a directly connected network.</a:t>
            </a:r>
          </a:p>
          <a:p>
            <a:pPr marL="415985" lvl="1" indent="-342900">
              <a:buFont typeface="Arial" panose="020B0604020202020204" pitchFamily="34" charset="0"/>
              <a:buChar char="•"/>
            </a:pPr>
            <a:r>
              <a:rPr lang="en-US" b="1" dirty="0">
                <a:solidFill>
                  <a:srgbClr val="000000"/>
                </a:solidFill>
              </a:rPr>
              <a:t>S</a:t>
            </a:r>
            <a:r>
              <a:rPr lang="en-US" dirty="0">
                <a:solidFill>
                  <a:srgbClr val="000000"/>
                </a:solidFill>
              </a:rPr>
              <a:t> - Identifies a static route created to reach a specific network.</a:t>
            </a:r>
          </a:p>
          <a:p>
            <a:pPr marL="415985" lvl="1" indent="-342900">
              <a:buFont typeface="Arial" panose="020B0604020202020204" pitchFamily="34" charset="0"/>
              <a:buChar char="•"/>
            </a:pPr>
            <a:r>
              <a:rPr lang="en-US" b="1" dirty="0">
                <a:solidFill>
                  <a:srgbClr val="000000"/>
                </a:solidFill>
              </a:rPr>
              <a:t>O</a:t>
            </a:r>
            <a:r>
              <a:rPr lang="en-US" dirty="0">
                <a:solidFill>
                  <a:srgbClr val="000000"/>
                </a:solidFill>
              </a:rPr>
              <a:t> - Identifies a dynamically learned network from another router using the OSPF routing protocol.</a:t>
            </a:r>
          </a:p>
          <a:p>
            <a:pPr marL="415985" lvl="1" indent="-342900">
              <a:buFont typeface="Arial" panose="020B0604020202020204" pitchFamily="34" charset="0"/>
              <a:buChar char="•"/>
            </a:pPr>
            <a:r>
              <a:rPr lang="en-US" b="1" dirty="0">
                <a:solidFill>
                  <a:srgbClr val="000000"/>
                </a:solidFill>
              </a:rPr>
              <a:t>*</a:t>
            </a:r>
            <a:r>
              <a:rPr lang="en-US" dirty="0">
                <a:solidFill>
                  <a:srgbClr val="000000"/>
                </a:solidFill>
              </a:rPr>
              <a:t> - This route is a candidate for a default route.</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Principles</a:t>
            </a:r>
          </a:p>
        </p:txBody>
      </p:sp>
      <p:sp>
        <p:nvSpPr>
          <p:cNvPr id="4" name="Content Placeholder 3">
            <a:extLst>
              <a:ext uri="{FF2B5EF4-FFF2-40B4-BE49-F238E27FC236}">
                <a16:creationId xmlns:a16="http://schemas.microsoft.com/office/drawing/2014/main" id="{EAB9243C-EBC9-CC4E-8221-2D4AF443144E}"/>
              </a:ext>
            </a:extLst>
          </p:cNvPr>
          <p:cNvSpPr>
            <a:spLocks noGrp="1"/>
          </p:cNvSpPr>
          <p:nvPr>
            <p:ph idx="1"/>
          </p:nvPr>
        </p:nvSpPr>
        <p:spPr>
          <a:xfrm>
            <a:off x="474662" y="731838"/>
            <a:ext cx="8280057" cy="820126"/>
          </a:xfrm>
        </p:spPr>
        <p:txBody>
          <a:bodyPr/>
          <a:lstStyle/>
          <a:p>
            <a:pPr marL="0" indent="0" algn="l"/>
            <a:r>
              <a:rPr lang="en-US" sz="1600" dirty="0">
                <a:solidFill>
                  <a:srgbClr val="000000"/>
                </a:solidFill>
              </a:rPr>
              <a:t>There are three routing table principles as described in the table. These are issues that are addressed by the proper configuration of dynamic routing protocols or static routes on all the routers between the source and destination devices.</a:t>
            </a:r>
          </a:p>
        </p:txBody>
      </p:sp>
      <p:graphicFrame>
        <p:nvGraphicFramePr>
          <p:cNvPr id="6" name="Table 5">
            <a:extLst>
              <a:ext uri="{FF2B5EF4-FFF2-40B4-BE49-F238E27FC236}">
                <a16:creationId xmlns:a16="http://schemas.microsoft.com/office/drawing/2014/main" id="{E2EC25E4-2C98-924A-BD98-80203906DB10}"/>
              </a:ext>
            </a:extLst>
          </p:cNvPr>
          <p:cNvGraphicFramePr>
            <a:graphicFrameLocks noGrp="1"/>
          </p:cNvGraphicFramePr>
          <p:nvPr>
            <p:extLst>
              <p:ext uri="{D42A27DB-BD31-4B8C-83A1-F6EECF244321}">
                <p14:modId xmlns:p14="http://schemas.microsoft.com/office/powerpoint/2010/main" val="2983759492"/>
              </p:ext>
            </p:extLst>
          </p:nvPr>
        </p:nvGraphicFramePr>
        <p:xfrm>
          <a:off x="556436" y="1624271"/>
          <a:ext cx="7938978" cy="2668270"/>
        </p:xfrm>
        <a:graphic>
          <a:graphicData uri="http://schemas.openxmlformats.org/drawingml/2006/table">
            <a:tbl>
              <a:tblPr firstRow="1" bandRow="1">
                <a:tableStyleId>{5C22544A-7EE6-4342-B048-85BDC9FD1C3A}</a:tableStyleId>
              </a:tblPr>
              <a:tblGrid>
                <a:gridCol w="2984206">
                  <a:extLst>
                    <a:ext uri="{9D8B030D-6E8A-4147-A177-3AD203B41FA5}">
                      <a16:colId xmlns:a16="http://schemas.microsoft.com/office/drawing/2014/main" val="1881154600"/>
                    </a:ext>
                  </a:extLst>
                </a:gridCol>
                <a:gridCol w="4954772">
                  <a:extLst>
                    <a:ext uri="{9D8B030D-6E8A-4147-A177-3AD203B41FA5}">
                      <a16:colId xmlns:a16="http://schemas.microsoft.com/office/drawing/2014/main" val="1563429323"/>
                    </a:ext>
                  </a:extLst>
                </a:gridCol>
              </a:tblGrid>
              <a:tr h="370840">
                <a:tc>
                  <a:txBody>
                    <a:bodyPr/>
                    <a:lstStyle/>
                    <a:p>
                      <a:pPr algn="l" fontAlgn="ctr"/>
                      <a:r>
                        <a:rPr lang="en-US" sz="1200" b="1" dirty="0">
                          <a:effectLst/>
                        </a:rPr>
                        <a:t>Routing Table Principle</a:t>
                      </a:r>
                      <a:endParaRPr lang="en-US" sz="1200" dirty="0">
                        <a:effectLst/>
                      </a:endParaRPr>
                    </a:p>
                  </a:txBody>
                  <a:tcPr marL="47625" marR="47625" marT="47625" marB="47625" anchor="ctr"/>
                </a:tc>
                <a:tc>
                  <a:txBody>
                    <a:bodyPr/>
                    <a:lstStyle/>
                    <a:p>
                      <a:pPr algn="l" fontAlgn="ctr"/>
                      <a:r>
                        <a:rPr lang="en-US" sz="1200" b="1">
                          <a:effectLst/>
                        </a:rPr>
                        <a:t>Example</a:t>
                      </a:r>
                      <a:endParaRPr lang="en-US" sz="1200">
                        <a:effectLst/>
                      </a:endParaRPr>
                    </a:p>
                  </a:txBody>
                  <a:tcPr marL="47625" marR="47625" marT="47625" marB="47625" anchor="ctr"/>
                </a:tc>
                <a:extLst>
                  <a:ext uri="{0D108BD9-81ED-4DB2-BD59-A6C34878D82A}">
                    <a16:rowId xmlns:a16="http://schemas.microsoft.com/office/drawing/2014/main" val="1415906804"/>
                  </a:ext>
                </a:extLst>
              </a:tr>
              <a:tr h="370840">
                <a:tc>
                  <a:txBody>
                    <a:bodyPr/>
                    <a:lstStyle/>
                    <a:p>
                      <a:pPr fontAlgn="ctr"/>
                      <a:r>
                        <a:rPr lang="en-US" sz="1200" b="0">
                          <a:effectLst/>
                        </a:rPr>
                        <a:t>Every router makes its decision alone, based on the information it has in its own routing table.</a:t>
                      </a:r>
                    </a:p>
                  </a:txBody>
                  <a:tcPr marL="47625" marR="47625" marT="47625" marB="47625" anchor="ctr"/>
                </a:tc>
                <a:tc>
                  <a:txBody>
                    <a:bodyPr/>
                    <a:lstStyle/>
                    <a:p>
                      <a:pPr fontAlgn="ctr">
                        <a:buFont typeface="Arial" panose="020B0604020202020204" pitchFamily="34" charset="0"/>
                        <a:buChar char="•"/>
                      </a:pPr>
                      <a:r>
                        <a:rPr lang="en-US" sz="1200" b="0" dirty="0">
                          <a:effectLst/>
                        </a:rPr>
                        <a:t>R1 can only forward packets using its own routing table.</a:t>
                      </a:r>
                    </a:p>
                    <a:p>
                      <a:pPr fontAlgn="ctr">
                        <a:buFont typeface="Arial" panose="020B0604020202020204" pitchFamily="34" charset="0"/>
                        <a:buChar char="•"/>
                      </a:pPr>
                      <a:r>
                        <a:rPr lang="en-US" sz="1200" b="0" dirty="0">
                          <a:effectLst/>
                        </a:rPr>
                        <a:t>R1 does not know what routes are in the routing tables of other routers (e.g., R2).</a:t>
                      </a:r>
                    </a:p>
                  </a:txBody>
                  <a:tcPr marL="47625" marR="47625" marT="47625" marB="47625" anchor="ctr"/>
                </a:tc>
                <a:extLst>
                  <a:ext uri="{0D108BD9-81ED-4DB2-BD59-A6C34878D82A}">
                    <a16:rowId xmlns:a16="http://schemas.microsoft.com/office/drawing/2014/main" val="2991939691"/>
                  </a:ext>
                </a:extLst>
              </a:tr>
              <a:tr h="370840">
                <a:tc>
                  <a:txBody>
                    <a:bodyPr/>
                    <a:lstStyle/>
                    <a:p>
                      <a:pPr fontAlgn="ctr"/>
                      <a:r>
                        <a:rPr lang="en-US" sz="1200" b="0">
                          <a:effectLst/>
                        </a:rPr>
                        <a:t>The information in a routing table of one router does not necessarily match the routing table of another router.</a:t>
                      </a:r>
                    </a:p>
                  </a:txBody>
                  <a:tcPr marL="47625" marR="47625" marT="47625" marB="47625" anchor="ctr"/>
                </a:tc>
                <a:tc>
                  <a:txBody>
                    <a:bodyPr/>
                    <a:lstStyle/>
                    <a:p>
                      <a:pPr fontAlgn="ctr"/>
                      <a:r>
                        <a:rPr lang="en-US" sz="1200" b="0">
                          <a:effectLst/>
                        </a:rPr>
                        <a:t>Just because R1 has route in its routing table to a network in the internet via R2, that does not mean that R2 knows about that same network.</a:t>
                      </a:r>
                    </a:p>
                  </a:txBody>
                  <a:tcPr marL="47625" marR="47625" marT="47625" marB="47625" anchor="ctr"/>
                </a:tc>
                <a:extLst>
                  <a:ext uri="{0D108BD9-81ED-4DB2-BD59-A6C34878D82A}">
                    <a16:rowId xmlns:a16="http://schemas.microsoft.com/office/drawing/2014/main" val="811559231"/>
                  </a:ext>
                </a:extLst>
              </a:tr>
              <a:tr h="370840">
                <a:tc>
                  <a:txBody>
                    <a:bodyPr/>
                    <a:lstStyle/>
                    <a:p>
                      <a:pPr fontAlgn="ctr"/>
                      <a:r>
                        <a:rPr lang="en-US" sz="1200" b="0">
                          <a:effectLst/>
                        </a:rPr>
                        <a:t>Routing information about a path does not provide return routing information.</a:t>
                      </a:r>
                    </a:p>
                  </a:txBody>
                  <a:tcPr marL="47625" marR="47625" marT="47625" marB="47625" anchor="ctr"/>
                </a:tc>
                <a:tc>
                  <a:txBody>
                    <a:bodyPr/>
                    <a:lstStyle/>
                    <a:p>
                      <a:pPr fontAlgn="ctr"/>
                      <a:r>
                        <a:rPr lang="en-US" sz="1200" b="0" dirty="0">
                          <a:effectLst/>
                        </a:rPr>
                        <a:t>R1 receives a packet with the destination IP address of PC1 and the source IP address of PC3. Just because R1 knows to forward the packet out its G0/0/0 interface, doesn’t necessarily mean that it knows how to forward packets originating from PC1 back to the remote network of PC3</a:t>
                      </a:r>
                    </a:p>
                  </a:txBody>
                  <a:tcPr marL="47625" marR="47625" marT="47625" marB="47625" anchor="ctr"/>
                </a:tc>
                <a:extLst>
                  <a:ext uri="{0D108BD9-81ED-4DB2-BD59-A6C34878D82A}">
                    <a16:rowId xmlns:a16="http://schemas.microsoft.com/office/drawing/2014/main" val="4265748128"/>
                  </a:ext>
                </a:extLst>
              </a:tr>
            </a:tbl>
          </a:graphicData>
        </a:graphic>
      </p:graphicFrame>
    </p:spTree>
    <p:extLst>
      <p:ext uri="{BB962C8B-B14F-4D97-AF65-F5344CB8AC3E}">
        <p14:creationId xmlns:p14="http://schemas.microsoft.com/office/powerpoint/2010/main" val="1333941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Routing Table Entries</a:t>
            </a:r>
          </a:p>
        </p:txBody>
      </p:sp>
      <p:sp>
        <p:nvSpPr>
          <p:cNvPr id="5" name="Content Placeholder 4">
            <a:extLst>
              <a:ext uri="{FF2B5EF4-FFF2-40B4-BE49-F238E27FC236}">
                <a16:creationId xmlns:a16="http://schemas.microsoft.com/office/drawing/2014/main" id="{3DC8D2B8-63E5-CA4E-BB47-C2D9CFA2CFAE}"/>
              </a:ext>
            </a:extLst>
          </p:cNvPr>
          <p:cNvSpPr>
            <a:spLocks noGrp="1"/>
          </p:cNvSpPr>
          <p:nvPr>
            <p:ph idx="1"/>
          </p:nvPr>
        </p:nvSpPr>
        <p:spPr>
          <a:xfrm>
            <a:off x="111644" y="731837"/>
            <a:ext cx="4906924" cy="3689897"/>
          </a:xfrm>
        </p:spPr>
        <p:txBody>
          <a:bodyPr/>
          <a:lstStyle/>
          <a:p>
            <a:pPr marL="0" indent="0" algn="l"/>
            <a:r>
              <a:rPr lang="en-US" sz="1400" dirty="0">
                <a:solidFill>
                  <a:srgbClr val="000000"/>
                </a:solidFill>
              </a:rPr>
              <a:t>In the figure, the numbers identify the following information:</a:t>
            </a:r>
          </a:p>
          <a:p>
            <a:pPr marL="342900" indent="-342900" algn="l">
              <a:buFont typeface="Arial" panose="020B0604020202020204" pitchFamily="34" charset="0"/>
              <a:buChar char="•"/>
            </a:pPr>
            <a:r>
              <a:rPr lang="en-US" sz="1350" b="1" dirty="0">
                <a:solidFill>
                  <a:srgbClr val="000000"/>
                </a:solidFill>
              </a:rPr>
              <a:t>Route source</a:t>
            </a:r>
            <a:r>
              <a:rPr lang="en-US" sz="1350" dirty="0">
                <a:solidFill>
                  <a:srgbClr val="000000"/>
                </a:solidFill>
              </a:rPr>
              <a:t> - This identifies how the route was learned.</a:t>
            </a:r>
          </a:p>
          <a:p>
            <a:pPr marL="342900" indent="-342900" algn="l">
              <a:buFont typeface="Arial" panose="020B0604020202020204" pitchFamily="34" charset="0"/>
              <a:buChar char="•"/>
            </a:pPr>
            <a:r>
              <a:rPr lang="en-US" sz="1350" b="1" dirty="0">
                <a:solidFill>
                  <a:srgbClr val="000000"/>
                </a:solidFill>
              </a:rPr>
              <a:t>Destination network (prefix and prefix length)</a:t>
            </a:r>
            <a:r>
              <a:rPr lang="en-US" sz="1350" dirty="0">
                <a:solidFill>
                  <a:srgbClr val="000000"/>
                </a:solidFill>
              </a:rPr>
              <a:t> - This identifies the address of the remote network.</a:t>
            </a:r>
          </a:p>
          <a:p>
            <a:pPr marL="342900" indent="-342900" algn="l">
              <a:buFont typeface="Arial" panose="020B0604020202020204" pitchFamily="34" charset="0"/>
              <a:buChar char="•"/>
            </a:pPr>
            <a:r>
              <a:rPr lang="en-US" sz="1350" b="1" dirty="0">
                <a:solidFill>
                  <a:srgbClr val="000000"/>
                </a:solidFill>
              </a:rPr>
              <a:t>Administrative distance</a:t>
            </a:r>
            <a:r>
              <a:rPr lang="en-US" sz="1350" dirty="0">
                <a:solidFill>
                  <a:srgbClr val="000000"/>
                </a:solidFill>
              </a:rPr>
              <a:t> - This identifies the trustworthiness of the route source. Lower values indicate preferred route source.</a:t>
            </a:r>
          </a:p>
          <a:p>
            <a:pPr marL="342900" indent="-342900" algn="l">
              <a:buFont typeface="Arial" panose="020B0604020202020204" pitchFamily="34" charset="0"/>
              <a:buChar char="•"/>
            </a:pPr>
            <a:r>
              <a:rPr lang="en-US" sz="1350" b="1" dirty="0">
                <a:solidFill>
                  <a:srgbClr val="000000"/>
                </a:solidFill>
              </a:rPr>
              <a:t>Metric</a:t>
            </a:r>
            <a:r>
              <a:rPr lang="en-US" sz="1350" dirty="0">
                <a:solidFill>
                  <a:srgbClr val="000000"/>
                </a:solidFill>
              </a:rPr>
              <a:t> - This identifies the value assigned to reach the remote network. Lower values indicate preferred routes.</a:t>
            </a:r>
          </a:p>
          <a:p>
            <a:pPr marL="342900" indent="-342900" algn="l">
              <a:buFont typeface="Arial" panose="020B0604020202020204" pitchFamily="34" charset="0"/>
              <a:buChar char="•"/>
            </a:pPr>
            <a:r>
              <a:rPr lang="en-US" sz="1350" b="1" dirty="0">
                <a:solidFill>
                  <a:srgbClr val="000000"/>
                </a:solidFill>
              </a:rPr>
              <a:t>Next-hop</a:t>
            </a:r>
            <a:r>
              <a:rPr lang="en-US" sz="1350" dirty="0">
                <a:solidFill>
                  <a:srgbClr val="000000"/>
                </a:solidFill>
              </a:rPr>
              <a:t> - This identifies the IP address of the next router to which the packet would be forwarded.</a:t>
            </a:r>
          </a:p>
          <a:p>
            <a:pPr marL="342900" indent="-342900" algn="l">
              <a:buFont typeface="Arial" panose="020B0604020202020204" pitchFamily="34" charset="0"/>
              <a:buChar char="•"/>
            </a:pPr>
            <a:r>
              <a:rPr lang="en-US" sz="1350" b="1" dirty="0">
                <a:solidFill>
                  <a:srgbClr val="000000"/>
                </a:solidFill>
              </a:rPr>
              <a:t>Route timestamp</a:t>
            </a:r>
            <a:r>
              <a:rPr lang="en-US" sz="1350" dirty="0">
                <a:solidFill>
                  <a:srgbClr val="000000"/>
                </a:solidFill>
              </a:rPr>
              <a:t> - This identifies how much time has passed since the route was learned.</a:t>
            </a:r>
          </a:p>
          <a:p>
            <a:pPr marL="342900" indent="-342900" algn="l">
              <a:buFont typeface="Arial" panose="020B0604020202020204" pitchFamily="34" charset="0"/>
              <a:buChar char="•"/>
            </a:pPr>
            <a:r>
              <a:rPr lang="en-US" sz="1350" b="1" dirty="0">
                <a:solidFill>
                  <a:srgbClr val="000000"/>
                </a:solidFill>
              </a:rPr>
              <a:t>Exit interface</a:t>
            </a:r>
            <a:r>
              <a:rPr lang="en-US" sz="1350" dirty="0">
                <a:solidFill>
                  <a:srgbClr val="000000"/>
                </a:solidFill>
              </a:rPr>
              <a:t> - This identifies the egress interface to use for outgoing packets to reach their final destination</a:t>
            </a:r>
            <a:r>
              <a:rPr lang="en-US" sz="1400" dirty="0">
                <a:solidFill>
                  <a:srgbClr val="000000"/>
                </a:solidFill>
              </a:rPr>
              <a:t>.</a:t>
            </a:r>
          </a:p>
          <a:p>
            <a:pPr marL="342900" indent="-342900" algn="l">
              <a:buFont typeface="Arial" panose="020B0604020202020204" pitchFamily="34" charset="0"/>
              <a:buChar char="•"/>
            </a:pPr>
            <a:endParaRPr lang="en-US" sz="1200" dirty="0">
              <a:solidFill>
                <a:srgbClr val="000000"/>
              </a:solidFill>
            </a:endParaRPr>
          </a:p>
        </p:txBody>
      </p:sp>
      <p:pic>
        <p:nvPicPr>
          <p:cNvPr id="8" name="Picture 7">
            <a:extLst>
              <a:ext uri="{FF2B5EF4-FFF2-40B4-BE49-F238E27FC236}">
                <a16:creationId xmlns:a16="http://schemas.microsoft.com/office/drawing/2014/main" id="{256492C1-3F9C-794D-BB19-1771D60D6906}"/>
              </a:ext>
            </a:extLst>
          </p:cNvPr>
          <p:cNvPicPr>
            <a:picLocks noChangeAspect="1"/>
          </p:cNvPicPr>
          <p:nvPr/>
        </p:nvPicPr>
        <p:blipFill>
          <a:blip r:embed="rId3"/>
          <a:stretch>
            <a:fillRect/>
          </a:stretch>
        </p:blipFill>
        <p:spPr>
          <a:xfrm>
            <a:off x="5018567" y="716759"/>
            <a:ext cx="4013790" cy="2744529"/>
          </a:xfrm>
          <a:prstGeom prst="rect">
            <a:avLst/>
          </a:prstGeom>
        </p:spPr>
      </p:pic>
      <p:sp>
        <p:nvSpPr>
          <p:cNvPr id="2" name="TextBox 1">
            <a:extLst>
              <a:ext uri="{FF2B5EF4-FFF2-40B4-BE49-F238E27FC236}">
                <a16:creationId xmlns:a16="http://schemas.microsoft.com/office/drawing/2014/main" id="{93C43160-E94A-497E-A71D-329B80D107F4}"/>
              </a:ext>
            </a:extLst>
          </p:cNvPr>
          <p:cNvSpPr txBox="1"/>
          <p:nvPr/>
        </p:nvSpPr>
        <p:spPr>
          <a:xfrm>
            <a:off x="5156642" y="3593271"/>
            <a:ext cx="3875714" cy="1169551"/>
          </a:xfrm>
          <a:prstGeom prst="rect">
            <a:avLst/>
          </a:prstGeom>
          <a:noFill/>
        </p:spPr>
        <p:txBody>
          <a:bodyPr wrap="square" rtlCol="0">
            <a:spAutoFit/>
          </a:bodyPr>
          <a:lstStyle/>
          <a:p>
            <a:r>
              <a:rPr lang="en-US" sz="1400" b="1" dirty="0">
                <a:solidFill>
                  <a:srgbClr val="000000"/>
                </a:solidFill>
              </a:rPr>
              <a:t>Note</a:t>
            </a:r>
            <a:r>
              <a:rPr lang="en-US" sz="1400" dirty="0">
                <a:solidFill>
                  <a:srgbClr val="000000"/>
                </a:solidFill>
              </a:rPr>
              <a:t>: The prefix length of the destination network specifies the minimum number of far-left bits that must match between the IP address of the packet and the destination network (prefix) for this route to be used.</a:t>
            </a:r>
          </a:p>
        </p:txBody>
      </p:sp>
    </p:spTree>
    <p:extLst>
      <p:ext uri="{BB962C8B-B14F-4D97-AF65-F5344CB8AC3E}">
        <p14:creationId xmlns:p14="http://schemas.microsoft.com/office/powerpoint/2010/main" val="16550990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598042" cy="929640"/>
          </a:xfrm>
        </p:spPr>
        <p:txBody>
          <a:bodyPr/>
          <a:lstStyle/>
          <a:p>
            <a:r>
              <a:rPr lang="en-US" dirty="0">
                <a:solidFill>
                  <a:schemeClr val="accent5">
                    <a:lumMod val="40000"/>
                    <a:lumOff val="60000"/>
                  </a:schemeClr>
                </a:solidFill>
              </a:rPr>
              <a:t>14.1 Path Determination</a:t>
            </a:r>
          </a:p>
        </p:txBody>
      </p:sp>
    </p:spTree>
    <p:custDataLst>
      <p:tags r:id="rId1"/>
    </p:custDataLst>
    <p:extLst>
      <p:ext uri="{BB962C8B-B14F-4D97-AF65-F5344CB8AC3E}">
        <p14:creationId xmlns:p14="http://schemas.microsoft.com/office/powerpoint/2010/main" val="673099643"/>
      </p:ext>
    </p:extLst>
  </p:cSld>
  <p:clrMapOvr>
    <a:masterClrMapping/>
  </p:clrMapOvr>
  <p:transition spd="slow">
    <p:wip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Directly Connected Networks</a:t>
            </a:r>
          </a:p>
        </p:txBody>
      </p:sp>
      <p:sp>
        <p:nvSpPr>
          <p:cNvPr id="4" name="Content Placeholder 3">
            <a:extLst>
              <a:ext uri="{FF2B5EF4-FFF2-40B4-BE49-F238E27FC236}">
                <a16:creationId xmlns:a16="http://schemas.microsoft.com/office/drawing/2014/main" id="{7DAF1721-1CEC-224F-9063-57C12C8BA147}"/>
              </a:ext>
            </a:extLst>
          </p:cNvPr>
          <p:cNvSpPr>
            <a:spLocks noGrp="1"/>
          </p:cNvSpPr>
          <p:nvPr>
            <p:ph idx="1"/>
          </p:nvPr>
        </p:nvSpPr>
        <p:spPr>
          <a:xfrm>
            <a:off x="474662" y="731836"/>
            <a:ext cx="8280057" cy="3689897"/>
          </a:xfrm>
        </p:spPr>
        <p:txBody>
          <a:bodyPr/>
          <a:lstStyle/>
          <a:p>
            <a:pPr marL="0" indent="0" algn="l"/>
            <a:r>
              <a:rPr lang="en-US" sz="1600" dirty="0">
                <a:solidFill>
                  <a:srgbClr val="000000"/>
                </a:solidFill>
              </a:rPr>
              <a:t>To learn about any remote networks, the router must have at least one active interface configured with an IP address and subnet mask (prefix length). This is known as a directly connected network or a directly connected route. Routers add a directly connected route to its routing table when an interface is configured with an IP address and is activated.</a:t>
            </a:r>
          </a:p>
          <a:p>
            <a:pPr marL="342900" indent="-342900" algn="l">
              <a:buFont typeface="Arial" panose="020B0604020202020204" pitchFamily="34" charset="0"/>
              <a:buChar char="•"/>
            </a:pPr>
            <a:r>
              <a:rPr lang="en-US" sz="1600" dirty="0">
                <a:solidFill>
                  <a:srgbClr val="000000"/>
                </a:solidFill>
              </a:rPr>
              <a:t>A directly connected network is denoted by a status code of </a:t>
            </a:r>
            <a:r>
              <a:rPr lang="en-US" sz="1600" b="1" dirty="0">
                <a:solidFill>
                  <a:srgbClr val="000000"/>
                </a:solidFill>
              </a:rPr>
              <a:t>C</a:t>
            </a:r>
            <a:r>
              <a:rPr lang="en-US" sz="1600" dirty="0">
                <a:solidFill>
                  <a:srgbClr val="000000"/>
                </a:solidFill>
              </a:rPr>
              <a:t> in the routing table. The route contains a network prefix and prefix length.</a:t>
            </a:r>
          </a:p>
          <a:p>
            <a:pPr marL="342900" indent="-342900" algn="l">
              <a:buFont typeface="Arial" panose="020B0604020202020204" pitchFamily="34" charset="0"/>
              <a:buChar char="•"/>
            </a:pPr>
            <a:r>
              <a:rPr lang="en-US" sz="1600" dirty="0">
                <a:solidFill>
                  <a:srgbClr val="000000"/>
                </a:solidFill>
              </a:rPr>
              <a:t>The routing table also contains a local route for each of its directly connected networks, indicated by the status code of </a:t>
            </a:r>
            <a:r>
              <a:rPr lang="en-US" sz="1600" b="1" dirty="0">
                <a:solidFill>
                  <a:srgbClr val="000000"/>
                </a:solidFill>
              </a:rPr>
              <a:t>L</a:t>
            </a:r>
            <a:r>
              <a:rPr lang="en-US" sz="1600" dirty="0">
                <a:solidFill>
                  <a:srgbClr val="000000"/>
                </a:solidFill>
              </a:rPr>
              <a:t>. </a:t>
            </a:r>
          </a:p>
          <a:p>
            <a:pPr marL="342900" indent="-342900" algn="l">
              <a:buFont typeface="Arial" panose="020B0604020202020204" pitchFamily="34" charset="0"/>
              <a:buChar char="•"/>
            </a:pPr>
            <a:r>
              <a:rPr lang="en-US" sz="1600" dirty="0">
                <a:solidFill>
                  <a:srgbClr val="000000"/>
                </a:solidFill>
              </a:rPr>
              <a:t>For IPv4 local routes the prefix length is /32 and for IPv6 local routes the prefix length is /128. This means the destination IP address of the packet must match all the bits in the local route for this route to be a match. The purpose of the local route is to efficiently determine when it receives a packet for the interface instead of a packet that needs to be forwarded.</a:t>
            </a:r>
          </a:p>
        </p:txBody>
      </p:sp>
    </p:spTree>
    <p:extLst>
      <p:ext uri="{BB962C8B-B14F-4D97-AF65-F5344CB8AC3E}">
        <p14:creationId xmlns:p14="http://schemas.microsoft.com/office/powerpoint/2010/main" val="37920061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a:t>
            </a:r>
          </a:p>
        </p:txBody>
      </p:sp>
      <p:sp>
        <p:nvSpPr>
          <p:cNvPr id="5" name="Content Placeholder 4">
            <a:extLst>
              <a:ext uri="{FF2B5EF4-FFF2-40B4-BE49-F238E27FC236}">
                <a16:creationId xmlns:a16="http://schemas.microsoft.com/office/drawing/2014/main" id="{B10619B1-AF5C-CC48-BC15-9A2A5E5E83AC}"/>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directly connected interfaces are configured and added to the routing table, static or dynamic routing can be implemented for accessing remote networks. Static routes are manually configured. They define an explicit path between two networking devices. They are not automatically updated and must be manually reconfigured if the network topology changes. </a:t>
            </a:r>
          </a:p>
          <a:p>
            <a:pPr marL="0" indent="0" algn="l"/>
            <a:endParaRPr lang="en-US" sz="1600" dirty="0">
              <a:solidFill>
                <a:srgbClr val="000000"/>
              </a:solidFill>
            </a:endParaRPr>
          </a:p>
          <a:p>
            <a:pPr marL="0" indent="0" algn="l"/>
            <a:r>
              <a:rPr lang="en-US" sz="1600" dirty="0">
                <a:solidFill>
                  <a:srgbClr val="000000"/>
                </a:solidFill>
              </a:rPr>
              <a:t>Static routing has three primary uses:</a:t>
            </a:r>
          </a:p>
          <a:p>
            <a:pPr marL="415985" lvl="1" indent="-342900"/>
            <a:r>
              <a:rPr lang="en-US" sz="1600" dirty="0">
                <a:solidFill>
                  <a:srgbClr val="000000"/>
                </a:solidFill>
              </a:rPr>
              <a:t>It provides ease of routing table maintenance in smaller networks that are not expected to grow significantly.</a:t>
            </a:r>
          </a:p>
          <a:p>
            <a:pPr marL="415985" lvl="1" indent="-342900"/>
            <a:r>
              <a:rPr lang="en-US" sz="1600" dirty="0">
                <a:solidFill>
                  <a:srgbClr val="000000"/>
                </a:solidFill>
              </a:rPr>
              <a:t>It uses a single default route to represent a path to any network that does not have a more specific match with another route in the routing table. Default routes are used to send traffic to any destination beyond the next upstream router.</a:t>
            </a:r>
          </a:p>
          <a:p>
            <a:pPr marL="415985" lvl="1" indent="-342900"/>
            <a:r>
              <a:rPr lang="en-US" sz="1600" dirty="0">
                <a:solidFill>
                  <a:srgbClr val="000000"/>
                </a:solidFill>
              </a:rPr>
              <a:t>It routes to and from stub networks. A stub network is a network accessed by a single route, and the router has only one neighbor.</a:t>
            </a:r>
          </a:p>
        </p:txBody>
      </p:sp>
    </p:spTree>
    <p:extLst>
      <p:ext uri="{BB962C8B-B14F-4D97-AF65-F5344CB8AC3E}">
        <p14:creationId xmlns:p14="http://schemas.microsoft.com/office/powerpoint/2010/main" val="3035995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Static Routes in the IP Routing Table</a:t>
            </a:r>
          </a:p>
        </p:txBody>
      </p:sp>
      <p:sp>
        <p:nvSpPr>
          <p:cNvPr id="8" name="Rectangle 7">
            <a:extLst>
              <a:ext uri="{FF2B5EF4-FFF2-40B4-BE49-F238E27FC236}">
                <a16:creationId xmlns:a16="http://schemas.microsoft.com/office/drawing/2014/main" id="{6053E92F-A16D-E04E-9FBC-8D469B0F8F38}"/>
              </a:ext>
            </a:extLst>
          </p:cNvPr>
          <p:cNvSpPr/>
          <p:nvPr/>
        </p:nvSpPr>
        <p:spPr>
          <a:xfrm>
            <a:off x="134224" y="731837"/>
            <a:ext cx="8508976" cy="830997"/>
          </a:xfrm>
          <a:prstGeom prst="rect">
            <a:avLst/>
          </a:prstGeom>
        </p:spPr>
        <p:txBody>
          <a:bodyPr wrap="square">
            <a:spAutoFit/>
          </a:bodyPr>
          <a:lstStyle/>
          <a:p>
            <a:r>
              <a:rPr lang="en-US" sz="1600" dirty="0">
                <a:solidFill>
                  <a:srgbClr val="000000"/>
                </a:solidFill>
                <a:latin typeface="+mn-lt"/>
              </a:rPr>
              <a:t>The topology in the figure is simplified to show only one LAN attached to each router. The figure shows IPv4 and IPv6 static routes configured on R1 to reach the 10.0.4.0/24 and 2001:db8:acad:4::/64 networks on R2. </a:t>
            </a:r>
          </a:p>
        </p:txBody>
      </p:sp>
      <p:pic>
        <p:nvPicPr>
          <p:cNvPr id="7" name="Content Placeholder 6">
            <a:extLst>
              <a:ext uri="{FF2B5EF4-FFF2-40B4-BE49-F238E27FC236}">
                <a16:creationId xmlns:a16="http://schemas.microsoft.com/office/drawing/2014/main" id="{1E3EFDD8-B941-974C-A1B0-B664720591A8}"/>
              </a:ext>
            </a:extLst>
          </p:cNvPr>
          <p:cNvPicPr>
            <a:picLocks noGrp="1" noChangeAspect="1"/>
          </p:cNvPicPr>
          <p:nvPr>
            <p:ph idx="1"/>
          </p:nvPr>
        </p:nvPicPr>
        <p:blipFill>
          <a:blip r:embed="rId3"/>
          <a:stretch>
            <a:fillRect/>
          </a:stretch>
        </p:blipFill>
        <p:spPr>
          <a:xfrm>
            <a:off x="1505150" y="1695330"/>
            <a:ext cx="5930611" cy="3055467"/>
          </a:xfrm>
        </p:spPr>
      </p:pic>
    </p:spTree>
    <p:extLst>
      <p:ext uri="{BB962C8B-B14F-4D97-AF65-F5344CB8AC3E}">
        <p14:creationId xmlns:p14="http://schemas.microsoft.com/office/powerpoint/2010/main" val="23485983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Routing Protocols</a:t>
            </a:r>
          </a:p>
        </p:txBody>
      </p:sp>
      <p:sp>
        <p:nvSpPr>
          <p:cNvPr id="4" name="Content Placeholder 3">
            <a:extLst>
              <a:ext uri="{FF2B5EF4-FFF2-40B4-BE49-F238E27FC236}">
                <a16:creationId xmlns:a16="http://schemas.microsoft.com/office/drawing/2014/main" id="{A9DF5D18-81FC-324C-8230-7F71BC24176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used by routers to automatically share information about the reachability and status of remote networks. Dynamic routing protocols perform several activities, including network discovery and maintaining routing tables.</a:t>
            </a:r>
          </a:p>
        </p:txBody>
      </p:sp>
      <p:pic>
        <p:nvPicPr>
          <p:cNvPr id="6" name="Picture 5">
            <a:extLst>
              <a:ext uri="{FF2B5EF4-FFF2-40B4-BE49-F238E27FC236}">
                <a16:creationId xmlns:a16="http://schemas.microsoft.com/office/drawing/2014/main" id="{AB5F6B5B-7070-AF43-A44F-4B802F5F3E33}"/>
              </a:ext>
            </a:extLst>
          </p:cNvPr>
          <p:cNvPicPr>
            <a:picLocks noChangeAspect="1"/>
          </p:cNvPicPr>
          <p:nvPr/>
        </p:nvPicPr>
        <p:blipFill>
          <a:blip r:embed="rId3"/>
          <a:stretch>
            <a:fillRect/>
          </a:stretch>
        </p:blipFill>
        <p:spPr>
          <a:xfrm>
            <a:off x="1792693" y="1681930"/>
            <a:ext cx="5558613" cy="3347122"/>
          </a:xfrm>
          <a:prstGeom prst="rect">
            <a:avLst/>
          </a:prstGeom>
        </p:spPr>
      </p:pic>
    </p:spTree>
    <p:extLst>
      <p:ext uri="{BB962C8B-B14F-4D97-AF65-F5344CB8AC3E}">
        <p14:creationId xmlns:p14="http://schemas.microsoft.com/office/powerpoint/2010/main" val="1541921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Dynamic Routes in the Routing Table</a:t>
            </a:r>
          </a:p>
        </p:txBody>
      </p:sp>
      <p:sp>
        <p:nvSpPr>
          <p:cNvPr id="5" name="Content Placeholder 4">
            <a:extLst>
              <a:ext uri="{FF2B5EF4-FFF2-40B4-BE49-F238E27FC236}">
                <a16:creationId xmlns:a16="http://schemas.microsoft.com/office/drawing/2014/main" id="{79DC7C86-866A-8040-B0BA-E18FF067CBD2}"/>
              </a:ext>
            </a:extLst>
          </p:cNvPr>
          <p:cNvSpPr>
            <a:spLocks noGrp="1"/>
          </p:cNvSpPr>
          <p:nvPr>
            <p:ph idx="1"/>
          </p:nvPr>
        </p:nvSpPr>
        <p:spPr>
          <a:xfrm>
            <a:off x="474662" y="731838"/>
            <a:ext cx="8280057" cy="1566746"/>
          </a:xfrm>
        </p:spPr>
        <p:txBody>
          <a:bodyPr/>
          <a:lstStyle/>
          <a:p>
            <a:pPr marL="0" indent="0" algn="l"/>
            <a:r>
              <a:rPr lang="en-US" sz="1600" dirty="0">
                <a:solidFill>
                  <a:srgbClr val="000000"/>
                </a:solidFill>
              </a:rPr>
              <a:t>OSPF is now being used in our sample topology to dynamically learn all the networks connected to R1 and R2. The routing table entries use the status code of </a:t>
            </a:r>
            <a:r>
              <a:rPr lang="en-US" sz="1600" b="1" dirty="0">
                <a:solidFill>
                  <a:srgbClr val="000000"/>
                </a:solidFill>
              </a:rPr>
              <a:t>O</a:t>
            </a:r>
            <a:r>
              <a:rPr lang="en-US" sz="1600" dirty="0">
                <a:solidFill>
                  <a:srgbClr val="000000"/>
                </a:solidFill>
              </a:rPr>
              <a:t> to indicate the route was learned by the OSPF routing protocol. Both entries also include the IP address of the next-hop router, via </a:t>
            </a:r>
            <a:r>
              <a:rPr lang="en-US" sz="1600" i="1" dirty="0" err="1">
                <a:solidFill>
                  <a:srgbClr val="000000"/>
                </a:solidFill>
              </a:rPr>
              <a:t>ip</a:t>
            </a:r>
            <a:r>
              <a:rPr lang="en-US" sz="1600" i="1" dirty="0">
                <a:solidFill>
                  <a:srgbClr val="000000"/>
                </a:solidFill>
              </a:rPr>
              <a:t>-address</a:t>
            </a:r>
            <a:r>
              <a:rPr lang="en-US" sz="1600" dirty="0">
                <a:solidFill>
                  <a:srgbClr val="000000"/>
                </a:solidFill>
              </a:rPr>
              <a:t>.</a:t>
            </a:r>
          </a:p>
          <a:p>
            <a:pPr marL="0" indent="0" algn="l"/>
            <a:r>
              <a:rPr lang="en-US" sz="1400" b="1" dirty="0">
                <a:solidFill>
                  <a:srgbClr val="000000"/>
                </a:solidFill>
              </a:rPr>
              <a:t>Note</a:t>
            </a:r>
            <a:r>
              <a:rPr lang="en-US" sz="1400" dirty="0">
                <a:solidFill>
                  <a:srgbClr val="000000"/>
                </a:solidFill>
              </a:rPr>
              <a:t>: IPv6 routing protocols use the link-local address of the next-hop router.</a:t>
            </a:r>
          </a:p>
          <a:p>
            <a:pPr marL="0" indent="0" algn="l"/>
            <a:r>
              <a:rPr lang="en-US" sz="1400" b="1" dirty="0">
                <a:solidFill>
                  <a:srgbClr val="000000"/>
                </a:solidFill>
              </a:rPr>
              <a:t>Note</a:t>
            </a:r>
            <a:r>
              <a:rPr lang="en-US" sz="1400" dirty="0">
                <a:solidFill>
                  <a:srgbClr val="000000"/>
                </a:solidFill>
              </a:rPr>
              <a:t>: OSPF routing configuration for IPv4 and IPv6 is beyond the scope of this course.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63D2D708-3CDE-B842-A84C-7F39B7973FD4}"/>
              </a:ext>
            </a:extLst>
          </p:cNvPr>
          <p:cNvSpPr/>
          <p:nvPr/>
        </p:nvSpPr>
        <p:spPr>
          <a:xfrm>
            <a:off x="1108524" y="2369012"/>
            <a:ext cx="6926952" cy="2354491"/>
          </a:xfrm>
          <a:prstGeom prst="rect">
            <a:avLst/>
          </a:prstGeom>
          <a:solidFill>
            <a:srgbClr val="000000"/>
          </a:solidFill>
        </p:spPr>
        <p:txBody>
          <a:bodyPr wrap="square">
            <a:spAutoFit/>
          </a:bodyPr>
          <a:lstStyle/>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a:t>
            </a:r>
            <a:r>
              <a:rPr lang="en-US" sz="1050" b="1" dirty="0" err="1">
                <a:solidFill>
                  <a:schemeClr val="bg1"/>
                </a:solidFill>
                <a:latin typeface="Courier New" panose="02070309020205020404" pitchFamily="49" charset="0"/>
              </a:rPr>
              <a:t>ip</a:t>
            </a:r>
            <a:r>
              <a:rPr lang="en-US" sz="1050" b="1" dirty="0">
                <a:solidFill>
                  <a:schemeClr val="bg1"/>
                </a:solidFill>
                <a:latin typeface="Courier New" panose="02070309020205020404" pitchFamily="49" charset="0"/>
              </a:rPr>
              <a:t>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Codes: L - local, C - connected, S - static, R - RIP, M - mobile, B - BGP D - EIGRP, EX - EIGRP external, </a:t>
            </a:r>
            <a:r>
              <a:rPr lang="en-US" sz="1050" dirty="0">
                <a:solidFill>
                  <a:srgbClr val="FFFF00"/>
                </a:solidFill>
                <a:latin typeface="Courier New" panose="02070309020205020404" pitchFamily="49" charset="0"/>
              </a:rPr>
              <a:t>O - OSPF</a:t>
            </a:r>
            <a:r>
              <a:rPr lang="en-US" sz="1050" dirty="0">
                <a:solidFill>
                  <a:schemeClr val="bg1"/>
                </a:solidFill>
                <a:latin typeface="Courier New" panose="02070309020205020404" pitchFamily="49" charset="0"/>
              </a:rPr>
              <a:t>, IA - OSPF inter area </a:t>
            </a:r>
          </a:p>
          <a:p>
            <a:r>
              <a:rPr lang="en-US" sz="1050" dirty="0">
                <a:solidFill>
                  <a:schemeClr val="bg1"/>
                </a:solidFill>
                <a:latin typeface="Courier New" panose="02070309020205020404" pitchFamily="49" charset="0"/>
              </a:rPr>
              <a:t>(output omitted for brevity) </a:t>
            </a:r>
          </a:p>
          <a:p>
            <a:r>
              <a:rPr lang="en-US" sz="1050" dirty="0">
                <a:solidFill>
                  <a:schemeClr val="bg1"/>
                </a:solidFill>
                <a:latin typeface="Courier New" panose="02070309020205020404" pitchFamily="49" charset="0"/>
              </a:rPr>
              <a:t>O 10.0.4.0/24 [110/50] via 10.0.3.2, 00:24:22, Serial0/1/1 </a:t>
            </a:r>
          </a:p>
          <a:p>
            <a:r>
              <a:rPr lang="en-US" sz="1050" dirty="0">
                <a:solidFill>
                  <a:schemeClr val="bg1"/>
                </a:solidFill>
                <a:latin typeface="Courier New" panose="02070309020205020404" pitchFamily="49" charset="0"/>
              </a:rPr>
              <a:t>O 10.0.5.0/24 [110/50] via 10.0.3.2, 00:24:15, Serial0/1/1 </a:t>
            </a:r>
          </a:p>
          <a:p>
            <a:r>
              <a:rPr lang="en-US" sz="1050" dirty="0">
                <a:solidFill>
                  <a:schemeClr val="bg1"/>
                </a:solidFill>
                <a:latin typeface="Courier New" panose="02070309020205020404" pitchFamily="49" charset="0"/>
              </a:rPr>
              <a:t>R1# </a:t>
            </a:r>
            <a:r>
              <a:rPr lang="en-US" sz="1050" b="1" dirty="0">
                <a:solidFill>
                  <a:schemeClr val="bg1"/>
                </a:solidFill>
                <a:latin typeface="Courier New" panose="02070309020205020404" pitchFamily="49" charset="0"/>
              </a:rPr>
              <a:t>show ipv6 route</a:t>
            </a:r>
            <a:r>
              <a:rPr lang="en-US" sz="1050" dirty="0">
                <a:solidFill>
                  <a:schemeClr val="bg1"/>
                </a:solidFill>
                <a:latin typeface="Courier New" panose="02070309020205020404" pitchFamily="49" charset="0"/>
              </a:rPr>
              <a:t> </a:t>
            </a:r>
          </a:p>
          <a:p>
            <a:r>
              <a:rPr lang="en-US" sz="1050" dirty="0">
                <a:solidFill>
                  <a:schemeClr val="bg1"/>
                </a:solidFill>
                <a:latin typeface="Courier New" panose="02070309020205020404" pitchFamily="49" charset="0"/>
              </a:rPr>
              <a:t>IPv6 Routing Table - default - 10 entries </a:t>
            </a:r>
          </a:p>
          <a:p>
            <a:r>
              <a:rPr lang="en-US" sz="1050" dirty="0">
                <a:solidFill>
                  <a:schemeClr val="bg1"/>
                </a:solidFill>
                <a:latin typeface="Courier New" panose="02070309020205020404" pitchFamily="49" charset="0"/>
              </a:rPr>
              <a:t>(Output omitted) </a:t>
            </a:r>
          </a:p>
          <a:p>
            <a:r>
              <a:rPr lang="en-US" sz="1050" dirty="0" err="1">
                <a:solidFill>
                  <a:schemeClr val="bg1"/>
                </a:solidFill>
                <a:latin typeface="Courier New" panose="02070309020205020404" pitchFamily="49" charset="0"/>
              </a:rPr>
              <a:t>NDr</a:t>
            </a:r>
            <a:r>
              <a:rPr lang="en-US" sz="1050" dirty="0">
                <a:solidFill>
                  <a:schemeClr val="bg1"/>
                </a:solidFill>
                <a:latin typeface="Courier New" panose="02070309020205020404" pitchFamily="49" charset="0"/>
              </a:rPr>
              <a:t> - Redirect, RL - RPL, </a:t>
            </a:r>
            <a:r>
              <a:rPr lang="en-US" sz="1050" dirty="0">
                <a:solidFill>
                  <a:srgbClr val="FFFF00"/>
                </a:solidFill>
                <a:latin typeface="Courier New" panose="02070309020205020404" pitchFamily="49" charset="0"/>
              </a:rPr>
              <a:t>O - OSPF Intra</a:t>
            </a:r>
            <a:r>
              <a:rPr lang="en-US" sz="1050" dirty="0">
                <a:solidFill>
                  <a:schemeClr val="bg1"/>
                </a:solidFill>
                <a:latin typeface="Courier New" panose="02070309020205020404" pitchFamily="49" charset="0"/>
              </a:rPr>
              <a:t>, OI - OSPF Inter </a:t>
            </a:r>
          </a:p>
          <a:p>
            <a:r>
              <a:rPr lang="en-US" sz="1050" dirty="0">
                <a:solidFill>
                  <a:schemeClr val="bg1"/>
                </a:solidFill>
                <a:latin typeface="Courier New" panose="02070309020205020404" pitchFamily="49" charset="0"/>
              </a:rPr>
              <a:t>O 2001:DB8:ACAD:4::/64 [110/50] </a:t>
            </a:r>
          </a:p>
          <a:p>
            <a:r>
              <a:rPr lang="en-US" sz="1050" dirty="0">
                <a:solidFill>
                  <a:schemeClr val="bg1"/>
                </a:solidFill>
                <a:latin typeface="Courier New" panose="02070309020205020404" pitchFamily="49" charset="0"/>
              </a:rPr>
              <a:t>   via FE80::2:C, Serial0/1/1 </a:t>
            </a:r>
          </a:p>
          <a:p>
            <a:r>
              <a:rPr lang="en-US" sz="1050" dirty="0">
                <a:solidFill>
                  <a:schemeClr val="bg1"/>
                </a:solidFill>
                <a:latin typeface="Courier New" panose="02070309020205020404" pitchFamily="49" charset="0"/>
              </a:rPr>
              <a:t>O 2001:DB8:ACAD:5::/64 [110/50] </a:t>
            </a:r>
          </a:p>
          <a:p>
            <a:r>
              <a:rPr lang="en-US" sz="1050" dirty="0">
                <a:solidFill>
                  <a:schemeClr val="bg1"/>
                </a:solidFill>
                <a:latin typeface="Courier New" panose="02070309020205020404" pitchFamily="49" charset="0"/>
              </a:rPr>
              <a:t>   via FE80::2:C, Serial0/1/1</a:t>
            </a:r>
            <a:endParaRPr lang="en-US" sz="1050" dirty="0">
              <a:solidFill>
                <a:schemeClr val="bg1"/>
              </a:solidFill>
            </a:endParaRPr>
          </a:p>
        </p:txBody>
      </p:sp>
    </p:spTree>
    <p:extLst>
      <p:ext uri="{BB962C8B-B14F-4D97-AF65-F5344CB8AC3E}">
        <p14:creationId xmlns:p14="http://schemas.microsoft.com/office/powerpoint/2010/main" val="3166429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Default Route</a:t>
            </a:r>
          </a:p>
        </p:txBody>
      </p:sp>
      <p:sp>
        <p:nvSpPr>
          <p:cNvPr id="4" name="Content Placeholder 3">
            <a:extLst>
              <a:ext uri="{FF2B5EF4-FFF2-40B4-BE49-F238E27FC236}">
                <a16:creationId xmlns:a16="http://schemas.microsoft.com/office/drawing/2014/main" id="{9CD8B795-8546-F040-893D-0B54C300792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default route specifies a next-hop router to use when the routing table does not contain a specific route that matches the destination IP address. A default route can be either a static route or learned automatically from a dynamic routing protocol. A default route has an IPv4 route entry of 0.0.0.0/0 or an IPv6 route entry of ::/0. This means that zero or no bits need to match between the destination IP address and the default route.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EB0D06F7-15E8-BE42-97F3-CECD28B10AB8}"/>
              </a:ext>
            </a:extLst>
          </p:cNvPr>
          <p:cNvPicPr>
            <a:picLocks noChangeAspect="1"/>
          </p:cNvPicPr>
          <p:nvPr/>
        </p:nvPicPr>
        <p:blipFill>
          <a:blip r:embed="rId3"/>
          <a:stretch>
            <a:fillRect/>
          </a:stretch>
        </p:blipFill>
        <p:spPr>
          <a:xfrm>
            <a:off x="1980296" y="2464307"/>
            <a:ext cx="4384896" cy="2378823"/>
          </a:xfrm>
          <a:prstGeom prst="rect">
            <a:avLst/>
          </a:prstGeom>
        </p:spPr>
      </p:pic>
    </p:spTree>
    <p:extLst>
      <p:ext uri="{BB962C8B-B14F-4D97-AF65-F5344CB8AC3E}">
        <p14:creationId xmlns:p14="http://schemas.microsoft.com/office/powerpoint/2010/main" val="24989699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IPv4 was standardized using the now obsolete classful addressing architecture. The IPv4 routing table is organized using this same classful structure. Although the lookup process no longer uses classes, the structure of the IPv4 routing table still retains in this format.</a:t>
            </a:r>
          </a:p>
          <a:p>
            <a:pPr marL="0" indent="0" algn="l"/>
            <a:endParaRPr lang="en-US" sz="1600" dirty="0">
              <a:solidFill>
                <a:srgbClr val="000000"/>
              </a:solidFill>
            </a:endParaRPr>
          </a:p>
          <a:p>
            <a:pPr marL="0" indent="0" algn="l"/>
            <a:r>
              <a:rPr lang="en-US" sz="1600" dirty="0">
                <a:solidFill>
                  <a:srgbClr val="000000"/>
                </a:solidFill>
              </a:rPr>
              <a:t>An indented entry is known as a child route. A route entry is indented if it is the subnet of a classful address (class A, B or C network). Directly connected networks will always be indented (child routes) because the local address of the interface is always entered in the routing table as a /32. The child route will include the route source and all the forwarding information such as the next-hop address. The classful network address of this subnet will be shown above the route entry, less indented, and without a source code. That route is known as a parent route.</a:t>
            </a:r>
          </a:p>
        </p:txBody>
      </p:sp>
    </p:spTree>
    <p:extLst>
      <p:ext uri="{BB962C8B-B14F-4D97-AF65-F5344CB8AC3E}">
        <p14:creationId xmlns:p14="http://schemas.microsoft.com/office/powerpoint/2010/main" val="1543800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IPv4 Routing Table</a:t>
            </a:r>
          </a:p>
        </p:txBody>
      </p:sp>
      <p:sp>
        <p:nvSpPr>
          <p:cNvPr id="5" name="Content Placeholder 4">
            <a:extLst>
              <a:ext uri="{FF2B5EF4-FFF2-40B4-BE49-F238E27FC236}">
                <a16:creationId xmlns:a16="http://schemas.microsoft.com/office/drawing/2014/main" id="{B3CEFD47-7C3F-B84B-A726-EB3A9D6CD44D}"/>
              </a:ext>
            </a:extLst>
          </p:cNvPr>
          <p:cNvSpPr>
            <a:spLocks noGrp="1"/>
          </p:cNvSpPr>
          <p:nvPr>
            <p:ph idx="1"/>
          </p:nvPr>
        </p:nvSpPr>
        <p:spPr>
          <a:xfrm>
            <a:off x="474662" y="731837"/>
            <a:ext cx="4575803" cy="3689897"/>
          </a:xfrm>
        </p:spPr>
        <p:txBody>
          <a:bodyPr/>
          <a:lstStyle/>
          <a:p>
            <a:pPr marL="285750" indent="-285750" algn="l">
              <a:buFont typeface="Arial" panose="020B0604020202020204" pitchFamily="34" charset="0"/>
              <a:buChar char="•"/>
            </a:pPr>
            <a:r>
              <a:rPr lang="en-US" sz="1400" dirty="0">
                <a:solidFill>
                  <a:srgbClr val="000000"/>
                </a:solidFill>
              </a:rPr>
              <a:t>An indented entry is known as a </a:t>
            </a:r>
            <a:r>
              <a:rPr lang="en-US" sz="1400" b="1" dirty="0">
                <a:solidFill>
                  <a:srgbClr val="000000"/>
                </a:solidFill>
              </a:rPr>
              <a:t>child route</a:t>
            </a:r>
            <a:r>
              <a:rPr lang="en-US" sz="1400" dirty="0">
                <a:solidFill>
                  <a:srgbClr val="000000"/>
                </a:solidFill>
              </a:rPr>
              <a:t>. A route entry is indented if it is the subnet of a classful address (class A, B or C network). </a:t>
            </a:r>
          </a:p>
          <a:p>
            <a:pPr marL="285750" indent="-285750" algn="l">
              <a:buFont typeface="Arial" panose="020B0604020202020204" pitchFamily="34" charset="0"/>
              <a:buChar char="•"/>
            </a:pPr>
            <a:r>
              <a:rPr lang="en-US" sz="1400" dirty="0">
                <a:solidFill>
                  <a:srgbClr val="000000"/>
                </a:solidFill>
              </a:rPr>
              <a:t>Directly connected networks will always be indented (child routes) because the local address of the interface is always entered in the routing table as a /32. </a:t>
            </a:r>
          </a:p>
          <a:p>
            <a:pPr marL="285750" indent="-285750" algn="l">
              <a:buFont typeface="Arial" panose="020B0604020202020204" pitchFamily="34" charset="0"/>
              <a:buChar char="•"/>
            </a:pPr>
            <a:r>
              <a:rPr lang="en-US" sz="1400" dirty="0">
                <a:solidFill>
                  <a:srgbClr val="000000"/>
                </a:solidFill>
              </a:rPr>
              <a:t>The child route will include the route source and all the forwarding information such as the next-hop address. </a:t>
            </a:r>
          </a:p>
          <a:p>
            <a:pPr marL="285750" indent="-285750" algn="l">
              <a:buFont typeface="Arial" panose="020B0604020202020204" pitchFamily="34" charset="0"/>
              <a:buChar char="•"/>
            </a:pPr>
            <a:r>
              <a:rPr lang="en-US" sz="1400" dirty="0">
                <a:solidFill>
                  <a:srgbClr val="000000"/>
                </a:solidFill>
              </a:rPr>
              <a:t>The classful network address of this subnet will be shown above the route entry, less indented, and without a source code. That route is known as a </a:t>
            </a:r>
            <a:r>
              <a:rPr lang="en-US" sz="1400" b="1" dirty="0">
                <a:solidFill>
                  <a:srgbClr val="000000"/>
                </a:solidFill>
              </a:rPr>
              <a:t>parent route.</a:t>
            </a:r>
          </a:p>
        </p:txBody>
      </p:sp>
      <p:sp>
        <p:nvSpPr>
          <p:cNvPr id="8" name="Rectangle 7">
            <a:extLst>
              <a:ext uri="{FF2B5EF4-FFF2-40B4-BE49-F238E27FC236}">
                <a16:creationId xmlns:a16="http://schemas.microsoft.com/office/drawing/2014/main" id="{513726A0-C97F-8746-81AE-0BD1EDD0D2A1}"/>
              </a:ext>
            </a:extLst>
          </p:cNvPr>
          <p:cNvSpPr/>
          <p:nvPr/>
        </p:nvSpPr>
        <p:spPr>
          <a:xfrm>
            <a:off x="5231218" y="773155"/>
            <a:ext cx="3588932" cy="304698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rPr>
              <a:t>Router# </a:t>
            </a:r>
            <a:r>
              <a:rPr lang="en-US" sz="1200" b="1" dirty="0">
                <a:solidFill>
                  <a:schemeClr val="bg1"/>
                </a:solidFill>
                <a:latin typeface="Courier New" panose="02070309020205020404" pitchFamily="49" charset="0"/>
              </a:rPr>
              <a:t>show </a:t>
            </a:r>
            <a:r>
              <a:rPr lang="en-US" sz="1200" b="1" dirty="0" err="1">
                <a:solidFill>
                  <a:schemeClr val="bg1"/>
                </a:solidFill>
                <a:latin typeface="Courier New" panose="02070309020205020404" pitchFamily="49" charset="0"/>
              </a:rPr>
              <a:t>ip</a:t>
            </a:r>
            <a:r>
              <a:rPr lang="en-US" sz="1200" b="1" dirty="0">
                <a:solidFill>
                  <a:schemeClr val="bg1"/>
                </a:solidFill>
                <a:latin typeface="Courier New" panose="02070309020205020404" pitchFamily="49" charset="0"/>
              </a:rPr>
              <a:t> route</a:t>
            </a:r>
            <a:r>
              <a:rPr lang="en-US" sz="1200" dirty="0">
                <a:solidFill>
                  <a:schemeClr val="bg1"/>
                </a:solidFill>
                <a:latin typeface="Courier New" panose="02070309020205020404" pitchFamily="49" charset="0"/>
              </a:rPr>
              <a:t> </a:t>
            </a:r>
          </a:p>
          <a:p>
            <a:r>
              <a:rPr lang="en-US" sz="1200" dirty="0">
                <a:solidFill>
                  <a:schemeClr val="bg1"/>
                </a:solidFill>
                <a:latin typeface="Courier New" panose="02070309020205020404" pitchFamily="49" charset="0"/>
              </a:rPr>
              <a:t>(Output omitted) </a:t>
            </a:r>
          </a:p>
          <a:p>
            <a:r>
              <a:rPr lang="en-US" sz="1200" dirty="0">
                <a:solidFill>
                  <a:schemeClr val="bg1"/>
                </a:solidFill>
                <a:latin typeface="Courier New" panose="02070309020205020404" pitchFamily="49" charset="0"/>
              </a:rPr>
              <a:t>   192.168.1.0/24 is variably..</a:t>
            </a:r>
          </a:p>
          <a:p>
            <a:r>
              <a:rPr lang="en-US" sz="1200" dirty="0">
                <a:solidFill>
                  <a:schemeClr val="bg1"/>
                </a:solidFill>
                <a:latin typeface="Courier New" panose="02070309020205020404" pitchFamily="49" charset="0"/>
              </a:rPr>
              <a:t>C    192.168.1.0/24 is direct..</a:t>
            </a:r>
          </a:p>
          <a:p>
            <a:r>
              <a:rPr lang="en-US" sz="1200" dirty="0">
                <a:solidFill>
                  <a:schemeClr val="bg1"/>
                </a:solidFill>
                <a:latin typeface="Courier New" panose="02070309020205020404" pitchFamily="49" charset="0"/>
              </a:rPr>
              <a:t>L    192.168.1.1/32 is direct..</a:t>
            </a:r>
          </a:p>
          <a:p>
            <a:r>
              <a:rPr lang="en-US" sz="1200" dirty="0">
                <a:solidFill>
                  <a:schemeClr val="bg1"/>
                </a:solidFill>
                <a:latin typeface="Courier New" panose="02070309020205020404" pitchFamily="49" charset="0"/>
              </a:rPr>
              <a:t>O    192.168.2.0/24 [110/65]..</a:t>
            </a:r>
          </a:p>
          <a:p>
            <a:r>
              <a:rPr lang="en-US" sz="1200" dirty="0">
                <a:solidFill>
                  <a:schemeClr val="bg1"/>
                </a:solidFill>
                <a:latin typeface="Courier New" panose="02070309020205020404" pitchFamily="49" charset="0"/>
              </a:rPr>
              <a:t>O    192.168.3.0/24 [110/65]..</a:t>
            </a:r>
          </a:p>
          <a:p>
            <a:r>
              <a:rPr lang="en-US" sz="1200" dirty="0">
                <a:solidFill>
                  <a:schemeClr val="bg1"/>
                </a:solidFill>
                <a:latin typeface="Courier New" panose="02070309020205020404" pitchFamily="49" charset="0"/>
              </a:rPr>
              <a:t>   192.168.12.0/24 is </a:t>
            </a:r>
            <a:r>
              <a:rPr lang="en-US" sz="1200" dirty="0" err="1">
                <a:solidFill>
                  <a:schemeClr val="bg1"/>
                </a:solidFill>
                <a:latin typeface="Courier New" panose="02070309020205020404" pitchFamily="49" charset="0"/>
              </a:rPr>
              <a:t>variab</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C    192.168.12.0/30 is direct..</a:t>
            </a:r>
          </a:p>
          <a:p>
            <a:r>
              <a:rPr lang="en-US" sz="1200" dirty="0">
                <a:solidFill>
                  <a:schemeClr val="bg1"/>
                </a:solidFill>
                <a:latin typeface="Courier New" panose="02070309020205020404" pitchFamily="49" charset="0"/>
              </a:rPr>
              <a:t>L    192.168.12.1/32 is direct..</a:t>
            </a:r>
          </a:p>
          <a:p>
            <a:r>
              <a:rPr lang="en-US" sz="1200" dirty="0">
                <a:solidFill>
                  <a:schemeClr val="bg1"/>
                </a:solidFill>
                <a:latin typeface="Courier New" panose="02070309020205020404" pitchFamily="49" charset="0"/>
              </a:rPr>
              <a:t>   192.168.13.0/24 is variably..</a:t>
            </a:r>
          </a:p>
          <a:p>
            <a:r>
              <a:rPr lang="en-US" sz="1200" dirty="0">
                <a:solidFill>
                  <a:schemeClr val="bg1"/>
                </a:solidFill>
                <a:latin typeface="Courier New" panose="02070309020205020404" pitchFamily="49" charset="0"/>
              </a:rPr>
              <a:t>C    192.168.13.0/30 is direct..</a:t>
            </a:r>
          </a:p>
          <a:p>
            <a:r>
              <a:rPr lang="en-US" sz="1200" dirty="0">
                <a:solidFill>
                  <a:schemeClr val="bg1"/>
                </a:solidFill>
                <a:latin typeface="Courier New" panose="02070309020205020404" pitchFamily="49" charset="0"/>
              </a:rPr>
              <a:t>L    192.168.13.1/32 is direct..</a:t>
            </a:r>
          </a:p>
          <a:p>
            <a:r>
              <a:rPr lang="en-US" sz="1200" dirty="0">
                <a:solidFill>
                  <a:schemeClr val="bg1"/>
                </a:solidFill>
                <a:latin typeface="Courier New" panose="02070309020205020404" pitchFamily="49" charset="0"/>
              </a:rPr>
              <a:t>   192.168.23.0/30 is </a:t>
            </a:r>
            <a:r>
              <a:rPr lang="en-US" sz="1200" dirty="0" err="1">
                <a:solidFill>
                  <a:schemeClr val="bg1"/>
                </a:solidFill>
                <a:latin typeface="Courier New" panose="02070309020205020404" pitchFamily="49" charset="0"/>
              </a:rPr>
              <a:t>subnette</a:t>
            </a:r>
            <a:r>
              <a:rPr lang="en-US" sz="1200" dirty="0">
                <a:solidFill>
                  <a:schemeClr val="bg1"/>
                </a:solidFill>
                <a:latin typeface="Courier New" panose="02070309020205020404" pitchFamily="49" charset="0"/>
              </a:rPr>
              <a:t>..</a:t>
            </a:r>
          </a:p>
          <a:p>
            <a:r>
              <a:rPr lang="en-US" sz="1200" dirty="0">
                <a:solidFill>
                  <a:schemeClr val="bg1"/>
                </a:solidFill>
                <a:latin typeface="Courier New" panose="02070309020205020404" pitchFamily="49" charset="0"/>
              </a:rPr>
              <a:t>O    192.168.23.0/30 [110/128]..</a:t>
            </a:r>
          </a:p>
          <a:p>
            <a:r>
              <a:rPr lang="en-US" sz="1200" dirty="0">
                <a:solidFill>
                  <a:schemeClr val="bg1"/>
                </a:solidFill>
                <a:latin typeface="Courier New" panose="02070309020205020404" pitchFamily="49" charset="0"/>
              </a:rPr>
              <a:t>Router#</a:t>
            </a:r>
            <a:endParaRPr lang="en-US" sz="1200" dirty="0">
              <a:solidFill>
                <a:schemeClr val="bg1"/>
              </a:solidFill>
            </a:endParaRPr>
          </a:p>
        </p:txBody>
      </p:sp>
    </p:spTree>
    <p:extLst>
      <p:ext uri="{BB962C8B-B14F-4D97-AF65-F5344CB8AC3E}">
        <p14:creationId xmlns:p14="http://schemas.microsoft.com/office/powerpoint/2010/main" val="13008141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Structure of an IPv6 Routing Table</a:t>
            </a:r>
          </a:p>
        </p:txBody>
      </p:sp>
      <p:sp>
        <p:nvSpPr>
          <p:cNvPr id="4" name="Content Placeholder 3">
            <a:extLst>
              <a:ext uri="{FF2B5EF4-FFF2-40B4-BE49-F238E27FC236}">
                <a16:creationId xmlns:a16="http://schemas.microsoft.com/office/drawing/2014/main" id="{3AC4B02B-8D9F-EA4F-ABF6-0101918289BE}"/>
              </a:ext>
            </a:extLst>
          </p:cNvPr>
          <p:cNvSpPr>
            <a:spLocks noGrp="1"/>
          </p:cNvSpPr>
          <p:nvPr>
            <p:ph idx="1"/>
          </p:nvPr>
        </p:nvSpPr>
        <p:spPr>
          <a:xfrm>
            <a:off x="474662" y="731837"/>
            <a:ext cx="3384957" cy="3689897"/>
          </a:xfrm>
        </p:spPr>
        <p:txBody>
          <a:bodyPr/>
          <a:lstStyle/>
          <a:p>
            <a:pPr marL="0" indent="0" algn="l"/>
            <a:r>
              <a:rPr lang="en-US" sz="1600" dirty="0">
                <a:solidFill>
                  <a:srgbClr val="000000"/>
                </a:solidFill>
              </a:rPr>
              <a:t>The concept of classful addressing was never part of IPv6, so the structure of an IPv6 routing table is very straight forward. Every IPv6 route entry is formatted and aligned the same way.</a:t>
            </a:r>
          </a:p>
        </p:txBody>
      </p:sp>
      <p:sp>
        <p:nvSpPr>
          <p:cNvPr id="6" name="Rectangle 5">
            <a:extLst>
              <a:ext uri="{FF2B5EF4-FFF2-40B4-BE49-F238E27FC236}">
                <a16:creationId xmlns:a16="http://schemas.microsoft.com/office/drawing/2014/main" id="{656D44BB-D566-4140-B17B-7AD47F73A55E}"/>
              </a:ext>
            </a:extLst>
          </p:cNvPr>
          <p:cNvSpPr/>
          <p:nvPr/>
        </p:nvSpPr>
        <p:spPr>
          <a:xfrm>
            <a:off x="3971703" y="731837"/>
            <a:ext cx="4373785" cy="3985706"/>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rPr>
              <a:t>R1# </a:t>
            </a:r>
            <a:r>
              <a:rPr lang="en-US" sz="1100" b="1" dirty="0">
                <a:solidFill>
                  <a:schemeClr val="bg1"/>
                </a:solidFill>
                <a:latin typeface="Courier New" panose="02070309020205020404" pitchFamily="49" charset="0"/>
              </a:rPr>
              <a:t>show ipv6 route</a:t>
            </a:r>
            <a:r>
              <a:rPr lang="en-US" sz="1100" dirty="0">
                <a:solidFill>
                  <a:schemeClr val="bg1"/>
                </a:solidFill>
                <a:latin typeface="Courier New" panose="02070309020205020404" pitchFamily="49" charset="0"/>
              </a:rPr>
              <a:t> </a:t>
            </a:r>
          </a:p>
          <a:p>
            <a:r>
              <a:rPr lang="en-US" sz="1100" dirty="0">
                <a:solidFill>
                  <a:schemeClr val="bg1"/>
                </a:solidFill>
                <a:latin typeface="Courier New" panose="02070309020205020404" pitchFamily="49" charset="0"/>
              </a:rPr>
              <a:t>(output omitted for brevity) </a:t>
            </a:r>
          </a:p>
          <a:p>
            <a:r>
              <a:rPr lang="en-US" sz="1100" dirty="0">
                <a:solidFill>
                  <a:schemeClr val="bg1"/>
                </a:solidFill>
                <a:latin typeface="Courier New" panose="02070309020205020404" pitchFamily="49" charset="0"/>
              </a:rPr>
              <a:t>OE2 ::/0 [110/1], tag 2 </a:t>
            </a:r>
          </a:p>
          <a:p>
            <a:r>
              <a:rPr lang="en-US" sz="1100" dirty="0">
                <a:solidFill>
                  <a:schemeClr val="bg1"/>
                </a:solidFill>
                <a:latin typeface="Courier New" panose="02070309020205020404" pitchFamily="49" charset="0"/>
              </a:rPr>
              <a:t>   via FE80::2:C, Serial0/0/1 </a:t>
            </a:r>
          </a:p>
          <a:p>
            <a:r>
              <a:rPr lang="en-US" sz="1100" dirty="0">
                <a:solidFill>
                  <a:schemeClr val="bg1"/>
                </a:solidFill>
                <a:latin typeface="Courier New" panose="02070309020205020404" pitchFamily="49" charset="0"/>
              </a:rPr>
              <a:t>C 2001:DB8:ACAD:1::/64 [0/0] </a:t>
            </a:r>
          </a:p>
          <a:p>
            <a:r>
              <a:rPr lang="en-US" sz="1100" dirty="0">
                <a:solidFill>
                  <a:schemeClr val="bg1"/>
                </a:solidFill>
                <a:latin typeface="Courier New" panose="02070309020205020404" pitchFamily="49" charset="0"/>
              </a:rPr>
              <a:t>   via GigabitEthernet0/0/0, directly connected </a:t>
            </a:r>
          </a:p>
          <a:p>
            <a:r>
              <a:rPr lang="en-US" sz="1100" dirty="0">
                <a:solidFill>
                  <a:schemeClr val="bg1"/>
                </a:solidFill>
                <a:latin typeface="Courier New" panose="02070309020205020404" pitchFamily="49" charset="0"/>
              </a:rPr>
              <a:t>L 2001:DB8:ACAD:1::1/128 [0/0] </a:t>
            </a:r>
          </a:p>
          <a:p>
            <a:r>
              <a:rPr lang="en-US" sz="1100" dirty="0">
                <a:solidFill>
                  <a:schemeClr val="bg1"/>
                </a:solidFill>
                <a:latin typeface="Courier New" panose="02070309020205020404" pitchFamily="49" charset="0"/>
              </a:rPr>
              <a:t>   via GigabitEthernet0/0/0, receive </a:t>
            </a:r>
          </a:p>
          <a:p>
            <a:r>
              <a:rPr lang="en-US" sz="1100" dirty="0">
                <a:solidFill>
                  <a:schemeClr val="bg1"/>
                </a:solidFill>
                <a:latin typeface="Courier New" panose="02070309020205020404" pitchFamily="49" charset="0"/>
              </a:rPr>
              <a:t>C 2001:DB8:ACAD:2::/64 [0/0] </a:t>
            </a:r>
          </a:p>
          <a:p>
            <a:r>
              <a:rPr lang="en-US" sz="1100" dirty="0">
                <a:solidFill>
                  <a:schemeClr val="bg1"/>
                </a:solidFill>
                <a:latin typeface="Courier New" panose="02070309020205020404" pitchFamily="49" charset="0"/>
              </a:rPr>
              <a:t>  via GigabitEthernet0/0/1, directly connected </a:t>
            </a:r>
          </a:p>
          <a:p>
            <a:r>
              <a:rPr lang="en-US" sz="1100" dirty="0">
                <a:solidFill>
                  <a:schemeClr val="bg1"/>
                </a:solidFill>
                <a:latin typeface="Courier New" panose="02070309020205020404" pitchFamily="49" charset="0"/>
              </a:rPr>
              <a:t>L 2001:DB8:ACAD:2::1/128 [0/0] </a:t>
            </a:r>
          </a:p>
          <a:p>
            <a:r>
              <a:rPr lang="en-US" sz="1100" dirty="0">
                <a:solidFill>
                  <a:schemeClr val="bg1"/>
                </a:solidFill>
                <a:latin typeface="Courier New" panose="02070309020205020404" pitchFamily="49" charset="0"/>
              </a:rPr>
              <a:t>   via GigabitEthernet0/0/1, receive </a:t>
            </a:r>
          </a:p>
          <a:p>
            <a:r>
              <a:rPr lang="en-US" sz="1100" dirty="0">
                <a:solidFill>
                  <a:schemeClr val="bg1"/>
                </a:solidFill>
                <a:latin typeface="Courier New" panose="02070309020205020404" pitchFamily="49" charset="0"/>
              </a:rPr>
              <a:t>C 2001:DB8:ACAD:3::/64 [0/0] </a:t>
            </a:r>
          </a:p>
          <a:p>
            <a:r>
              <a:rPr lang="en-US" sz="1100" dirty="0">
                <a:solidFill>
                  <a:schemeClr val="bg1"/>
                </a:solidFill>
                <a:latin typeface="Courier New" panose="02070309020205020404" pitchFamily="49" charset="0"/>
              </a:rPr>
              <a:t>   via Serial0/1/1, directly connected </a:t>
            </a:r>
          </a:p>
          <a:p>
            <a:r>
              <a:rPr lang="en-US" sz="1100" dirty="0">
                <a:solidFill>
                  <a:schemeClr val="bg1"/>
                </a:solidFill>
                <a:latin typeface="Courier New" panose="02070309020205020404" pitchFamily="49" charset="0"/>
              </a:rPr>
              <a:t>L 2001:DB8:ACAD:3::1/128 [0/0] </a:t>
            </a:r>
          </a:p>
          <a:p>
            <a:r>
              <a:rPr lang="en-US" sz="1100" dirty="0">
                <a:solidFill>
                  <a:schemeClr val="bg1"/>
                </a:solidFill>
                <a:latin typeface="Courier New" panose="02070309020205020404" pitchFamily="49" charset="0"/>
              </a:rPr>
              <a:t>   via Serial0/1/1, receive </a:t>
            </a:r>
          </a:p>
          <a:p>
            <a:r>
              <a:rPr lang="en-US" sz="1100" dirty="0">
                <a:solidFill>
                  <a:schemeClr val="bg1"/>
                </a:solidFill>
                <a:latin typeface="Courier New" panose="02070309020205020404" pitchFamily="49" charset="0"/>
              </a:rPr>
              <a:t>O 2001:DB8:ACAD:4::/64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O 2001:DB8:ACAD:5::/64 [110/50] </a:t>
            </a:r>
          </a:p>
          <a:p>
            <a:r>
              <a:rPr lang="en-US" sz="1100" dirty="0">
                <a:solidFill>
                  <a:schemeClr val="bg1"/>
                </a:solidFill>
                <a:latin typeface="Courier New" panose="02070309020205020404" pitchFamily="49" charset="0"/>
              </a:rPr>
              <a:t>   via FE80::2:C, Serial0/1/1 </a:t>
            </a:r>
          </a:p>
          <a:p>
            <a:r>
              <a:rPr lang="en-US" sz="1100" dirty="0">
                <a:solidFill>
                  <a:schemeClr val="bg1"/>
                </a:solidFill>
                <a:latin typeface="Courier New" panose="02070309020205020404" pitchFamily="49" charset="0"/>
              </a:rPr>
              <a:t>L FF00::/8 [0/0] </a:t>
            </a:r>
          </a:p>
          <a:p>
            <a:r>
              <a:rPr lang="en-US" sz="1100" dirty="0">
                <a:solidFill>
                  <a:schemeClr val="bg1"/>
                </a:solidFill>
                <a:latin typeface="Courier New" panose="02070309020205020404" pitchFamily="49" charset="0"/>
              </a:rPr>
              <a:t>   via Null0, receive </a:t>
            </a:r>
          </a:p>
          <a:p>
            <a:r>
              <a:rPr lang="en-US" sz="1100" dirty="0">
                <a:solidFill>
                  <a:schemeClr val="bg1"/>
                </a:solidFill>
                <a:latin typeface="Courier New" panose="02070309020205020404" pitchFamily="49" charset="0"/>
              </a:rPr>
              <a:t>R1#</a:t>
            </a:r>
            <a:endParaRPr lang="en-US" sz="1100" dirty="0">
              <a:solidFill>
                <a:schemeClr val="bg1"/>
              </a:solidFill>
            </a:endParaRPr>
          </a:p>
        </p:txBody>
      </p:sp>
    </p:spTree>
    <p:extLst>
      <p:ext uri="{BB962C8B-B14F-4D97-AF65-F5344CB8AC3E}">
        <p14:creationId xmlns:p14="http://schemas.microsoft.com/office/powerpoint/2010/main" val="36329935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a:t>
            </a:r>
          </a:p>
        </p:txBody>
      </p:sp>
      <p:sp>
        <p:nvSpPr>
          <p:cNvPr id="5" name="Content Placeholder 4">
            <a:extLst>
              <a:ext uri="{FF2B5EF4-FFF2-40B4-BE49-F238E27FC236}">
                <a16:creationId xmlns:a16="http://schemas.microsoft.com/office/drawing/2014/main" id="{BA7A6C6E-A4CA-C944-9937-A9BCE9618AB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route entry for a specific network address (prefix and prefix length) can only appear once in the routing table. However, it is possible that the routing table learns about the same network address from more than one routing source. Except for very specific circumstances, only one dynamic routing protocol should be implemented on a router. Each routing protocol may decide on a different path to reach the destination based on the metric of that routing protocol.</a:t>
            </a:r>
          </a:p>
          <a:p>
            <a:pPr marL="0" indent="0" algn="l"/>
            <a:endParaRPr lang="en-US" sz="1600" dirty="0">
              <a:solidFill>
                <a:srgbClr val="000000"/>
              </a:solidFill>
            </a:endParaRPr>
          </a:p>
          <a:p>
            <a:pPr marL="0" indent="0" algn="l"/>
            <a:r>
              <a:rPr lang="en-US" sz="1600" dirty="0">
                <a:solidFill>
                  <a:srgbClr val="000000"/>
                </a:solidFill>
              </a:rPr>
              <a:t>This raises a few questions, such as the following:</a:t>
            </a:r>
          </a:p>
          <a:p>
            <a:pPr marL="415985" lvl="1" indent="-342900">
              <a:buFont typeface="Arial" panose="020B0604020202020204" pitchFamily="34" charset="0"/>
              <a:buChar char="•"/>
            </a:pPr>
            <a:r>
              <a:rPr lang="en-US" dirty="0">
                <a:solidFill>
                  <a:srgbClr val="000000"/>
                </a:solidFill>
              </a:rPr>
              <a:t>How does the router know which source to use?</a:t>
            </a:r>
          </a:p>
          <a:p>
            <a:pPr marL="415985" lvl="1" indent="-342900">
              <a:buFont typeface="Arial" panose="020B0604020202020204" pitchFamily="34" charset="0"/>
              <a:buChar char="•"/>
            </a:pPr>
            <a:r>
              <a:rPr lang="en-US" dirty="0">
                <a:solidFill>
                  <a:srgbClr val="000000"/>
                </a:solidFill>
              </a:rPr>
              <a:t>Which route should it install in the routing table? </a:t>
            </a:r>
          </a:p>
          <a:p>
            <a:pPr marL="0" indent="0" algn="l"/>
            <a:endParaRPr lang="en-US" sz="1600" dirty="0">
              <a:solidFill>
                <a:srgbClr val="000000"/>
              </a:solidFill>
            </a:endParaRPr>
          </a:p>
          <a:p>
            <a:pPr marL="0" indent="0" algn="l"/>
            <a:r>
              <a:rPr lang="en-US" sz="1600" dirty="0">
                <a:solidFill>
                  <a:srgbClr val="000000"/>
                </a:solidFill>
              </a:rPr>
              <a:t>Cisco IOS uses what is known as the administrative distance (AD) to determine the route to install into the IP routing table. The AD represents the "trustworthiness" of the route. The lower the AD, the more trustworthy the route source.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641911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Two Functions of a Router</a:t>
            </a:r>
          </a:p>
        </p:txBody>
      </p:sp>
      <p:sp>
        <p:nvSpPr>
          <p:cNvPr id="4" name="Content Placeholder 3">
            <a:extLst>
              <a:ext uri="{FF2B5EF4-FFF2-40B4-BE49-F238E27FC236}">
                <a16:creationId xmlns:a16="http://schemas.microsoft.com/office/drawing/2014/main" id="{FC96270B-23A1-2C47-96B8-2E7D9AC485BB}"/>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receives an IP packet on one interface, it determines which interface to use to forward the packet to the destination. This is known as routing. The interface that the router uses to forward the packet may be the final destination, or it may be a network connected to another router that is used to reach the destination network. Each network that a router connects to typically requires a separate interface, but this may not always be the case.</a:t>
            </a:r>
          </a:p>
          <a:p>
            <a:pPr marL="0" indent="0" algn="l"/>
            <a:endParaRPr lang="en-US" sz="1600" dirty="0">
              <a:solidFill>
                <a:srgbClr val="000000"/>
              </a:solidFill>
            </a:endParaRPr>
          </a:p>
          <a:p>
            <a:pPr marL="0" indent="0" algn="l"/>
            <a:r>
              <a:rPr lang="en-US" sz="1600" dirty="0">
                <a:solidFill>
                  <a:srgbClr val="000000"/>
                </a:solidFill>
              </a:rPr>
              <a:t>The primary functions of a router are to determine the best path to forward packets based on the information in its routing table, and to forward packets toward their destination.</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IP Routing Table</a:t>
            </a:r>
            <a:br>
              <a:rPr lang="en-US" dirty="0"/>
            </a:br>
            <a:r>
              <a:rPr lang="en-US" sz="2400" dirty="0"/>
              <a:t>Administrative Distance (Cont.)</a:t>
            </a:r>
          </a:p>
        </p:txBody>
      </p:sp>
      <p:sp>
        <p:nvSpPr>
          <p:cNvPr id="4" name="Content Placeholder 3">
            <a:extLst>
              <a:ext uri="{FF2B5EF4-FFF2-40B4-BE49-F238E27FC236}">
                <a16:creationId xmlns:a16="http://schemas.microsoft.com/office/drawing/2014/main" id="{8C8EA676-71B5-474E-B1F2-A9DE3D051A78}"/>
              </a:ext>
            </a:extLst>
          </p:cNvPr>
          <p:cNvSpPr>
            <a:spLocks noGrp="1"/>
          </p:cNvSpPr>
          <p:nvPr>
            <p:ph idx="1"/>
          </p:nvPr>
        </p:nvSpPr>
        <p:spPr>
          <a:xfrm>
            <a:off x="474663" y="925033"/>
            <a:ext cx="3342426" cy="3496701"/>
          </a:xfrm>
        </p:spPr>
        <p:txBody>
          <a:bodyPr/>
          <a:lstStyle/>
          <a:p>
            <a:pPr marL="0" indent="0" algn="l"/>
            <a:r>
              <a:rPr lang="en-US" sz="1600" dirty="0">
                <a:solidFill>
                  <a:srgbClr val="000000"/>
                </a:solidFill>
              </a:rPr>
              <a:t>The table lists various routing protocols and their associated ADs.</a:t>
            </a:r>
          </a:p>
        </p:txBody>
      </p:sp>
      <p:graphicFrame>
        <p:nvGraphicFramePr>
          <p:cNvPr id="6" name="Table 5">
            <a:extLst>
              <a:ext uri="{FF2B5EF4-FFF2-40B4-BE49-F238E27FC236}">
                <a16:creationId xmlns:a16="http://schemas.microsoft.com/office/drawing/2014/main" id="{AAE85549-184E-9E43-852D-1D7603B5068E}"/>
              </a:ext>
            </a:extLst>
          </p:cNvPr>
          <p:cNvGraphicFramePr>
            <a:graphicFrameLocks noGrp="1"/>
          </p:cNvGraphicFramePr>
          <p:nvPr>
            <p:extLst>
              <p:ext uri="{D42A27DB-BD31-4B8C-83A1-F6EECF244321}">
                <p14:modId xmlns:p14="http://schemas.microsoft.com/office/powerpoint/2010/main" val="2031584401"/>
              </p:ext>
            </p:extLst>
          </p:nvPr>
        </p:nvGraphicFramePr>
        <p:xfrm>
          <a:off x="4120223" y="970887"/>
          <a:ext cx="4355806" cy="3201726"/>
        </p:xfrm>
        <a:graphic>
          <a:graphicData uri="http://schemas.openxmlformats.org/drawingml/2006/table">
            <a:tbl>
              <a:tblPr firstRow="1" bandRow="1">
                <a:tableStyleId>{5C22544A-7EE6-4342-B048-85BDC9FD1C3A}</a:tableStyleId>
              </a:tblPr>
              <a:tblGrid>
                <a:gridCol w="2177903">
                  <a:extLst>
                    <a:ext uri="{9D8B030D-6E8A-4147-A177-3AD203B41FA5}">
                      <a16:colId xmlns:a16="http://schemas.microsoft.com/office/drawing/2014/main" val="3183869171"/>
                    </a:ext>
                  </a:extLst>
                </a:gridCol>
                <a:gridCol w="2177903">
                  <a:extLst>
                    <a:ext uri="{9D8B030D-6E8A-4147-A177-3AD203B41FA5}">
                      <a16:colId xmlns:a16="http://schemas.microsoft.com/office/drawing/2014/main" val="2679211893"/>
                    </a:ext>
                  </a:extLst>
                </a:gridCol>
              </a:tblGrid>
              <a:tr h="291066">
                <a:tc>
                  <a:txBody>
                    <a:bodyPr/>
                    <a:lstStyle/>
                    <a:p>
                      <a:pPr algn="l" fontAlgn="ctr"/>
                      <a:r>
                        <a:rPr lang="en-US" sz="1200">
                          <a:effectLst/>
                        </a:rPr>
                        <a:t>Route Source</a:t>
                      </a:r>
                    </a:p>
                  </a:txBody>
                  <a:tcPr marL="47625" marR="47625" marT="47625" marB="47625" anchor="ctr"/>
                </a:tc>
                <a:tc>
                  <a:txBody>
                    <a:bodyPr/>
                    <a:lstStyle/>
                    <a:p>
                      <a:pPr algn="l" fontAlgn="ctr"/>
                      <a:r>
                        <a:rPr lang="en-US" sz="1200" dirty="0">
                          <a:effectLst/>
                        </a:rPr>
                        <a:t>Administrative Distance</a:t>
                      </a:r>
                    </a:p>
                  </a:txBody>
                  <a:tcPr marL="47625" marR="47625" marT="47625" marB="47625" anchor="ctr"/>
                </a:tc>
                <a:extLst>
                  <a:ext uri="{0D108BD9-81ED-4DB2-BD59-A6C34878D82A}">
                    <a16:rowId xmlns:a16="http://schemas.microsoft.com/office/drawing/2014/main" val="2705007103"/>
                  </a:ext>
                </a:extLst>
              </a:tr>
              <a:tr h="291066">
                <a:tc>
                  <a:txBody>
                    <a:bodyPr/>
                    <a:lstStyle/>
                    <a:p>
                      <a:pPr fontAlgn="ctr"/>
                      <a:r>
                        <a:rPr lang="en-US" sz="1200" b="0">
                          <a:effectLst/>
                        </a:rPr>
                        <a:t>Directly connected</a:t>
                      </a:r>
                    </a:p>
                  </a:txBody>
                  <a:tcPr marL="47625" marR="47625" marT="47625" marB="47625" anchor="ctr"/>
                </a:tc>
                <a:tc>
                  <a:txBody>
                    <a:bodyPr/>
                    <a:lstStyle/>
                    <a:p>
                      <a:pPr algn="ctr" fontAlgn="ctr"/>
                      <a:r>
                        <a:rPr lang="en-US" sz="1200" b="0">
                          <a:effectLst/>
                        </a:rPr>
                        <a:t>0</a:t>
                      </a:r>
                    </a:p>
                  </a:txBody>
                  <a:tcPr marL="47625" marR="47625" marT="47625" marB="47625" anchor="ctr"/>
                </a:tc>
                <a:extLst>
                  <a:ext uri="{0D108BD9-81ED-4DB2-BD59-A6C34878D82A}">
                    <a16:rowId xmlns:a16="http://schemas.microsoft.com/office/drawing/2014/main" val="4253160660"/>
                  </a:ext>
                </a:extLst>
              </a:tr>
              <a:tr h="291066">
                <a:tc>
                  <a:txBody>
                    <a:bodyPr/>
                    <a:lstStyle/>
                    <a:p>
                      <a:pPr fontAlgn="ctr"/>
                      <a:r>
                        <a:rPr lang="en-US" sz="1200" b="0" dirty="0">
                          <a:effectLst/>
                        </a:rPr>
                        <a:t>Static route</a:t>
                      </a:r>
                    </a:p>
                  </a:txBody>
                  <a:tcPr marL="47625" marR="47625" marT="47625" marB="47625" anchor="ctr"/>
                </a:tc>
                <a:tc>
                  <a:txBody>
                    <a:bodyPr/>
                    <a:lstStyle/>
                    <a:p>
                      <a:pPr algn="ctr" fontAlgn="ctr"/>
                      <a:r>
                        <a:rPr lang="en-US" sz="1200" b="0">
                          <a:effectLst/>
                        </a:rPr>
                        <a:t>1</a:t>
                      </a:r>
                    </a:p>
                  </a:txBody>
                  <a:tcPr marL="47625" marR="47625" marT="47625" marB="47625" anchor="ctr"/>
                </a:tc>
                <a:extLst>
                  <a:ext uri="{0D108BD9-81ED-4DB2-BD59-A6C34878D82A}">
                    <a16:rowId xmlns:a16="http://schemas.microsoft.com/office/drawing/2014/main" val="813377383"/>
                  </a:ext>
                </a:extLst>
              </a:tr>
              <a:tr h="291066">
                <a:tc>
                  <a:txBody>
                    <a:bodyPr/>
                    <a:lstStyle/>
                    <a:p>
                      <a:pPr fontAlgn="ctr"/>
                      <a:r>
                        <a:rPr lang="en-US" sz="1200" b="0">
                          <a:effectLst/>
                        </a:rPr>
                        <a:t>EIGRP summary route</a:t>
                      </a:r>
                    </a:p>
                  </a:txBody>
                  <a:tcPr marL="47625" marR="47625" marT="47625" marB="47625" anchor="ctr"/>
                </a:tc>
                <a:tc>
                  <a:txBody>
                    <a:bodyPr/>
                    <a:lstStyle/>
                    <a:p>
                      <a:pPr algn="ctr" fontAlgn="ctr"/>
                      <a:r>
                        <a:rPr lang="en-US" sz="1200" b="0">
                          <a:effectLst/>
                        </a:rPr>
                        <a:t>5</a:t>
                      </a:r>
                    </a:p>
                  </a:txBody>
                  <a:tcPr marL="47625" marR="47625" marT="47625" marB="47625" anchor="ctr"/>
                </a:tc>
                <a:extLst>
                  <a:ext uri="{0D108BD9-81ED-4DB2-BD59-A6C34878D82A}">
                    <a16:rowId xmlns:a16="http://schemas.microsoft.com/office/drawing/2014/main" val="657262967"/>
                  </a:ext>
                </a:extLst>
              </a:tr>
              <a:tr h="291066">
                <a:tc>
                  <a:txBody>
                    <a:bodyPr/>
                    <a:lstStyle/>
                    <a:p>
                      <a:pPr fontAlgn="ctr"/>
                      <a:r>
                        <a:rPr lang="en-US" sz="1200" b="0">
                          <a:effectLst/>
                        </a:rPr>
                        <a:t>External BGP</a:t>
                      </a:r>
                    </a:p>
                  </a:txBody>
                  <a:tcPr marL="47625" marR="47625" marT="47625" marB="47625" anchor="ctr"/>
                </a:tc>
                <a:tc>
                  <a:txBody>
                    <a:bodyPr/>
                    <a:lstStyle/>
                    <a:p>
                      <a:pPr algn="ctr" fontAlgn="ctr"/>
                      <a:r>
                        <a:rPr lang="en-US" sz="1200" b="0">
                          <a:effectLst/>
                        </a:rPr>
                        <a:t>20</a:t>
                      </a:r>
                    </a:p>
                  </a:txBody>
                  <a:tcPr marL="47625" marR="47625" marT="47625" marB="47625" anchor="ctr"/>
                </a:tc>
                <a:extLst>
                  <a:ext uri="{0D108BD9-81ED-4DB2-BD59-A6C34878D82A}">
                    <a16:rowId xmlns:a16="http://schemas.microsoft.com/office/drawing/2014/main" val="800788556"/>
                  </a:ext>
                </a:extLst>
              </a:tr>
              <a:tr h="291066">
                <a:tc>
                  <a:txBody>
                    <a:bodyPr/>
                    <a:lstStyle/>
                    <a:p>
                      <a:pPr fontAlgn="ctr"/>
                      <a:r>
                        <a:rPr lang="en-US" sz="1200" b="0">
                          <a:effectLst/>
                        </a:rPr>
                        <a:t>Internal EIGRP</a:t>
                      </a:r>
                    </a:p>
                  </a:txBody>
                  <a:tcPr marL="47625" marR="47625" marT="47625" marB="47625" anchor="ctr"/>
                </a:tc>
                <a:tc>
                  <a:txBody>
                    <a:bodyPr/>
                    <a:lstStyle/>
                    <a:p>
                      <a:pPr algn="ctr" fontAlgn="ctr"/>
                      <a:r>
                        <a:rPr lang="en-US" sz="1200" b="0">
                          <a:effectLst/>
                        </a:rPr>
                        <a:t>90</a:t>
                      </a:r>
                    </a:p>
                  </a:txBody>
                  <a:tcPr marL="47625" marR="47625" marT="47625" marB="47625" anchor="ctr"/>
                </a:tc>
                <a:extLst>
                  <a:ext uri="{0D108BD9-81ED-4DB2-BD59-A6C34878D82A}">
                    <a16:rowId xmlns:a16="http://schemas.microsoft.com/office/drawing/2014/main" val="3922839219"/>
                  </a:ext>
                </a:extLst>
              </a:tr>
              <a:tr h="291066">
                <a:tc>
                  <a:txBody>
                    <a:bodyPr/>
                    <a:lstStyle/>
                    <a:p>
                      <a:pPr fontAlgn="ctr"/>
                      <a:r>
                        <a:rPr lang="en-US" sz="1200" b="0">
                          <a:effectLst/>
                        </a:rPr>
                        <a:t>OSPF</a:t>
                      </a:r>
                    </a:p>
                  </a:txBody>
                  <a:tcPr marL="47625" marR="47625" marT="47625" marB="47625" anchor="ctr"/>
                </a:tc>
                <a:tc>
                  <a:txBody>
                    <a:bodyPr/>
                    <a:lstStyle/>
                    <a:p>
                      <a:pPr algn="ctr" fontAlgn="ctr"/>
                      <a:r>
                        <a:rPr lang="en-US" sz="1200" b="0">
                          <a:effectLst/>
                        </a:rPr>
                        <a:t>110</a:t>
                      </a:r>
                    </a:p>
                  </a:txBody>
                  <a:tcPr marL="47625" marR="47625" marT="47625" marB="47625" anchor="ctr"/>
                </a:tc>
                <a:extLst>
                  <a:ext uri="{0D108BD9-81ED-4DB2-BD59-A6C34878D82A}">
                    <a16:rowId xmlns:a16="http://schemas.microsoft.com/office/drawing/2014/main" val="1253352517"/>
                  </a:ext>
                </a:extLst>
              </a:tr>
              <a:tr h="291066">
                <a:tc>
                  <a:txBody>
                    <a:bodyPr/>
                    <a:lstStyle/>
                    <a:p>
                      <a:pPr fontAlgn="ctr"/>
                      <a:r>
                        <a:rPr lang="en-US" sz="1200" b="0">
                          <a:effectLst/>
                        </a:rPr>
                        <a:t>IS-IS</a:t>
                      </a:r>
                    </a:p>
                  </a:txBody>
                  <a:tcPr marL="47625" marR="47625" marT="47625" marB="47625" anchor="ctr"/>
                </a:tc>
                <a:tc>
                  <a:txBody>
                    <a:bodyPr/>
                    <a:lstStyle/>
                    <a:p>
                      <a:pPr algn="ctr" fontAlgn="ctr"/>
                      <a:r>
                        <a:rPr lang="en-US" sz="1200" b="0">
                          <a:effectLst/>
                        </a:rPr>
                        <a:t>115</a:t>
                      </a:r>
                    </a:p>
                  </a:txBody>
                  <a:tcPr marL="47625" marR="47625" marT="47625" marB="47625" anchor="ctr"/>
                </a:tc>
                <a:extLst>
                  <a:ext uri="{0D108BD9-81ED-4DB2-BD59-A6C34878D82A}">
                    <a16:rowId xmlns:a16="http://schemas.microsoft.com/office/drawing/2014/main" val="337094963"/>
                  </a:ext>
                </a:extLst>
              </a:tr>
              <a:tr h="291066">
                <a:tc>
                  <a:txBody>
                    <a:bodyPr/>
                    <a:lstStyle/>
                    <a:p>
                      <a:pPr fontAlgn="ctr"/>
                      <a:r>
                        <a:rPr lang="en-US" sz="1200" b="0">
                          <a:effectLst/>
                        </a:rPr>
                        <a:t>RIP</a:t>
                      </a:r>
                    </a:p>
                  </a:txBody>
                  <a:tcPr marL="47625" marR="47625" marT="47625" marB="47625" anchor="ctr"/>
                </a:tc>
                <a:tc>
                  <a:txBody>
                    <a:bodyPr/>
                    <a:lstStyle/>
                    <a:p>
                      <a:pPr algn="ctr" fontAlgn="ctr"/>
                      <a:r>
                        <a:rPr lang="en-US" sz="1200" b="0">
                          <a:effectLst/>
                        </a:rPr>
                        <a:t>120</a:t>
                      </a:r>
                    </a:p>
                  </a:txBody>
                  <a:tcPr marL="47625" marR="47625" marT="47625" marB="47625" anchor="ctr"/>
                </a:tc>
                <a:extLst>
                  <a:ext uri="{0D108BD9-81ED-4DB2-BD59-A6C34878D82A}">
                    <a16:rowId xmlns:a16="http://schemas.microsoft.com/office/drawing/2014/main" val="1076498315"/>
                  </a:ext>
                </a:extLst>
              </a:tr>
              <a:tr h="291066">
                <a:tc>
                  <a:txBody>
                    <a:bodyPr/>
                    <a:lstStyle/>
                    <a:p>
                      <a:pPr fontAlgn="ctr"/>
                      <a:r>
                        <a:rPr lang="en-US" sz="1200" b="0">
                          <a:effectLst/>
                        </a:rPr>
                        <a:t>External EIGRP</a:t>
                      </a:r>
                    </a:p>
                  </a:txBody>
                  <a:tcPr marL="47625" marR="47625" marT="47625" marB="47625" anchor="ctr"/>
                </a:tc>
                <a:tc>
                  <a:txBody>
                    <a:bodyPr/>
                    <a:lstStyle/>
                    <a:p>
                      <a:pPr algn="ctr" fontAlgn="ctr"/>
                      <a:r>
                        <a:rPr lang="en-US" sz="1200" b="0">
                          <a:effectLst/>
                        </a:rPr>
                        <a:t>170</a:t>
                      </a:r>
                    </a:p>
                  </a:txBody>
                  <a:tcPr marL="47625" marR="47625" marT="47625" marB="47625" anchor="ctr"/>
                </a:tc>
                <a:extLst>
                  <a:ext uri="{0D108BD9-81ED-4DB2-BD59-A6C34878D82A}">
                    <a16:rowId xmlns:a16="http://schemas.microsoft.com/office/drawing/2014/main" val="1345330693"/>
                  </a:ext>
                </a:extLst>
              </a:tr>
              <a:tr h="291066">
                <a:tc>
                  <a:txBody>
                    <a:bodyPr/>
                    <a:lstStyle/>
                    <a:p>
                      <a:pPr fontAlgn="ctr"/>
                      <a:r>
                        <a:rPr lang="en-US" sz="1200" b="0">
                          <a:effectLst/>
                        </a:rPr>
                        <a:t>Internal BGP</a:t>
                      </a:r>
                    </a:p>
                  </a:txBody>
                  <a:tcPr marL="47625" marR="47625" marT="47625" marB="47625" anchor="ctr"/>
                </a:tc>
                <a:tc>
                  <a:txBody>
                    <a:bodyPr/>
                    <a:lstStyle/>
                    <a:p>
                      <a:pPr algn="ctr" fontAlgn="ctr"/>
                      <a:r>
                        <a:rPr lang="en-US" sz="1200" b="0" dirty="0">
                          <a:effectLst/>
                        </a:rPr>
                        <a:t>200</a:t>
                      </a:r>
                    </a:p>
                  </a:txBody>
                  <a:tcPr marL="47625" marR="47625" marT="47625" marB="47625" anchor="ctr"/>
                </a:tc>
                <a:extLst>
                  <a:ext uri="{0D108BD9-81ED-4DB2-BD59-A6C34878D82A}">
                    <a16:rowId xmlns:a16="http://schemas.microsoft.com/office/drawing/2014/main" val="947398185"/>
                  </a:ext>
                </a:extLst>
              </a:tr>
            </a:tbl>
          </a:graphicData>
        </a:graphic>
      </p:graphicFrame>
    </p:spTree>
    <p:extLst>
      <p:ext uri="{BB962C8B-B14F-4D97-AF65-F5344CB8AC3E}">
        <p14:creationId xmlns:p14="http://schemas.microsoft.com/office/powerpoint/2010/main" val="3699140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14.5 Static and Dynamic Routing</a:t>
            </a:r>
          </a:p>
        </p:txBody>
      </p:sp>
    </p:spTree>
    <p:custDataLst>
      <p:tags r:id="rId1"/>
    </p:custDataLst>
    <p:extLst>
      <p:ext uri="{BB962C8B-B14F-4D97-AF65-F5344CB8AC3E}">
        <p14:creationId xmlns:p14="http://schemas.microsoft.com/office/powerpoint/2010/main" val="4065909161"/>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Static and dynamic routing are not mutually exclusive. Rather, most networks use a combination of dynamic routing protocols and static routes.</a:t>
            </a:r>
          </a:p>
          <a:p>
            <a:pPr marL="0" indent="0" algn="l"/>
            <a:endParaRPr lang="en-US" sz="1600" b="1" dirty="0">
              <a:solidFill>
                <a:srgbClr val="000000"/>
              </a:solidFill>
            </a:endParaRPr>
          </a:p>
          <a:p>
            <a:pPr marL="0" indent="0" algn="l"/>
            <a:r>
              <a:rPr lang="en-US" sz="1600" dirty="0">
                <a:solidFill>
                  <a:srgbClr val="000000"/>
                </a:solidFill>
              </a:rPr>
              <a:t>Static routes are commonly used in the following scenarios:</a:t>
            </a:r>
          </a:p>
          <a:p>
            <a:pPr marL="358835" lvl="1" indent="-285750">
              <a:buFont typeface="Arial" panose="020B0604020202020204" pitchFamily="34" charset="0"/>
              <a:buChar char="•"/>
            </a:pPr>
            <a:r>
              <a:rPr lang="en-US" sz="1600" dirty="0">
                <a:solidFill>
                  <a:srgbClr val="000000"/>
                </a:solidFill>
              </a:rPr>
              <a:t>As a default route forwarding packets to a service provider</a:t>
            </a:r>
          </a:p>
          <a:p>
            <a:pPr marL="358835" lvl="1" indent="-285750">
              <a:buFont typeface="Arial" panose="020B0604020202020204" pitchFamily="34" charset="0"/>
              <a:buChar char="•"/>
            </a:pPr>
            <a:r>
              <a:rPr lang="en-US" sz="1600" dirty="0">
                <a:solidFill>
                  <a:srgbClr val="000000"/>
                </a:solidFill>
              </a:rPr>
              <a:t>For routes outside the routing domain and not learned by the dynamic routing protocol</a:t>
            </a:r>
          </a:p>
          <a:p>
            <a:pPr marL="358835" lvl="1" indent="-285750">
              <a:buFont typeface="Arial" panose="020B0604020202020204" pitchFamily="34" charset="0"/>
              <a:buChar char="•"/>
            </a:pPr>
            <a:r>
              <a:rPr lang="en-US" sz="1600" dirty="0">
                <a:solidFill>
                  <a:srgbClr val="000000"/>
                </a:solidFill>
              </a:rPr>
              <a:t>When the network administrator wants to explicitly define the path for a specific network</a:t>
            </a:r>
          </a:p>
          <a:p>
            <a:pPr marL="358835" lvl="1" indent="-285750">
              <a:buFont typeface="Arial" panose="020B0604020202020204" pitchFamily="34" charset="0"/>
              <a:buChar char="•"/>
            </a:pPr>
            <a:r>
              <a:rPr lang="en-US" sz="1600" dirty="0">
                <a:solidFill>
                  <a:srgbClr val="000000"/>
                </a:solidFill>
              </a:rPr>
              <a:t>For routing between stub networks</a:t>
            </a:r>
          </a:p>
          <a:p>
            <a:pPr marL="0" indent="0" algn="l"/>
            <a:endParaRPr lang="en-US" sz="1600" dirty="0">
              <a:solidFill>
                <a:srgbClr val="000000"/>
              </a:solidFill>
            </a:endParaRPr>
          </a:p>
          <a:p>
            <a:pPr marL="0" indent="0" algn="l"/>
            <a:r>
              <a:rPr lang="en-US" sz="1600" dirty="0">
                <a:solidFill>
                  <a:srgbClr val="000000"/>
                </a:solidFill>
              </a:rPr>
              <a:t>Static routes are useful for smaller networks with only one path to an outside network. They also provide security in a larger network for certain types of traffic, or links to other networks that need more control.</a:t>
            </a: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7308222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5" name="Content Placeholder 4">
            <a:extLst>
              <a:ext uri="{FF2B5EF4-FFF2-40B4-BE49-F238E27FC236}">
                <a16:creationId xmlns:a16="http://schemas.microsoft.com/office/drawing/2014/main" id="{FB3B7F17-3A54-F044-BF5E-127591825CE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are implemented in any type of network consisting of more than just a few routers. Dynamic routing protocols are scalable and automatically determine better routes if there is a change in the topology.</a:t>
            </a:r>
          </a:p>
          <a:p>
            <a:pPr marL="0" indent="0" algn="l"/>
            <a:endParaRPr lang="en-US" sz="1600" dirty="0">
              <a:solidFill>
                <a:srgbClr val="000000"/>
              </a:solidFill>
            </a:endParaRPr>
          </a:p>
          <a:p>
            <a:pPr marL="0" indent="0" algn="l"/>
            <a:r>
              <a:rPr lang="en-US" sz="1600" dirty="0">
                <a:solidFill>
                  <a:srgbClr val="000000"/>
                </a:solidFill>
              </a:rPr>
              <a:t>Dynamic routing protocols are commonly used in the following scenarios:</a:t>
            </a:r>
          </a:p>
          <a:p>
            <a:pPr marL="415985" lvl="1" indent="-342900">
              <a:buFont typeface="Arial" panose="020B0604020202020204" pitchFamily="34" charset="0"/>
              <a:buChar char="•"/>
            </a:pPr>
            <a:r>
              <a:rPr lang="en-US" dirty="0">
                <a:solidFill>
                  <a:srgbClr val="000000"/>
                </a:solidFill>
              </a:rPr>
              <a:t>In networks consisting of more than just a few routers</a:t>
            </a:r>
          </a:p>
          <a:p>
            <a:pPr marL="415985" lvl="1" indent="-342900">
              <a:buFont typeface="Arial" panose="020B0604020202020204" pitchFamily="34" charset="0"/>
              <a:buChar char="•"/>
            </a:pPr>
            <a:r>
              <a:rPr lang="en-US" dirty="0">
                <a:solidFill>
                  <a:srgbClr val="000000"/>
                </a:solidFill>
              </a:rPr>
              <a:t>When a change in the network topology requires the network to automatically determine another path</a:t>
            </a:r>
          </a:p>
          <a:p>
            <a:pPr marL="415985" lvl="1" indent="-342900">
              <a:buFont typeface="Arial" panose="020B0604020202020204" pitchFamily="34" charset="0"/>
              <a:buChar char="•"/>
            </a:pPr>
            <a:r>
              <a:rPr lang="en-US" dirty="0">
                <a:solidFill>
                  <a:srgbClr val="000000"/>
                </a:solidFill>
              </a:rPr>
              <a:t>For scalability. As the network grows, the dynamic routing protocol automatically learns about any new networks.</a:t>
            </a:r>
          </a:p>
          <a:p>
            <a:pPr marL="73085" lvl="1" indent="0">
              <a:buNone/>
            </a:pPr>
            <a:endParaRPr lang="en-US" dirty="0">
              <a:solidFill>
                <a:srgbClr val="000000"/>
              </a:solidFill>
            </a:endParaRPr>
          </a:p>
          <a:p>
            <a:pPr marL="415985" lvl="1" indent="-342900">
              <a:buFont typeface="Arial" panose="020B0604020202020204" pitchFamily="34" charset="0"/>
              <a:buChar char="•"/>
            </a:pPr>
            <a:endParaRPr lang="en-US" dirty="0">
              <a:solidFill>
                <a:srgbClr val="000000"/>
              </a:solidFill>
            </a:endParaRPr>
          </a:p>
          <a:p>
            <a:pPr marL="285750" indent="-28575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8441141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Static or Dynamic? (Cont.)</a:t>
            </a:r>
          </a:p>
        </p:txBody>
      </p:sp>
      <p:sp>
        <p:nvSpPr>
          <p:cNvPr id="4" name="Content Placeholder 3">
            <a:extLst>
              <a:ext uri="{FF2B5EF4-FFF2-40B4-BE49-F238E27FC236}">
                <a16:creationId xmlns:a16="http://schemas.microsoft.com/office/drawing/2014/main" id="{766719C4-8CFD-984D-B643-9966103A75E0}"/>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table shows a comparison of some the differences between dynamic and static routing.</a:t>
            </a:r>
          </a:p>
        </p:txBody>
      </p:sp>
      <p:graphicFrame>
        <p:nvGraphicFramePr>
          <p:cNvPr id="6" name="Table 5">
            <a:extLst>
              <a:ext uri="{FF2B5EF4-FFF2-40B4-BE49-F238E27FC236}">
                <a16:creationId xmlns:a16="http://schemas.microsoft.com/office/drawing/2014/main" id="{46171DEF-51C2-6F4D-9FFB-C6E35EA8E4EA}"/>
              </a:ext>
            </a:extLst>
          </p:cNvPr>
          <p:cNvGraphicFramePr>
            <a:graphicFrameLocks noGrp="1"/>
          </p:cNvGraphicFramePr>
          <p:nvPr>
            <p:extLst>
              <p:ext uri="{D42A27DB-BD31-4B8C-83A1-F6EECF244321}">
                <p14:modId xmlns:p14="http://schemas.microsoft.com/office/powerpoint/2010/main" val="596372042"/>
              </p:ext>
            </p:extLst>
          </p:nvPr>
        </p:nvGraphicFramePr>
        <p:xfrm>
          <a:off x="648586" y="1348077"/>
          <a:ext cx="7696902" cy="3200400"/>
        </p:xfrm>
        <a:graphic>
          <a:graphicData uri="http://schemas.openxmlformats.org/drawingml/2006/table">
            <a:tbl>
              <a:tblPr firstRow="1" bandRow="1">
                <a:tableStyleId>{5C22544A-7EE6-4342-B048-85BDC9FD1C3A}</a:tableStyleId>
              </a:tblPr>
              <a:tblGrid>
                <a:gridCol w="2115878">
                  <a:extLst>
                    <a:ext uri="{9D8B030D-6E8A-4147-A177-3AD203B41FA5}">
                      <a16:colId xmlns:a16="http://schemas.microsoft.com/office/drawing/2014/main" val="2853051979"/>
                    </a:ext>
                  </a:extLst>
                </a:gridCol>
                <a:gridCol w="2796363">
                  <a:extLst>
                    <a:ext uri="{9D8B030D-6E8A-4147-A177-3AD203B41FA5}">
                      <a16:colId xmlns:a16="http://schemas.microsoft.com/office/drawing/2014/main" val="4208238044"/>
                    </a:ext>
                  </a:extLst>
                </a:gridCol>
                <a:gridCol w="2784661">
                  <a:extLst>
                    <a:ext uri="{9D8B030D-6E8A-4147-A177-3AD203B41FA5}">
                      <a16:colId xmlns:a16="http://schemas.microsoft.com/office/drawing/2014/main" val="3643888410"/>
                    </a:ext>
                  </a:extLst>
                </a:gridCol>
              </a:tblGrid>
              <a:tr h="370840">
                <a:tc>
                  <a:txBody>
                    <a:bodyPr/>
                    <a:lstStyle/>
                    <a:p>
                      <a:pPr algn="l" fontAlgn="ctr"/>
                      <a:r>
                        <a:rPr lang="en-US" dirty="0">
                          <a:effectLst/>
                        </a:rPr>
                        <a:t>Feature</a:t>
                      </a:r>
                    </a:p>
                  </a:txBody>
                  <a:tcPr marL="47625" marR="47625" marT="47625" marB="47625" anchor="ctr"/>
                </a:tc>
                <a:tc>
                  <a:txBody>
                    <a:bodyPr/>
                    <a:lstStyle/>
                    <a:p>
                      <a:pPr algn="l" fontAlgn="ctr"/>
                      <a:r>
                        <a:rPr lang="en-US">
                          <a:effectLst/>
                        </a:rPr>
                        <a:t>Dynamic Routing</a:t>
                      </a:r>
                    </a:p>
                  </a:txBody>
                  <a:tcPr marL="47625" marR="47625" marT="47625" marB="47625" anchor="ctr"/>
                </a:tc>
                <a:tc>
                  <a:txBody>
                    <a:bodyPr/>
                    <a:lstStyle/>
                    <a:p>
                      <a:pPr algn="l" fontAlgn="ctr"/>
                      <a:r>
                        <a:rPr lang="en-US">
                          <a:effectLst/>
                        </a:rPr>
                        <a:t>Static Routing</a:t>
                      </a:r>
                    </a:p>
                  </a:txBody>
                  <a:tcPr marL="47625" marR="47625" marT="47625" marB="47625" anchor="ctr"/>
                </a:tc>
                <a:extLst>
                  <a:ext uri="{0D108BD9-81ED-4DB2-BD59-A6C34878D82A}">
                    <a16:rowId xmlns:a16="http://schemas.microsoft.com/office/drawing/2014/main" val="2687243114"/>
                  </a:ext>
                </a:extLst>
              </a:tr>
              <a:tr h="370840">
                <a:tc>
                  <a:txBody>
                    <a:bodyPr/>
                    <a:lstStyle/>
                    <a:p>
                      <a:pPr fontAlgn="ctr"/>
                      <a:r>
                        <a:rPr lang="en-US" b="0" dirty="0">
                          <a:solidFill>
                            <a:schemeClr val="bg1"/>
                          </a:solidFill>
                          <a:effectLst/>
                        </a:rPr>
                        <a:t>Configuration complexity</a:t>
                      </a:r>
                    </a:p>
                  </a:txBody>
                  <a:tcPr marL="47625" marR="47625" marT="47625" marB="47625" anchor="ctr">
                    <a:solidFill>
                      <a:schemeClr val="accent1"/>
                    </a:solidFill>
                  </a:tcPr>
                </a:tc>
                <a:tc>
                  <a:txBody>
                    <a:bodyPr/>
                    <a:lstStyle/>
                    <a:p>
                      <a:pPr fontAlgn="ctr"/>
                      <a:r>
                        <a:rPr lang="en-US" b="0">
                          <a:effectLst/>
                        </a:rPr>
                        <a:t>Independent of network size</a:t>
                      </a:r>
                    </a:p>
                  </a:txBody>
                  <a:tcPr marL="47625" marR="47625" marT="47625" marB="47625" anchor="ctr"/>
                </a:tc>
                <a:tc>
                  <a:txBody>
                    <a:bodyPr/>
                    <a:lstStyle/>
                    <a:p>
                      <a:pPr fontAlgn="ctr"/>
                      <a:r>
                        <a:rPr lang="en-US" b="0">
                          <a:effectLst/>
                        </a:rPr>
                        <a:t>Increases with network size</a:t>
                      </a:r>
                    </a:p>
                  </a:txBody>
                  <a:tcPr marL="47625" marR="47625" marT="47625" marB="47625" anchor="ctr"/>
                </a:tc>
                <a:extLst>
                  <a:ext uri="{0D108BD9-81ED-4DB2-BD59-A6C34878D82A}">
                    <a16:rowId xmlns:a16="http://schemas.microsoft.com/office/drawing/2014/main" val="2775754087"/>
                  </a:ext>
                </a:extLst>
              </a:tr>
              <a:tr h="370840">
                <a:tc>
                  <a:txBody>
                    <a:bodyPr/>
                    <a:lstStyle/>
                    <a:p>
                      <a:pPr fontAlgn="ctr"/>
                      <a:r>
                        <a:rPr lang="en-US" b="0" dirty="0">
                          <a:solidFill>
                            <a:schemeClr val="bg1"/>
                          </a:solidFill>
                          <a:effectLst/>
                        </a:rPr>
                        <a:t>Topology changes</a:t>
                      </a:r>
                    </a:p>
                  </a:txBody>
                  <a:tcPr marL="47625" marR="47625" marT="47625" marB="47625" anchor="ctr">
                    <a:solidFill>
                      <a:schemeClr val="accent1"/>
                    </a:solidFill>
                  </a:tcPr>
                </a:tc>
                <a:tc>
                  <a:txBody>
                    <a:bodyPr/>
                    <a:lstStyle/>
                    <a:p>
                      <a:pPr fontAlgn="ctr"/>
                      <a:r>
                        <a:rPr lang="en-US" b="0">
                          <a:effectLst/>
                        </a:rPr>
                        <a:t>Automatically adapts to topology changes</a:t>
                      </a:r>
                    </a:p>
                  </a:txBody>
                  <a:tcPr marL="47625" marR="47625" marT="47625" marB="47625" anchor="ctr"/>
                </a:tc>
                <a:tc>
                  <a:txBody>
                    <a:bodyPr/>
                    <a:lstStyle/>
                    <a:p>
                      <a:pPr fontAlgn="ctr"/>
                      <a:r>
                        <a:rPr lang="en-US" b="0">
                          <a:effectLst/>
                        </a:rPr>
                        <a:t>Administrator intervention required</a:t>
                      </a:r>
                    </a:p>
                  </a:txBody>
                  <a:tcPr marL="47625" marR="47625" marT="47625" marB="47625" anchor="ctr"/>
                </a:tc>
                <a:extLst>
                  <a:ext uri="{0D108BD9-81ED-4DB2-BD59-A6C34878D82A}">
                    <a16:rowId xmlns:a16="http://schemas.microsoft.com/office/drawing/2014/main" val="982232348"/>
                  </a:ext>
                </a:extLst>
              </a:tr>
              <a:tr h="370840">
                <a:tc>
                  <a:txBody>
                    <a:bodyPr/>
                    <a:lstStyle/>
                    <a:p>
                      <a:pPr fontAlgn="ctr"/>
                      <a:r>
                        <a:rPr lang="en-US" b="0" dirty="0">
                          <a:solidFill>
                            <a:schemeClr val="bg1"/>
                          </a:solidFill>
                          <a:effectLst/>
                        </a:rPr>
                        <a:t>Scalability</a:t>
                      </a:r>
                    </a:p>
                  </a:txBody>
                  <a:tcPr marL="47625" marR="47625" marT="47625" marB="47625" anchor="ctr">
                    <a:solidFill>
                      <a:schemeClr val="accent1"/>
                    </a:solidFill>
                  </a:tcPr>
                </a:tc>
                <a:tc>
                  <a:txBody>
                    <a:bodyPr/>
                    <a:lstStyle/>
                    <a:p>
                      <a:pPr fontAlgn="ctr"/>
                      <a:r>
                        <a:rPr lang="en-US" b="0">
                          <a:effectLst/>
                        </a:rPr>
                        <a:t>Suitable for simple to complex network topologies</a:t>
                      </a:r>
                    </a:p>
                  </a:txBody>
                  <a:tcPr marL="47625" marR="47625" marT="47625" marB="47625" anchor="ctr"/>
                </a:tc>
                <a:tc>
                  <a:txBody>
                    <a:bodyPr/>
                    <a:lstStyle/>
                    <a:p>
                      <a:pPr fontAlgn="ctr"/>
                      <a:r>
                        <a:rPr lang="en-US" b="0">
                          <a:effectLst/>
                        </a:rPr>
                        <a:t>Suitable for simple topologies</a:t>
                      </a:r>
                    </a:p>
                  </a:txBody>
                  <a:tcPr marL="47625" marR="47625" marT="47625" marB="47625" anchor="ctr"/>
                </a:tc>
                <a:extLst>
                  <a:ext uri="{0D108BD9-81ED-4DB2-BD59-A6C34878D82A}">
                    <a16:rowId xmlns:a16="http://schemas.microsoft.com/office/drawing/2014/main" val="1746941744"/>
                  </a:ext>
                </a:extLst>
              </a:tr>
              <a:tr h="370840">
                <a:tc>
                  <a:txBody>
                    <a:bodyPr/>
                    <a:lstStyle/>
                    <a:p>
                      <a:pPr fontAlgn="ctr"/>
                      <a:r>
                        <a:rPr lang="en-US" b="0" dirty="0">
                          <a:solidFill>
                            <a:schemeClr val="bg1"/>
                          </a:solidFill>
                          <a:effectLst/>
                        </a:rPr>
                        <a:t>Security</a:t>
                      </a:r>
                    </a:p>
                  </a:txBody>
                  <a:tcPr marL="47625" marR="47625" marT="47625" marB="47625" anchor="ctr">
                    <a:solidFill>
                      <a:schemeClr val="accent1"/>
                    </a:solidFill>
                  </a:tcPr>
                </a:tc>
                <a:tc>
                  <a:txBody>
                    <a:bodyPr/>
                    <a:lstStyle/>
                    <a:p>
                      <a:pPr fontAlgn="ctr"/>
                      <a:r>
                        <a:rPr lang="en-US" b="0">
                          <a:effectLst/>
                        </a:rPr>
                        <a:t>Security must be configured</a:t>
                      </a:r>
                    </a:p>
                  </a:txBody>
                  <a:tcPr marL="47625" marR="47625" marT="47625" marB="47625" anchor="ctr"/>
                </a:tc>
                <a:tc>
                  <a:txBody>
                    <a:bodyPr/>
                    <a:lstStyle/>
                    <a:p>
                      <a:pPr fontAlgn="ctr"/>
                      <a:r>
                        <a:rPr lang="en-US" b="0">
                          <a:effectLst/>
                        </a:rPr>
                        <a:t>Security is inherent</a:t>
                      </a:r>
                    </a:p>
                  </a:txBody>
                  <a:tcPr marL="47625" marR="47625" marT="47625" marB="47625" anchor="ctr"/>
                </a:tc>
                <a:extLst>
                  <a:ext uri="{0D108BD9-81ED-4DB2-BD59-A6C34878D82A}">
                    <a16:rowId xmlns:a16="http://schemas.microsoft.com/office/drawing/2014/main" val="1687909195"/>
                  </a:ext>
                </a:extLst>
              </a:tr>
              <a:tr h="370840">
                <a:tc>
                  <a:txBody>
                    <a:bodyPr/>
                    <a:lstStyle/>
                    <a:p>
                      <a:pPr fontAlgn="ctr"/>
                      <a:r>
                        <a:rPr lang="en-US" b="0" dirty="0">
                          <a:solidFill>
                            <a:schemeClr val="bg1"/>
                          </a:solidFill>
                          <a:effectLst/>
                        </a:rPr>
                        <a:t>Resource Usage</a:t>
                      </a:r>
                    </a:p>
                  </a:txBody>
                  <a:tcPr marL="47625" marR="47625" marT="47625" marB="47625" anchor="ctr">
                    <a:solidFill>
                      <a:schemeClr val="accent1"/>
                    </a:solidFill>
                  </a:tcPr>
                </a:tc>
                <a:tc>
                  <a:txBody>
                    <a:bodyPr/>
                    <a:lstStyle/>
                    <a:p>
                      <a:pPr fontAlgn="ctr"/>
                      <a:r>
                        <a:rPr lang="en-US" b="0">
                          <a:effectLst/>
                        </a:rPr>
                        <a:t>Uses CPU, memory, and link bandwidth</a:t>
                      </a:r>
                    </a:p>
                  </a:txBody>
                  <a:tcPr marL="47625" marR="47625" marT="47625" marB="47625" anchor="ctr"/>
                </a:tc>
                <a:tc>
                  <a:txBody>
                    <a:bodyPr/>
                    <a:lstStyle/>
                    <a:p>
                      <a:pPr fontAlgn="ctr"/>
                      <a:r>
                        <a:rPr lang="en-US" b="0">
                          <a:effectLst/>
                        </a:rPr>
                        <a:t>No additional resources needed</a:t>
                      </a:r>
                    </a:p>
                  </a:txBody>
                  <a:tcPr marL="47625" marR="47625" marT="47625" marB="47625" anchor="ctr"/>
                </a:tc>
                <a:extLst>
                  <a:ext uri="{0D108BD9-81ED-4DB2-BD59-A6C34878D82A}">
                    <a16:rowId xmlns:a16="http://schemas.microsoft.com/office/drawing/2014/main" val="452984166"/>
                  </a:ext>
                </a:extLst>
              </a:tr>
              <a:tr h="370840">
                <a:tc>
                  <a:txBody>
                    <a:bodyPr/>
                    <a:lstStyle/>
                    <a:p>
                      <a:pPr fontAlgn="ctr"/>
                      <a:r>
                        <a:rPr lang="en-US" b="0" dirty="0">
                          <a:solidFill>
                            <a:schemeClr val="bg1"/>
                          </a:solidFill>
                          <a:effectLst/>
                        </a:rPr>
                        <a:t>Path Predictability</a:t>
                      </a:r>
                    </a:p>
                  </a:txBody>
                  <a:tcPr marL="47625" marR="47625" marT="47625" marB="47625" anchor="ctr">
                    <a:solidFill>
                      <a:schemeClr val="accent1"/>
                    </a:solidFill>
                  </a:tcPr>
                </a:tc>
                <a:tc>
                  <a:txBody>
                    <a:bodyPr/>
                    <a:lstStyle/>
                    <a:p>
                      <a:pPr fontAlgn="ctr"/>
                      <a:r>
                        <a:rPr lang="en-US" b="0">
                          <a:effectLst/>
                        </a:rPr>
                        <a:t>Route depends on topology and routing protocol used</a:t>
                      </a:r>
                    </a:p>
                  </a:txBody>
                  <a:tcPr marL="47625" marR="47625" marT="47625" marB="47625" anchor="ctr"/>
                </a:tc>
                <a:tc>
                  <a:txBody>
                    <a:bodyPr/>
                    <a:lstStyle/>
                    <a:p>
                      <a:pPr fontAlgn="ctr"/>
                      <a:r>
                        <a:rPr lang="en-US" b="0" dirty="0">
                          <a:effectLst/>
                        </a:rPr>
                        <a:t>Explicitly defined by the administrator</a:t>
                      </a:r>
                    </a:p>
                  </a:txBody>
                  <a:tcPr marL="47625" marR="47625" marT="47625" marB="47625" anchor="ctr"/>
                </a:tc>
                <a:extLst>
                  <a:ext uri="{0D108BD9-81ED-4DB2-BD59-A6C34878D82A}">
                    <a16:rowId xmlns:a16="http://schemas.microsoft.com/office/drawing/2014/main" val="1008491071"/>
                  </a:ext>
                </a:extLst>
              </a:tr>
            </a:tbl>
          </a:graphicData>
        </a:graphic>
      </p:graphicFrame>
    </p:spTree>
    <p:extLst>
      <p:ext uri="{BB962C8B-B14F-4D97-AF65-F5344CB8AC3E}">
        <p14:creationId xmlns:p14="http://schemas.microsoft.com/office/powerpoint/2010/main" val="1660275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Dynamic routing protocols have been used in networks since the late 1980s. One of the first routing protocols was RIP. RIPv1 was released in 1988, but some of the basic algorithms within the protocol were used on the Advanced Research Projects Agency Network (ARPANET) as early as 1969. As networks evolved and became more complex, new routing protocols emerged. </a:t>
            </a:r>
          </a:p>
          <a:p>
            <a:pPr marL="0" indent="0" algn="l"/>
            <a:endParaRPr lang="en-US" sz="1600" dirty="0">
              <a:solidFill>
                <a:srgbClr val="000000"/>
              </a:solidFill>
            </a:endParaRPr>
          </a:p>
        </p:txBody>
      </p:sp>
      <p:pic>
        <p:nvPicPr>
          <p:cNvPr id="8" name="Picture 7">
            <a:extLst>
              <a:ext uri="{FF2B5EF4-FFF2-40B4-BE49-F238E27FC236}">
                <a16:creationId xmlns:a16="http://schemas.microsoft.com/office/drawing/2014/main" id="{223D22CF-CAB0-C149-9136-2EF107597CF8}"/>
              </a:ext>
            </a:extLst>
          </p:cNvPr>
          <p:cNvPicPr>
            <a:picLocks noChangeAspect="1"/>
          </p:cNvPicPr>
          <p:nvPr/>
        </p:nvPicPr>
        <p:blipFill>
          <a:blip r:embed="rId3"/>
          <a:stretch>
            <a:fillRect/>
          </a:stretch>
        </p:blipFill>
        <p:spPr>
          <a:xfrm>
            <a:off x="1774456" y="2043311"/>
            <a:ext cx="5595088" cy="2552759"/>
          </a:xfrm>
          <a:prstGeom prst="rect">
            <a:avLst/>
          </a:prstGeom>
        </p:spPr>
      </p:pic>
    </p:spTree>
    <p:extLst>
      <p:ext uri="{BB962C8B-B14F-4D97-AF65-F5344CB8AC3E}">
        <p14:creationId xmlns:p14="http://schemas.microsoft.com/office/powerpoint/2010/main" val="1237225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Evolution (Cont.)</a:t>
            </a:r>
          </a:p>
        </p:txBody>
      </p:sp>
      <p:sp>
        <p:nvSpPr>
          <p:cNvPr id="5" name="Content Placeholder 4">
            <a:extLst>
              <a:ext uri="{FF2B5EF4-FFF2-40B4-BE49-F238E27FC236}">
                <a16:creationId xmlns:a16="http://schemas.microsoft.com/office/drawing/2014/main" id="{45FA7BB7-7815-9444-935A-BA36762CCE3E}"/>
              </a:ext>
            </a:extLst>
          </p:cNvPr>
          <p:cNvSpPr>
            <a:spLocks noGrp="1"/>
          </p:cNvSpPr>
          <p:nvPr>
            <p:ph idx="1"/>
          </p:nvPr>
        </p:nvSpPr>
        <p:spPr>
          <a:xfrm>
            <a:off x="474662" y="731837"/>
            <a:ext cx="8280057" cy="1778001"/>
          </a:xfrm>
        </p:spPr>
        <p:txBody>
          <a:bodyPr/>
          <a:lstStyle/>
          <a:p>
            <a:pPr marL="0" indent="0" algn="l"/>
            <a:r>
              <a:rPr lang="en-US" sz="1600" dirty="0">
                <a:solidFill>
                  <a:srgbClr val="000000"/>
                </a:solidFill>
              </a:rPr>
              <a:t>The table classifies the current routing protocols. Interior Gateway Protocols (IGPs) are routing protocols used to exchange routing information within a routing domain administered by a single organization. There is only one EGP and it is BGP. BGP is used to exchange routing information between different organizations, known as autonomous systems (AS). BGP is used by ISPs to route packets over the internet. Distance vector, link-state, and path vector routing protocols refer to the type of routing algorithm used to determine best path.</a:t>
            </a:r>
          </a:p>
        </p:txBody>
      </p:sp>
      <p:graphicFrame>
        <p:nvGraphicFramePr>
          <p:cNvPr id="2" name="Table 1">
            <a:extLst>
              <a:ext uri="{FF2B5EF4-FFF2-40B4-BE49-F238E27FC236}">
                <a16:creationId xmlns:a16="http://schemas.microsoft.com/office/drawing/2014/main" id="{8D1BD308-6049-C64D-9E30-BBE57975B6F6}"/>
              </a:ext>
            </a:extLst>
          </p:cNvPr>
          <p:cNvGraphicFramePr>
            <a:graphicFrameLocks noGrp="1"/>
          </p:cNvGraphicFramePr>
          <p:nvPr>
            <p:extLst>
              <p:ext uri="{D42A27DB-BD31-4B8C-83A1-F6EECF244321}">
                <p14:modId xmlns:p14="http://schemas.microsoft.com/office/powerpoint/2010/main" val="659874679"/>
              </p:ext>
            </p:extLst>
          </p:nvPr>
        </p:nvGraphicFramePr>
        <p:xfrm>
          <a:off x="935665" y="2643734"/>
          <a:ext cx="7198242" cy="1778000"/>
        </p:xfrm>
        <a:graphic>
          <a:graphicData uri="http://schemas.openxmlformats.org/drawingml/2006/table">
            <a:tbl>
              <a:tblPr firstRow="1" bandRow="1">
                <a:tableStyleId>{5C22544A-7EE6-4342-B048-85BDC9FD1C3A}</a:tableStyleId>
              </a:tblPr>
              <a:tblGrid>
                <a:gridCol w="912336">
                  <a:extLst>
                    <a:ext uri="{9D8B030D-6E8A-4147-A177-3AD203B41FA5}">
                      <a16:colId xmlns:a16="http://schemas.microsoft.com/office/drawing/2014/main" val="806955637"/>
                    </a:ext>
                  </a:extLst>
                </a:gridCol>
                <a:gridCol w="771358">
                  <a:extLst>
                    <a:ext uri="{9D8B030D-6E8A-4147-A177-3AD203B41FA5}">
                      <a16:colId xmlns:a16="http://schemas.microsoft.com/office/drawing/2014/main" val="340555182"/>
                    </a:ext>
                  </a:extLst>
                </a:gridCol>
                <a:gridCol w="1099348">
                  <a:extLst>
                    <a:ext uri="{9D8B030D-6E8A-4147-A177-3AD203B41FA5}">
                      <a16:colId xmlns:a16="http://schemas.microsoft.com/office/drawing/2014/main" val="939922169"/>
                    </a:ext>
                  </a:extLst>
                </a:gridCol>
                <a:gridCol w="986259">
                  <a:extLst>
                    <a:ext uri="{9D8B030D-6E8A-4147-A177-3AD203B41FA5}">
                      <a16:colId xmlns:a16="http://schemas.microsoft.com/office/drawing/2014/main" val="2504549430"/>
                    </a:ext>
                  </a:extLst>
                </a:gridCol>
                <a:gridCol w="977628">
                  <a:extLst>
                    <a:ext uri="{9D8B030D-6E8A-4147-A177-3AD203B41FA5}">
                      <a16:colId xmlns:a16="http://schemas.microsoft.com/office/drawing/2014/main" val="836460247"/>
                    </a:ext>
                  </a:extLst>
                </a:gridCol>
                <a:gridCol w="2451313">
                  <a:extLst>
                    <a:ext uri="{9D8B030D-6E8A-4147-A177-3AD203B41FA5}">
                      <a16:colId xmlns:a16="http://schemas.microsoft.com/office/drawing/2014/main" val="2517227646"/>
                    </a:ext>
                  </a:extLst>
                </a:gridCol>
              </a:tblGrid>
              <a:tr h="370840">
                <a:tc>
                  <a:txBody>
                    <a:bodyPr/>
                    <a:lstStyle/>
                    <a:p>
                      <a:endParaRPr lang="en-US" dirty="0"/>
                    </a:p>
                  </a:txBody>
                  <a:tcPr/>
                </a:tc>
                <a:tc gridSpan="4">
                  <a:txBody>
                    <a:bodyPr/>
                    <a:lstStyle/>
                    <a:p>
                      <a:r>
                        <a:rPr lang="en-US" dirty="0"/>
                        <a:t>Interior Gateway Protocols</a:t>
                      </a:r>
                    </a:p>
                  </a:txBody>
                  <a:tcPr/>
                </a:tc>
                <a:tc hMerge="1">
                  <a:txBody>
                    <a:bodyPr/>
                    <a:lstStyle/>
                    <a:p>
                      <a:endParaRPr lang="en-US"/>
                    </a:p>
                  </a:txBody>
                  <a:tcPr/>
                </a:tc>
                <a:tc hMerge="1">
                  <a:txBody>
                    <a:bodyPr/>
                    <a:lstStyle/>
                    <a:p>
                      <a:endParaRPr lang="en-US"/>
                    </a:p>
                  </a:txBody>
                  <a:tcPr/>
                </a:tc>
                <a:tc hMerge="1">
                  <a:txBody>
                    <a:bodyPr/>
                    <a:lstStyle/>
                    <a:p>
                      <a:endParaRPr lang="en-US"/>
                    </a:p>
                  </a:txBody>
                  <a:tcPr/>
                </a:tc>
                <a:tc>
                  <a:txBody>
                    <a:bodyPr/>
                    <a:lstStyle/>
                    <a:p>
                      <a:r>
                        <a:rPr lang="en-US" dirty="0"/>
                        <a:t>Exterior Gateway Protocols</a:t>
                      </a:r>
                    </a:p>
                  </a:txBody>
                  <a:tcPr/>
                </a:tc>
                <a:extLst>
                  <a:ext uri="{0D108BD9-81ED-4DB2-BD59-A6C34878D82A}">
                    <a16:rowId xmlns:a16="http://schemas.microsoft.com/office/drawing/2014/main" val="216770892"/>
                  </a:ext>
                </a:extLst>
              </a:tr>
              <a:tr h="370840">
                <a:tc>
                  <a:txBody>
                    <a:bodyPr/>
                    <a:lstStyle/>
                    <a:p>
                      <a:endParaRPr lang="en-US" dirty="0"/>
                    </a:p>
                  </a:txBody>
                  <a:tcPr/>
                </a:tc>
                <a:tc gridSpan="2">
                  <a:txBody>
                    <a:bodyPr/>
                    <a:lstStyle/>
                    <a:p>
                      <a:r>
                        <a:rPr lang="en-US" dirty="0"/>
                        <a:t>Distance Vector</a:t>
                      </a:r>
                    </a:p>
                  </a:txBody>
                  <a:tcPr/>
                </a:tc>
                <a:tc hMerge="1">
                  <a:txBody>
                    <a:bodyPr/>
                    <a:lstStyle/>
                    <a:p>
                      <a:endParaRPr lang="en-US"/>
                    </a:p>
                  </a:txBody>
                  <a:tcPr/>
                </a:tc>
                <a:tc gridSpan="2">
                  <a:txBody>
                    <a:bodyPr/>
                    <a:lstStyle/>
                    <a:p>
                      <a:r>
                        <a:rPr lang="en-US" dirty="0"/>
                        <a:t>Link-State</a:t>
                      </a:r>
                    </a:p>
                  </a:txBody>
                  <a:tcPr/>
                </a:tc>
                <a:tc hMerge="1">
                  <a:txBody>
                    <a:bodyPr/>
                    <a:lstStyle/>
                    <a:p>
                      <a:endParaRPr lang="en-US"/>
                    </a:p>
                  </a:txBody>
                  <a:tcPr/>
                </a:tc>
                <a:tc>
                  <a:txBody>
                    <a:bodyPr/>
                    <a:lstStyle/>
                    <a:p>
                      <a:r>
                        <a:rPr lang="en-US" dirty="0"/>
                        <a:t>Path Vector</a:t>
                      </a:r>
                    </a:p>
                  </a:txBody>
                  <a:tcPr/>
                </a:tc>
                <a:extLst>
                  <a:ext uri="{0D108BD9-81ED-4DB2-BD59-A6C34878D82A}">
                    <a16:rowId xmlns:a16="http://schemas.microsoft.com/office/drawing/2014/main" val="1826465723"/>
                  </a:ext>
                </a:extLst>
              </a:tr>
              <a:tr h="370840">
                <a:tc>
                  <a:txBody>
                    <a:bodyPr/>
                    <a:lstStyle/>
                    <a:p>
                      <a:r>
                        <a:rPr lang="en-US" dirty="0"/>
                        <a:t>IPv4</a:t>
                      </a:r>
                    </a:p>
                  </a:txBody>
                  <a:tcPr/>
                </a:tc>
                <a:tc>
                  <a:txBody>
                    <a:bodyPr/>
                    <a:lstStyle/>
                    <a:p>
                      <a:r>
                        <a:rPr lang="en-US" dirty="0"/>
                        <a:t>RIPv2</a:t>
                      </a:r>
                    </a:p>
                  </a:txBody>
                  <a:tcPr/>
                </a:tc>
                <a:tc>
                  <a:txBody>
                    <a:bodyPr/>
                    <a:lstStyle/>
                    <a:p>
                      <a:r>
                        <a:rPr lang="en-US" dirty="0"/>
                        <a:t>EIGRP</a:t>
                      </a:r>
                    </a:p>
                  </a:txBody>
                  <a:tcPr/>
                </a:tc>
                <a:tc>
                  <a:txBody>
                    <a:bodyPr/>
                    <a:lstStyle/>
                    <a:p>
                      <a:r>
                        <a:rPr lang="en-US" dirty="0"/>
                        <a:t>OSPFv2</a:t>
                      </a:r>
                    </a:p>
                  </a:txBody>
                  <a:tcPr/>
                </a:tc>
                <a:tc>
                  <a:txBody>
                    <a:bodyPr/>
                    <a:lstStyle/>
                    <a:p>
                      <a:r>
                        <a:rPr lang="en-US" dirty="0"/>
                        <a:t>IS-IS</a:t>
                      </a:r>
                    </a:p>
                  </a:txBody>
                  <a:tcPr/>
                </a:tc>
                <a:tc>
                  <a:txBody>
                    <a:bodyPr/>
                    <a:lstStyle/>
                    <a:p>
                      <a:r>
                        <a:rPr lang="en-US" dirty="0"/>
                        <a:t>BGP-4</a:t>
                      </a:r>
                    </a:p>
                  </a:txBody>
                  <a:tcPr/>
                </a:tc>
                <a:extLst>
                  <a:ext uri="{0D108BD9-81ED-4DB2-BD59-A6C34878D82A}">
                    <a16:rowId xmlns:a16="http://schemas.microsoft.com/office/drawing/2014/main" val="310896320"/>
                  </a:ext>
                </a:extLst>
              </a:tr>
              <a:tr h="370840">
                <a:tc>
                  <a:txBody>
                    <a:bodyPr/>
                    <a:lstStyle/>
                    <a:p>
                      <a:r>
                        <a:rPr lang="en-US" dirty="0"/>
                        <a:t>IPv6</a:t>
                      </a:r>
                    </a:p>
                  </a:txBody>
                  <a:tcPr/>
                </a:tc>
                <a:tc>
                  <a:txBody>
                    <a:bodyPr/>
                    <a:lstStyle/>
                    <a:p>
                      <a:r>
                        <a:rPr lang="en-US" dirty="0" err="1"/>
                        <a:t>RIPng</a:t>
                      </a:r>
                      <a:endParaRPr lang="en-US" dirty="0"/>
                    </a:p>
                  </a:txBody>
                  <a:tcPr/>
                </a:tc>
                <a:tc>
                  <a:txBody>
                    <a:bodyPr/>
                    <a:lstStyle/>
                    <a:p>
                      <a:r>
                        <a:rPr lang="en-US" dirty="0"/>
                        <a:t>EIGRP for IPv6</a:t>
                      </a:r>
                    </a:p>
                  </a:txBody>
                  <a:tcPr/>
                </a:tc>
                <a:tc>
                  <a:txBody>
                    <a:bodyPr/>
                    <a:lstStyle/>
                    <a:p>
                      <a:r>
                        <a:rPr lang="en-US" dirty="0"/>
                        <a:t>OSPFv3</a:t>
                      </a:r>
                    </a:p>
                  </a:txBody>
                  <a:tcPr/>
                </a:tc>
                <a:tc>
                  <a:txBody>
                    <a:bodyPr/>
                    <a:lstStyle/>
                    <a:p>
                      <a:r>
                        <a:rPr lang="en-US" dirty="0"/>
                        <a:t>IS-IS for IPv6</a:t>
                      </a:r>
                    </a:p>
                  </a:txBody>
                  <a:tcPr/>
                </a:tc>
                <a:tc>
                  <a:txBody>
                    <a:bodyPr/>
                    <a:lstStyle/>
                    <a:p>
                      <a:r>
                        <a:rPr lang="en-US" dirty="0"/>
                        <a:t>BGP-MP</a:t>
                      </a:r>
                    </a:p>
                  </a:txBody>
                  <a:tcPr/>
                </a:tc>
                <a:extLst>
                  <a:ext uri="{0D108BD9-81ED-4DB2-BD59-A6C34878D82A}">
                    <a16:rowId xmlns:a16="http://schemas.microsoft.com/office/drawing/2014/main" val="3782529501"/>
                  </a:ext>
                </a:extLst>
              </a:tr>
            </a:tbl>
          </a:graphicData>
        </a:graphic>
      </p:graphicFrame>
    </p:spTree>
    <p:extLst>
      <p:ext uri="{BB962C8B-B14F-4D97-AF65-F5344CB8AC3E}">
        <p14:creationId xmlns:p14="http://schemas.microsoft.com/office/powerpoint/2010/main" val="2645079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 routing protocol is a set of processes, algorithms, and messages that are used to exchange routing information and populate the routing table with the choice of best paths. The purpose of dynamic routing protocols includes the following:</a:t>
            </a:r>
          </a:p>
          <a:p>
            <a:pPr marL="415985" lvl="1" indent="-342900">
              <a:buFont typeface="Arial" panose="020B0604020202020204" pitchFamily="34" charset="0"/>
              <a:buChar char="•"/>
            </a:pPr>
            <a:r>
              <a:rPr lang="en-US" sz="1600" dirty="0">
                <a:solidFill>
                  <a:srgbClr val="000000"/>
                </a:solidFill>
              </a:rPr>
              <a:t>Discovery of remote networks</a:t>
            </a:r>
          </a:p>
          <a:p>
            <a:pPr marL="415985" lvl="1" indent="-342900">
              <a:buFont typeface="Arial" panose="020B0604020202020204" pitchFamily="34" charset="0"/>
              <a:buChar char="•"/>
            </a:pPr>
            <a:r>
              <a:rPr lang="en-US" sz="1600" dirty="0">
                <a:solidFill>
                  <a:srgbClr val="000000"/>
                </a:solidFill>
              </a:rPr>
              <a:t>Maintaining up-to-date routing information</a:t>
            </a:r>
          </a:p>
          <a:p>
            <a:pPr marL="415985" lvl="1" indent="-342900">
              <a:buFont typeface="Arial" panose="020B0604020202020204" pitchFamily="34" charset="0"/>
              <a:buChar char="•"/>
            </a:pPr>
            <a:r>
              <a:rPr lang="en-US" sz="1600" dirty="0">
                <a:solidFill>
                  <a:srgbClr val="000000"/>
                </a:solidFill>
              </a:rPr>
              <a:t>Choosing the best path to destination networks</a:t>
            </a:r>
          </a:p>
          <a:p>
            <a:pPr marL="415985" lvl="1" indent="-342900">
              <a:buFont typeface="Arial" panose="020B0604020202020204" pitchFamily="34" charset="0"/>
              <a:buChar char="•"/>
            </a:pPr>
            <a:r>
              <a:rPr lang="en-US" sz="1600" dirty="0">
                <a:solidFill>
                  <a:srgbClr val="000000"/>
                </a:solidFill>
              </a:rPr>
              <a:t>Ability to find a new best path if the current path is no longer available</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6461499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Dynamic Routing Protocol Concepts (Cont.)</a:t>
            </a:r>
          </a:p>
        </p:txBody>
      </p:sp>
      <p:sp>
        <p:nvSpPr>
          <p:cNvPr id="6" name="Content Placeholder 5">
            <a:extLst>
              <a:ext uri="{FF2B5EF4-FFF2-40B4-BE49-F238E27FC236}">
                <a16:creationId xmlns:a16="http://schemas.microsoft.com/office/drawing/2014/main" id="{EFB1DA6D-F355-2040-82FE-A0FCBE57CA9A}"/>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The main components of dynamic routing protocols include the following:</a:t>
            </a:r>
          </a:p>
          <a:p>
            <a:pPr marL="358835" lvl="1" indent="-285750">
              <a:buFont typeface="Arial" panose="020B0604020202020204" pitchFamily="34" charset="0"/>
              <a:buChar char="•"/>
            </a:pPr>
            <a:r>
              <a:rPr lang="en-US" b="1" dirty="0">
                <a:solidFill>
                  <a:srgbClr val="000000"/>
                </a:solidFill>
              </a:rPr>
              <a:t>Data structures -</a:t>
            </a:r>
            <a:r>
              <a:rPr lang="en-US" dirty="0">
                <a:solidFill>
                  <a:srgbClr val="000000"/>
                </a:solidFill>
              </a:rPr>
              <a:t> Routing protocols typically use tables or databases for their operations. This information is kept in RAM.</a:t>
            </a:r>
          </a:p>
          <a:p>
            <a:pPr marL="358835" lvl="1" indent="-285750">
              <a:buFont typeface="Arial" panose="020B0604020202020204" pitchFamily="34" charset="0"/>
              <a:buChar char="•"/>
            </a:pPr>
            <a:r>
              <a:rPr lang="en-US" b="1" dirty="0">
                <a:solidFill>
                  <a:srgbClr val="000000"/>
                </a:solidFill>
              </a:rPr>
              <a:t>Routing protocol messages -</a:t>
            </a:r>
            <a:r>
              <a:rPr lang="en-US" dirty="0">
                <a:solidFill>
                  <a:srgbClr val="000000"/>
                </a:solidFill>
              </a:rPr>
              <a:t> Routing protocols use various types of messages to discover neighboring routers, exchange routing information, and other tasks to learn and maintain accurate information about the network.</a:t>
            </a:r>
          </a:p>
          <a:p>
            <a:pPr marL="358835" lvl="1" indent="-285750">
              <a:buFont typeface="Arial" panose="020B0604020202020204" pitchFamily="34" charset="0"/>
              <a:buChar char="•"/>
            </a:pPr>
            <a:r>
              <a:rPr lang="en-US" b="1" dirty="0">
                <a:solidFill>
                  <a:srgbClr val="000000"/>
                </a:solidFill>
              </a:rPr>
              <a:t>Algorithm -</a:t>
            </a:r>
            <a:r>
              <a:rPr lang="en-US" dirty="0">
                <a:solidFill>
                  <a:srgbClr val="000000"/>
                </a:solidFill>
              </a:rPr>
              <a:t> An algorithm is a finite list of steps used to accomplish a task. Routing protocols use algorithms for facilitating routing information and for the best path determination.</a:t>
            </a:r>
          </a:p>
          <a:p>
            <a:pPr marL="285750" indent="-28575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Routing protocols determine the best path, or route, to each network. That route is then offered to the routing table. The route will be installed in the routing table if there is not another routing source with a lower AD. </a:t>
            </a:r>
          </a:p>
        </p:txBody>
      </p:sp>
    </p:spTree>
    <p:extLst>
      <p:ext uri="{BB962C8B-B14F-4D97-AF65-F5344CB8AC3E}">
        <p14:creationId xmlns:p14="http://schemas.microsoft.com/office/powerpoint/2010/main" val="41250224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Best Path</a:t>
            </a:r>
          </a:p>
        </p:txBody>
      </p:sp>
      <p:sp>
        <p:nvSpPr>
          <p:cNvPr id="4" name="Content Placeholder 3">
            <a:extLst>
              <a:ext uri="{FF2B5EF4-FFF2-40B4-BE49-F238E27FC236}">
                <a16:creationId xmlns:a16="http://schemas.microsoft.com/office/drawing/2014/main" id="{FEC92C78-AE58-D446-8385-EEE3464D0F02}"/>
              </a:ext>
            </a:extLst>
          </p:cNvPr>
          <p:cNvSpPr>
            <a:spLocks noGrp="1"/>
          </p:cNvSpPr>
          <p:nvPr>
            <p:ph idx="1"/>
          </p:nvPr>
        </p:nvSpPr>
        <p:spPr>
          <a:xfrm>
            <a:off x="474662" y="731838"/>
            <a:ext cx="8280057" cy="1745402"/>
          </a:xfrm>
        </p:spPr>
        <p:txBody>
          <a:bodyPr/>
          <a:lstStyle/>
          <a:p>
            <a:pPr marL="0" indent="0" algn="l"/>
            <a:r>
              <a:rPr lang="en-US" sz="1600" dirty="0">
                <a:solidFill>
                  <a:srgbClr val="000000"/>
                </a:solidFill>
              </a:rPr>
              <a:t>The best path is selected by a routing protocol based on the value or metric it uses to determine the distance to reach a network. A metric is the quantitative value used to measure the distance to a given network. The best path to a network is the path with the lowest metric.</a:t>
            </a:r>
          </a:p>
          <a:p>
            <a:pPr marL="0" indent="0" algn="l"/>
            <a:r>
              <a:rPr lang="en-US" sz="1600" dirty="0">
                <a:solidFill>
                  <a:srgbClr val="000000"/>
                </a:solidFill>
              </a:rPr>
              <a:t>Dynamic routing protocols typically use their own rules and metrics to build and update routing tables. The following table lists common dynamic protocols and their metrics.</a:t>
            </a:r>
          </a:p>
          <a:p>
            <a:pPr marL="342900" indent="-342900" algn="l">
              <a:buFont typeface="Arial" panose="020B0604020202020204" pitchFamily="34" charset="0"/>
              <a:buChar char="•"/>
            </a:pPr>
            <a:endParaRPr lang="en-US" sz="1600" dirty="0">
              <a:solidFill>
                <a:srgbClr val="000000"/>
              </a:solidFill>
            </a:endParaRPr>
          </a:p>
        </p:txBody>
      </p:sp>
      <p:graphicFrame>
        <p:nvGraphicFramePr>
          <p:cNvPr id="5" name="Table 4">
            <a:extLst>
              <a:ext uri="{FF2B5EF4-FFF2-40B4-BE49-F238E27FC236}">
                <a16:creationId xmlns:a16="http://schemas.microsoft.com/office/drawing/2014/main" id="{56BA8494-F3FA-0744-A03A-718FD4CD5BD8}"/>
              </a:ext>
            </a:extLst>
          </p:cNvPr>
          <p:cNvGraphicFramePr>
            <a:graphicFrameLocks noGrp="1"/>
          </p:cNvGraphicFramePr>
          <p:nvPr>
            <p:extLst>
              <p:ext uri="{D42A27DB-BD31-4B8C-83A1-F6EECF244321}">
                <p14:modId xmlns:p14="http://schemas.microsoft.com/office/powerpoint/2010/main" val="2685129304"/>
              </p:ext>
            </p:extLst>
          </p:nvPr>
        </p:nvGraphicFramePr>
        <p:xfrm>
          <a:off x="636587" y="2666261"/>
          <a:ext cx="7870826" cy="2026920"/>
        </p:xfrm>
        <a:graphic>
          <a:graphicData uri="http://schemas.openxmlformats.org/drawingml/2006/table">
            <a:tbl>
              <a:tblPr firstRow="1" bandRow="1">
                <a:tableStyleId>{5C22544A-7EE6-4342-B048-85BDC9FD1C3A}</a:tableStyleId>
              </a:tblPr>
              <a:tblGrid>
                <a:gridCol w="2428026">
                  <a:extLst>
                    <a:ext uri="{9D8B030D-6E8A-4147-A177-3AD203B41FA5}">
                      <a16:colId xmlns:a16="http://schemas.microsoft.com/office/drawing/2014/main" val="3206744767"/>
                    </a:ext>
                  </a:extLst>
                </a:gridCol>
                <a:gridCol w="5442800">
                  <a:extLst>
                    <a:ext uri="{9D8B030D-6E8A-4147-A177-3AD203B41FA5}">
                      <a16:colId xmlns:a16="http://schemas.microsoft.com/office/drawing/2014/main" val="1344843564"/>
                    </a:ext>
                  </a:extLst>
                </a:gridCol>
              </a:tblGrid>
              <a:tr h="246772">
                <a:tc>
                  <a:txBody>
                    <a:bodyPr/>
                    <a:lstStyle/>
                    <a:p>
                      <a:pPr algn="l" fontAlgn="ctr"/>
                      <a:r>
                        <a:rPr lang="en-US" sz="1200" b="1" dirty="0">
                          <a:effectLst/>
                        </a:rPr>
                        <a:t>Routing Protocol</a:t>
                      </a:r>
                      <a:endParaRPr lang="en-US" sz="1200" dirty="0">
                        <a:effectLst/>
                      </a:endParaRPr>
                    </a:p>
                  </a:txBody>
                  <a:tcPr marL="47625" marR="47625" marT="47625" marB="47625" anchor="ctr"/>
                </a:tc>
                <a:tc>
                  <a:txBody>
                    <a:bodyPr/>
                    <a:lstStyle/>
                    <a:p>
                      <a:pPr algn="l" fontAlgn="ctr"/>
                      <a:r>
                        <a:rPr lang="en-US" sz="1200" b="1">
                          <a:effectLst/>
                        </a:rPr>
                        <a:t>Metric</a:t>
                      </a:r>
                      <a:endParaRPr lang="en-US" sz="1200">
                        <a:effectLst/>
                      </a:endParaRPr>
                    </a:p>
                  </a:txBody>
                  <a:tcPr marL="47625" marR="47625" marT="47625" marB="47625" anchor="ctr"/>
                </a:tc>
                <a:extLst>
                  <a:ext uri="{0D108BD9-81ED-4DB2-BD59-A6C34878D82A}">
                    <a16:rowId xmlns:a16="http://schemas.microsoft.com/office/drawing/2014/main" val="4218101839"/>
                  </a:ext>
                </a:extLst>
              </a:tr>
              <a:tr h="540695">
                <a:tc>
                  <a:txBody>
                    <a:bodyPr/>
                    <a:lstStyle/>
                    <a:p>
                      <a:pPr fontAlgn="ctr"/>
                      <a:r>
                        <a:rPr lang="en-US" sz="1200" b="1">
                          <a:effectLst/>
                        </a:rPr>
                        <a:t>Routing Information Protocol (RIP)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“hop count”.</a:t>
                      </a:r>
                    </a:p>
                    <a:p>
                      <a:pPr fontAlgn="ctr">
                        <a:buFont typeface="Arial" panose="020B0604020202020204" pitchFamily="34" charset="0"/>
                        <a:buChar char="•"/>
                      </a:pPr>
                      <a:r>
                        <a:rPr lang="en-US" sz="1200" b="0">
                          <a:effectLst/>
                        </a:rPr>
                        <a:t>Each router along a path adds a hop to the hop count.</a:t>
                      </a:r>
                    </a:p>
                    <a:p>
                      <a:pPr fontAlgn="ctr">
                        <a:buFont typeface="Arial" panose="020B0604020202020204" pitchFamily="34" charset="0"/>
                        <a:buChar char="•"/>
                      </a:pPr>
                      <a:r>
                        <a:rPr lang="en-US" sz="1200" b="0">
                          <a:effectLst/>
                        </a:rPr>
                        <a:t>A maximum of 15 hops allowed.</a:t>
                      </a:r>
                    </a:p>
                  </a:txBody>
                  <a:tcPr marL="47625" marR="47625" marT="47625" marB="47625" anchor="ctr"/>
                </a:tc>
                <a:extLst>
                  <a:ext uri="{0D108BD9-81ED-4DB2-BD59-A6C34878D82A}">
                    <a16:rowId xmlns:a16="http://schemas.microsoft.com/office/drawing/2014/main" val="4070743645"/>
                  </a:ext>
                </a:extLst>
              </a:tr>
              <a:tr h="550167">
                <a:tc>
                  <a:txBody>
                    <a:bodyPr/>
                    <a:lstStyle/>
                    <a:p>
                      <a:pPr fontAlgn="ctr"/>
                      <a:r>
                        <a:rPr lang="en-US" sz="1200" b="1">
                          <a:effectLst/>
                        </a:rPr>
                        <a:t>Open Shortest Path First (OSPF)</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a:effectLst/>
                        </a:rPr>
                        <a:t>The metric is “cost” which is the based on the cumulative bandwidth from source to destination.</a:t>
                      </a:r>
                    </a:p>
                    <a:p>
                      <a:pPr fontAlgn="ctr">
                        <a:buFont typeface="Arial" panose="020B0604020202020204" pitchFamily="34" charset="0"/>
                        <a:buChar char="•"/>
                      </a:pPr>
                      <a:r>
                        <a:rPr lang="en-US" sz="1200" b="0">
                          <a:effectLst/>
                        </a:rPr>
                        <a:t>Faster links are assigned lower costs compared to slower (higher cost) links.</a:t>
                      </a:r>
                    </a:p>
                  </a:txBody>
                  <a:tcPr marL="47625" marR="47625" marT="47625" marB="47625" anchor="ctr"/>
                </a:tc>
                <a:extLst>
                  <a:ext uri="{0D108BD9-81ED-4DB2-BD59-A6C34878D82A}">
                    <a16:rowId xmlns:a16="http://schemas.microsoft.com/office/drawing/2014/main" val="600989251"/>
                  </a:ext>
                </a:extLst>
              </a:tr>
              <a:tr h="428471">
                <a:tc>
                  <a:txBody>
                    <a:bodyPr/>
                    <a:lstStyle/>
                    <a:p>
                      <a:pPr fontAlgn="ctr"/>
                      <a:r>
                        <a:rPr lang="en-US" sz="1200" b="1">
                          <a:effectLst/>
                        </a:rPr>
                        <a:t>Enhanced Interior Gateway Routing Protocol (EIGRP)</a:t>
                      </a:r>
                      <a:endParaRPr lang="en-US" sz="1200" b="0">
                        <a:effectLst/>
                      </a:endParaRPr>
                    </a:p>
                  </a:txBody>
                  <a:tcPr marL="47625" marR="47625" marT="47625" marB="47625" anchor="ctr"/>
                </a:tc>
                <a:tc>
                  <a:txBody>
                    <a:bodyPr/>
                    <a:lstStyle/>
                    <a:p>
                      <a:pPr fontAlgn="ctr">
                        <a:buFont typeface="Arial" panose="020B0604020202020204" pitchFamily="34" charset="0"/>
                        <a:buChar char="•"/>
                      </a:pPr>
                      <a:r>
                        <a:rPr lang="en-US" sz="1200" b="0" dirty="0">
                          <a:effectLst/>
                        </a:rPr>
                        <a:t>It calculates a metric based on the slowest bandwidth and delay values.</a:t>
                      </a:r>
                    </a:p>
                    <a:p>
                      <a:pPr fontAlgn="ctr">
                        <a:buFont typeface="Arial" panose="020B0604020202020204" pitchFamily="34" charset="0"/>
                        <a:buChar char="•"/>
                      </a:pPr>
                      <a:r>
                        <a:rPr lang="en-US" sz="1200" b="0" dirty="0">
                          <a:effectLst/>
                        </a:rPr>
                        <a:t>It could also include load and reliability into the metric calculation.</a:t>
                      </a:r>
                    </a:p>
                  </a:txBody>
                  <a:tcPr marL="47625" marR="47625" marT="47625" marB="47625" anchor="ctr"/>
                </a:tc>
                <a:extLst>
                  <a:ext uri="{0D108BD9-81ED-4DB2-BD59-A6C34878D82A}">
                    <a16:rowId xmlns:a16="http://schemas.microsoft.com/office/drawing/2014/main" val="4092164397"/>
                  </a:ext>
                </a:extLst>
              </a:tr>
            </a:tbl>
          </a:graphicData>
        </a:graphic>
      </p:graphicFrame>
    </p:spTree>
    <p:extLst>
      <p:ext uri="{BB962C8B-B14F-4D97-AF65-F5344CB8AC3E}">
        <p14:creationId xmlns:p14="http://schemas.microsoft.com/office/powerpoint/2010/main" val="1191232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Router Functions Example</a:t>
            </a:r>
          </a:p>
        </p:txBody>
      </p:sp>
      <p:sp>
        <p:nvSpPr>
          <p:cNvPr id="5" name="Content Placeholder 4">
            <a:extLst>
              <a:ext uri="{FF2B5EF4-FFF2-40B4-BE49-F238E27FC236}">
                <a16:creationId xmlns:a16="http://schemas.microsoft.com/office/drawing/2014/main" id="{8DA360E1-1CA2-934F-8906-1F26B1ACFA49}"/>
              </a:ext>
            </a:extLst>
          </p:cNvPr>
          <p:cNvSpPr>
            <a:spLocks noGrp="1"/>
          </p:cNvSpPr>
          <p:nvPr>
            <p:ph idx="1"/>
          </p:nvPr>
        </p:nvSpPr>
        <p:spPr>
          <a:xfrm>
            <a:off x="474662" y="1069815"/>
            <a:ext cx="2789533" cy="3351919"/>
          </a:xfrm>
        </p:spPr>
        <p:txBody>
          <a:bodyPr/>
          <a:lstStyle/>
          <a:p>
            <a:pPr marL="0" indent="0" algn="l"/>
            <a:r>
              <a:rPr lang="en-US" sz="1600" dirty="0">
                <a:solidFill>
                  <a:srgbClr val="000000"/>
                </a:solidFill>
              </a:rPr>
              <a:t>The router uses its IP routing table to determine which path (route) to use to forward a packet. R1 and R2 will use their respective IP routing tables to first determine the best path, and then forward the packet.</a:t>
            </a:r>
          </a:p>
        </p:txBody>
      </p:sp>
      <p:pic>
        <p:nvPicPr>
          <p:cNvPr id="4" name="Picture 3">
            <a:extLst>
              <a:ext uri="{FF2B5EF4-FFF2-40B4-BE49-F238E27FC236}">
                <a16:creationId xmlns:a16="http://schemas.microsoft.com/office/drawing/2014/main" id="{D87C60BC-0F34-0C4E-BFED-6A6CC74230AC}"/>
              </a:ext>
            </a:extLst>
          </p:cNvPr>
          <p:cNvPicPr>
            <a:picLocks noChangeAspect="1"/>
          </p:cNvPicPr>
          <p:nvPr/>
        </p:nvPicPr>
        <p:blipFill>
          <a:blip r:embed="rId3"/>
          <a:stretch>
            <a:fillRect/>
          </a:stretch>
        </p:blipFill>
        <p:spPr>
          <a:xfrm>
            <a:off x="3508744" y="895790"/>
            <a:ext cx="5256607" cy="3351919"/>
          </a:xfrm>
          <a:prstGeom prst="rect">
            <a:avLst/>
          </a:prstGeom>
        </p:spPr>
      </p:pic>
    </p:spTree>
    <p:extLst>
      <p:ext uri="{BB962C8B-B14F-4D97-AF65-F5344CB8AC3E}">
        <p14:creationId xmlns:p14="http://schemas.microsoft.com/office/powerpoint/2010/main" val="17008299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Static and Dynamic Routing</a:t>
            </a:r>
            <a:br>
              <a:rPr lang="en-US" dirty="0"/>
            </a:br>
            <a:r>
              <a:rPr lang="en-US" sz="2400" dirty="0"/>
              <a:t>Load Balancing</a:t>
            </a:r>
          </a:p>
        </p:txBody>
      </p:sp>
      <p:sp>
        <p:nvSpPr>
          <p:cNvPr id="6" name="Content Placeholder 5">
            <a:extLst>
              <a:ext uri="{FF2B5EF4-FFF2-40B4-BE49-F238E27FC236}">
                <a16:creationId xmlns:a16="http://schemas.microsoft.com/office/drawing/2014/main" id="{90403F49-8AE6-6644-85B0-7A74AF2A5AB2}"/>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When a router has two or more paths to a destination with equal cost metrics, then the router forwards the packets using both paths equally. This is called equal cost load balancing. </a:t>
            </a:r>
          </a:p>
          <a:p>
            <a:pPr marL="342900" indent="-342900" algn="l">
              <a:buFont typeface="Arial" panose="020B0604020202020204" pitchFamily="34" charset="0"/>
              <a:buChar char="•"/>
            </a:pPr>
            <a:r>
              <a:rPr lang="en-US" sz="1600" dirty="0">
                <a:solidFill>
                  <a:srgbClr val="000000"/>
                </a:solidFill>
              </a:rPr>
              <a:t>The routing table contains the single destination network, but has multiple exit interfaces, one for each equal cost path. The router forwards packets using the multiple exit interfaces listed in the routing table.</a:t>
            </a:r>
          </a:p>
          <a:p>
            <a:pPr marL="342900" indent="-342900" algn="l">
              <a:buFont typeface="Arial" panose="020B0604020202020204" pitchFamily="34" charset="0"/>
              <a:buChar char="•"/>
            </a:pPr>
            <a:r>
              <a:rPr lang="en-US" sz="1600" dirty="0">
                <a:solidFill>
                  <a:srgbClr val="000000"/>
                </a:solidFill>
              </a:rPr>
              <a:t>If configured correctly, load balancing can increase the effectiveness and performance of the network.</a:t>
            </a:r>
          </a:p>
          <a:p>
            <a:pPr marL="342900" indent="-342900" algn="l">
              <a:buFont typeface="Arial" panose="020B0604020202020204" pitchFamily="34" charset="0"/>
              <a:buChar char="•"/>
            </a:pPr>
            <a:r>
              <a:rPr lang="en-US" sz="1600" dirty="0">
                <a:solidFill>
                  <a:srgbClr val="000000"/>
                </a:solidFill>
              </a:rPr>
              <a:t>Equal cost load balancing is implemented automatically by dynamic routing protocols. It is enabled with static routes when there are multiple static routes to the same destination network using different next-hop routers.</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Only EIGRP supports unequal cost load balancing.</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287526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47520"/>
            <a:ext cx="8280314" cy="970280"/>
          </a:xfrm>
        </p:spPr>
        <p:txBody>
          <a:bodyPr/>
          <a:lstStyle/>
          <a:p>
            <a:r>
              <a:rPr lang="en-US" dirty="0">
                <a:solidFill>
                  <a:schemeClr val="accent5">
                    <a:lumMod val="40000"/>
                    <a:lumOff val="60000"/>
                  </a:schemeClr>
                </a:solidFill>
              </a:rPr>
              <a:t>14.6 Module Practice and Quiz</a:t>
            </a:r>
          </a:p>
        </p:txBody>
      </p:sp>
    </p:spTree>
    <p:custDataLst>
      <p:tags r:id="rId1"/>
    </p:custDataLst>
    <p:extLst>
      <p:ext uri="{BB962C8B-B14F-4D97-AF65-F5344CB8AC3E}">
        <p14:creationId xmlns:p14="http://schemas.microsoft.com/office/powerpoint/2010/main" val="410599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The primary functions of a router are to determine the best path to forward packets based on the information in its routing table, and to forward packets toward their destination. </a:t>
            </a:r>
          </a:p>
          <a:p>
            <a:pPr>
              <a:spcBef>
                <a:spcPts val="0"/>
              </a:spcBef>
              <a:spcAft>
                <a:spcPts val="0"/>
              </a:spcAft>
              <a:buFont typeface="Arial" panose="020B0604020202020204" pitchFamily="34" charset="0"/>
              <a:buChar char="•"/>
            </a:pPr>
            <a:r>
              <a:rPr lang="en-US" dirty="0"/>
              <a:t>The best path in the routing table is also known as the longest match. The longest match is the route in the routing table that has the greatest number of far-left matching bits with the destination IP address of the packet. </a:t>
            </a:r>
          </a:p>
          <a:p>
            <a:pPr>
              <a:spcBef>
                <a:spcPts val="0"/>
              </a:spcBef>
              <a:spcAft>
                <a:spcPts val="0"/>
              </a:spcAft>
              <a:buFont typeface="Arial" panose="020B0604020202020204" pitchFamily="34" charset="0"/>
              <a:buChar char="•"/>
            </a:pPr>
            <a:r>
              <a:rPr lang="en-US" dirty="0"/>
              <a:t>Directly connected networks are networks that are configured on the active interfaces of a router. A directly connected network is added to the routing table when an interface is configured with an IP address and subnet mask (prefix length) and is active (up and up). </a:t>
            </a:r>
          </a:p>
          <a:p>
            <a:pPr>
              <a:spcBef>
                <a:spcPts val="0"/>
              </a:spcBef>
              <a:spcAft>
                <a:spcPts val="0"/>
              </a:spcAft>
              <a:buFont typeface="Arial" panose="020B0604020202020204" pitchFamily="34" charset="0"/>
              <a:buChar char="•"/>
            </a:pPr>
            <a:r>
              <a:rPr lang="en-US" dirty="0"/>
              <a:t>Routers learn about remote networks in two ways: static routes and with dynamic routing protocols. </a:t>
            </a:r>
          </a:p>
          <a:p>
            <a:pPr>
              <a:spcBef>
                <a:spcPts val="0"/>
              </a:spcBef>
              <a:spcAft>
                <a:spcPts val="0"/>
              </a:spcAft>
              <a:buFont typeface="Arial" panose="020B0604020202020204" pitchFamily="34" charset="0"/>
              <a:buChar char="•"/>
            </a:pPr>
            <a:r>
              <a:rPr lang="en-US" dirty="0"/>
              <a:t>After a router determines the correct path, it can forward the packet on a directly connected network, it can forward the packet to a next-hop router, or it can drop the packet. </a:t>
            </a:r>
          </a:p>
          <a:p>
            <a:pPr>
              <a:spcBef>
                <a:spcPts val="0"/>
              </a:spcBef>
              <a:spcAft>
                <a:spcPts val="0"/>
              </a:spcAft>
              <a:buFont typeface="Arial" panose="020B0604020202020204" pitchFamily="34" charset="0"/>
              <a:buChar char="•"/>
            </a:pPr>
            <a:r>
              <a:rPr lang="en-US" dirty="0"/>
              <a:t>Routers support three packet forwarding mechanisms: process switching, fast switching, and CEF. </a:t>
            </a:r>
          </a:p>
          <a:p>
            <a:pPr>
              <a:spcBef>
                <a:spcPts val="0"/>
              </a:spcBef>
              <a:spcAft>
                <a:spcPts val="0"/>
              </a:spcAft>
              <a:buFont typeface="Arial" panose="020B0604020202020204" pitchFamily="34" charset="0"/>
              <a:buChar char="•"/>
            </a:pPr>
            <a:r>
              <a:rPr lang="en-US" dirty="0"/>
              <a:t>There are several configuration and verification commands for routers, including</a:t>
            </a:r>
            <a:r>
              <a:rPr lang="en-US" b="1" dirty="0"/>
              <a:t> show </a:t>
            </a:r>
            <a:r>
              <a:rPr lang="en-US" b="1" dirty="0" err="1"/>
              <a:t>ip</a:t>
            </a:r>
            <a:r>
              <a:rPr lang="en-US" b="1" dirty="0"/>
              <a:t> route, show </a:t>
            </a:r>
            <a:r>
              <a:rPr lang="en-US" b="1" dirty="0" err="1"/>
              <a:t>ip</a:t>
            </a:r>
            <a:r>
              <a:rPr lang="en-US" b="1" dirty="0"/>
              <a:t> interface, show </a:t>
            </a:r>
            <a:r>
              <a:rPr lang="en-US" b="1" dirty="0" err="1"/>
              <a:t>ip</a:t>
            </a:r>
            <a:r>
              <a:rPr lang="en-US" b="1" dirty="0"/>
              <a:t> interface brief and show running-config</a:t>
            </a:r>
            <a:r>
              <a:rPr lang="en-US" dirty="0"/>
              <a: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929623157"/>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A routing table contains a list of routes known networks (prefixes and prefix lengths). The source of this information is derived from directly connected networks, static routes, and dynamic routing protocols. </a:t>
            </a:r>
          </a:p>
          <a:p>
            <a:pPr>
              <a:spcBef>
                <a:spcPts val="0"/>
              </a:spcBef>
              <a:spcAft>
                <a:spcPts val="0"/>
              </a:spcAft>
              <a:buFont typeface="Arial" panose="020B0604020202020204" pitchFamily="34" charset="0"/>
              <a:buChar char="•"/>
            </a:pPr>
            <a:r>
              <a:rPr lang="en-US" dirty="0"/>
              <a:t>Every router makes its decision alone, based on the information it has in its own routing table. The information in a routing table of one router does not necessarily match the routing table of another router. </a:t>
            </a:r>
          </a:p>
          <a:p>
            <a:pPr>
              <a:spcBef>
                <a:spcPts val="0"/>
              </a:spcBef>
              <a:spcAft>
                <a:spcPts val="0"/>
              </a:spcAft>
              <a:buFont typeface="Arial" panose="020B0604020202020204" pitchFamily="34" charset="0"/>
              <a:buChar char="•"/>
            </a:pPr>
            <a:r>
              <a:rPr lang="en-US" dirty="0"/>
              <a:t>Routing information about a path does not provide return routing information. </a:t>
            </a:r>
          </a:p>
          <a:p>
            <a:pPr>
              <a:spcBef>
                <a:spcPts val="0"/>
              </a:spcBef>
              <a:spcAft>
                <a:spcPts val="0"/>
              </a:spcAft>
              <a:buFont typeface="Arial" panose="020B0604020202020204" pitchFamily="34" charset="0"/>
              <a:buChar char="•"/>
            </a:pPr>
            <a:r>
              <a:rPr lang="en-US" dirty="0"/>
              <a:t>Routing table entries include the route source, destination network, AD, metric, next-hop, route timestamp, and exit interface.</a:t>
            </a:r>
          </a:p>
          <a:p>
            <a:pPr>
              <a:spcBef>
                <a:spcPts val="0"/>
              </a:spcBef>
              <a:spcAft>
                <a:spcPts val="0"/>
              </a:spcAft>
              <a:buFont typeface="Arial" panose="020B0604020202020204" pitchFamily="34" charset="0"/>
              <a:buChar char="•"/>
            </a:pPr>
            <a:r>
              <a:rPr lang="en-US" dirty="0"/>
              <a:t>Static routes are manually configured and define an explicit path between two networking devices. </a:t>
            </a:r>
          </a:p>
          <a:p>
            <a:pPr>
              <a:spcBef>
                <a:spcPts val="0"/>
              </a:spcBef>
              <a:spcAft>
                <a:spcPts val="0"/>
              </a:spcAft>
              <a:buFont typeface="Arial" panose="020B0604020202020204" pitchFamily="34" charset="0"/>
              <a:buChar char="•"/>
            </a:pPr>
            <a:r>
              <a:rPr lang="en-US" dirty="0"/>
              <a:t>Dynamic routing protocols can discover a network, maintain routing tables, select a best path, and automatically discover a new best path if the topology changes. </a:t>
            </a:r>
          </a:p>
          <a:p>
            <a:pPr>
              <a:spcBef>
                <a:spcPts val="0"/>
              </a:spcBef>
              <a:spcAft>
                <a:spcPts val="0"/>
              </a:spcAft>
              <a:buFont typeface="Arial" panose="020B0604020202020204" pitchFamily="34" charset="0"/>
              <a:buChar char="•"/>
            </a:pPr>
            <a:r>
              <a:rPr lang="en-US" dirty="0"/>
              <a:t>The default route specifies a next-hop router to use when the routing table does not contain a specific route that matches the destination IP address. A default route can be either a static route or learned automatically from a dynamic routing protocol.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1249963"/>
      </p:ext>
    </p:extLst>
  </p:cSld>
  <p:clrMapOvr>
    <a:masterClrMapping/>
  </p:clrMapOvr>
  <p:transition spd="slow">
    <p:wip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IPv4 routing tables still have a structure based on classful addressing represented by levels of indentation. IPv6 routing tables do not use the IPv4 routing table structure. </a:t>
            </a:r>
          </a:p>
          <a:p>
            <a:pPr>
              <a:spcBef>
                <a:spcPts val="0"/>
              </a:spcBef>
              <a:spcAft>
                <a:spcPts val="0"/>
              </a:spcAft>
              <a:buFont typeface="Arial" panose="020B0604020202020204" pitchFamily="34" charset="0"/>
              <a:buChar char="•"/>
            </a:pPr>
            <a:r>
              <a:rPr lang="en-US" dirty="0"/>
              <a:t>Cisco IOS uses what is known as the administrative distance (AD) to determine the route to install into the IP routing table. The AD represents the "trustworthiness" of the route. The lower the AD, the more trustworthy the route source.</a:t>
            </a:r>
          </a:p>
          <a:p>
            <a:pPr>
              <a:spcBef>
                <a:spcPts val="0"/>
              </a:spcBef>
              <a:spcAft>
                <a:spcPts val="0"/>
              </a:spcAft>
              <a:buFont typeface="Arial" panose="020B0604020202020204" pitchFamily="34" charset="0"/>
              <a:buChar char="•"/>
            </a:pPr>
            <a:r>
              <a:rPr lang="en-US" dirty="0"/>
              <a:t>Static routes are commonly used as a default route forwarding packets to a service provider, for routes outside the routing domain and not learned by the dynamic routing protocol, when the network administrator wants to explicitly define the path for a specific network, or for routing between stub networks.</a:t>
            </a:r>
          </a:p>
          <a:p>
            <a:pPr>
              <a:spcBef>
                <a:spcPts val="0"/>
              </a:spcBef>
              <a:spcAft>
                <a:spcPts val="0"/>
              </a:spcAft>
              <a:buFont typeface="Arial" panose="020B0604020202020204" pitchFamily="34" charset="0"/>
              <a:buChar char="•"/>
            </a:pPr>
            <a:r>
              <a:rPr lang="en-US" dirty="0"/>
              <a:t>Dynamic routing protocol are commonly used in networks consisting of more than just a few routers, when a change in the network topology requires the network to automatically determine another path, and for scalability. As the network grows, the dynamic routing protocol automatically learns about any new networks.</a:t>
            </a:r>
          </a:p>
          <a:p>
            <a:pPr>
              <a:spcBef>
                <a:spcPts val="0"/>
              </a:spcBef>
              <a:spcAft>
                <a:spcPts val="0"/>
              </a:spcAft>
              <a:buFont typeface="Arial" panose="020B0604020202020204" pitchFamily="34" charset="0"/>
              <a:buChar char="•"/>
            </a:pPr>
            <a:r>
              <a:rPr lang="en-US" dirty="0"/>
              <a:t>Current routing protocols include IGPs and EGPs. IGPs exchange routing information within a routing domain administered by a single organization. The only EGP is BGP. BGP exchanges routing information between different </a:t>
            </a:r>
            <a:r>
              <a:rPr lang="en-US" dirty="0" err="1"/>
              <a:t>organizations.BGP</a:t>
            </a:r>
            <a:r>
              <a:rPr lang="en-US" dirty="0"/>
              <a:t> is used by ISPs to route packets over the internet. </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2485976873"/>
      </p:ext>
    </p:extLst>
  </p:cSld>
  <p:clrMapOvr>
    <a:masterClrMapping/>
  </p:clrMapOvr>
  <p:transition spd="slow">
    <p:wip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3" name="Content Placeholder 2">
            <a:extLst>
              <a:ext uri="{FF2B5EF4-FFF2-40B4-BE49-F238E27FC236}">
                <a16:creationId xmlns:a16="http://schemas.microsoft.com/office/drawing/2014/main" id="{B0151D9A-192C-A645-8BFC-58C19CF442C6}"/>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Distance vector, link-state, and path vector routing protocols refer to the type of routing algorithm used to determine best path. </a:t>
            </a:r>
          </a:p>
          <a:p>
            <a:pPr>
              <a:spcBef>
                <a:spcPts val="0"/>
              </a:spcBef>
              <a:spcAft>
                <a:spcPts val="0"/>
              </a:spcAft>
              <a:buFont typeface="Arial" panose="020B0604020202020204" pitchFamily="34" charset="0"/>
              <a:buChar char="•"/>
            </a:pPr>
            <a:r>
              <a:rPr lang="en-US" dirty="0"/>
              <a:t>The main components of dynamic routing protocols are data structures, routing protocol messages, and algorithms. </a:t>
            </a:r>
          </a:p>
          <a:p>
            <a:pPr>
              <a:spcBef>
                <a:spcPts val="0"/>
              </a:spcBef>
              <a:spcAft>
                <a:spcPts val="0"/>
              </a:spcAft>
              <a:buFont typeface="Arial" panose="020B0604020202020204" pitchFamily="34" charset="0"/>
              <a:buChar char="•"/>
            </a:pPr>
            <a:r>
              <a:rPr lang="en-US" dirty="0"/>
              <a:t>The best path is selected by a routing protocol based on the value or metric it uses to determine the distance to reach a network. The best path to a network is the path with the lowest metric. </a:t>
            </a:r>
          </a:p>
          <a:p>
            <a:pPr>
              <a:spcBef>
                <a:spcPts val="0"/>
              </a:spcBef>
              <a:spcAft>
                <a:spcPts val="0"/>
              </a:spcAft>
              <a:buFont typeface="Arial" panose="020B0604020202020204" pitchFamily="34" charset="0"/>
              <a:buChar char="•"/>
            </a:pPr>
            <a:r>
              <a:rPr lang="en-US" dirty="0"/>
              <a:t>When a router has two or more paths to a destination with equal cost metrics, then the router forwards the packets using both paths equally. This is called equal cost load balancing.</a:t>
            </a:r>
          </a:p>
          <a:p>
            <a:pPr>
              <a:spcBef>
                <a:spcPts val="0"/>
              </a:spcBef>
              <a:spcAft>
                <a:spcPts val="0"/>
              </a:spcAft>
            </a:pPr>
            <a:endParaRPr lang="en-US" dirty="0"/>
          </a:p>
        </p:txBody>
      </p:sp>
    </p:spTree>
    <p:custDataLst>
      <p:tags r:id="rId1"/>
    </p:custDataLst>
    <p:extLst>
      <p:ext uri="{BB962C8B-B14F-4D97-AF65-F5344CB8AC3E}">
        <p14:creationId xmlns:p14="http://schemas.microsoft.com/office/powerpoint/2010/main" val="3899549311"/>
      </p:ext>
    </p:extLst>
  </p:cSld>
  <p:clrMapOvr>
    <a:masterClrMapping/>
  </p:clrMapOvr>
  <p:transition spd="slow">
    <p:wipe/>
  </p:transition>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6321" name="Rectangle 2"/>
          <p:cNvSpPr>
            <a:spLocks noGrp="1" noChangeArrowheads="1"/>
          </p:cNvSpPr>
          <p:nvPr>
            <p:ph type="title"/>
          </p:nvPr>
        </p:nvSpPr>
        <p:spPr>
          <a:xfrm>
            <a:off x="1" y="-551"/>
            <a:ext cx="9144000" cy="609056"/>
          </a:xfrm>
        </p:spPr>
        <p:txBody>
          <a:bodyPr/>
          <a:lstStyle/>
          <a:p>
            <a:pPr eaLnBrk="1" hangingPunct="1"/>
            <a:r>
              <a:rPr lang="en-US" sz="1400" dirty="0">
                <a:latin typeface="Arial" charset="0"/>
              </a:rPr>
              <a:t>Module 14: Routing Concepts</a:t>
            </a:r>
            <a:br>
              <a:rPr lang="en-US" dirty="0">
                <a:latin typeface="Arial" charset="0"/>
              </a:rPr>
            </a:br>
            <a:r>
              <a:rPr lang="en-US" dirty="0">
                <a:latin typeface="Arial" charset="0"/>
              </a:rPr>
              <a:t>New Terms and Commands</a:t>
            </a:r>
          </a:p>
        </p:txBody>
      </p:sp>
      <p:sp>
        <p:nvSpPr>
          <p:cNvPr id="2" name="Content Placeholder 1">
            <a:extLst>
              <a:ext uri="{FF2B5EF4-FFF2-40B4-BE49-F238E27FC236}">
                <a16:creationId xmlns:a16="http://schemas.microsoft.com/office/drawing/2014/main" id="{0BA3628A-DF69-8F4F-86D7-034A0FFEF989}"/>
              </a:ext>
            </a:extLst>
          </p:cNvPr>
          <p:cNvSpPr>
            <a:spLocks noGrp="1"/>
          </p:cNvSpPr>
          <p:nvPr>
            <p:ph idx="1"/>
          </p:nvPr>
        </p:nvSpPr>
        <p:spPr>
          <a:xfrm>
            <a:off x="144066" y="798944"/>
            <a:ext cx="2609768" cy="3781446"/>
          </a:xfrm>
          <a:ln>
            <a:solidFill>
              <a:srgbClr val="000000"/>
            </a:solidFill>
          </a:ln>
        </p:spPr>
        <p:txBody>
          <a:bodyPr/>
          <a:lstStyle/>
          <a:p>
            <a:pPr>
              <a:buFont typeface="Arial" panose="020B0604020202020204" pitchFamily="34" charset="0"/>
              <a:buChar char="•"/>
            </a:pPr>
            <a:r>
              <a:rPr lang="en-US" sz="1200" dirty="0"/>
              <a:t>best path</a:t>
            </a:r>
          </a:p>
          <a:p>
            <a:pPr>
              <a:buFont typeface="Arial" panose="020B0604020202020204" pitchFamily="34" charset="0"/>
              <a:buChar char="•"/>
            </a:pPr>
            <a:r>
              <a:rPr lang="en-US" sz="1200" dirty="0"/>
              <a:t>longest match</a:t>
            </a:r>
          </a:p>
          <a:p>
            <a:pPr>
              <a:buFont typeface="Arial" panose="020B0604020202020204" pitchFamily="34" charset="0"/>
              <a:buChar char="•"/>
            </a:pPr>
            <a:r>
              <a:rPr lang="en-US" sz="1200" dirty="0"/>
              <a:t>prefix length</a:t>
            </a:r>
          </a:p>
          <a:p>
            <a:pPr>
              <a:buFont typeface="Arial" panose="020B0604020202020204" pitchFamily="34" charset="0"/>
              <a:buChar char="•"/>
            </a:pPr>
            <a:r>
              <a:rPr lang="en-US" sz="1200" dirty="0"/>
              <a:t>next-hop router</a:t>
            </a:r>
          </a:p>
          <a:p>
            <a:pPr>
              <a:buFont typeface="Arial" panose="020B0604020202020204" pitchFamily="34" charset="0"/>
              <a:buChar char="•"/>
            </a:pPr>
            <a:r>
              <a:rPr lang="en-US" sz="1200" dirty="0"/>
              <a:t>process switching</a:t>
            </a:r>
          </a:p>
          <a:p>
            <a:pPr>
              <a:buFont typeface="Arial" panose="020B0604020202020204" pitchFamily="34" charset="0"/>
              <a:buChar char="•"/>
            </a:pPr>
            <a:r>
              <a:rPr lang="en-US" sz="1200" dirty="0"/>
              <a:t>fast switching</a:t>
            </a:r>
          </a:p>
          <a:p>
            <a:pPr>
              <a:buFont typeface="Arial" panose="020B0604020202020204" pitchFamily="34" charset="0"/>
              <a:buChar char="•"/>
            </a:pPr>
            <a:r>
              <a:rPr lang="en-US" sz="1200" dirty="0"/>
              <a:t>Cisco Express Forwarding (CEF)</a:t>
            </a:r>
          </a:p>
          <a:p>
            <a:pPr>
              <a:buFont typeface="Arial" panose="020B0604020202020204" pitchFamily="34" charset="0"/>
              <a:buChar char="•"/>
            </a:pPr>
            <a:r>
              <a:rPr lang="en-US" sz="1200" dirty="0"/>
              <a:t>route sources</a:t>
            </a:r>
          </a:p>
          <a:p>
            <a:pPr>
              <a:buFont typeface="Arial" panose="020B0604020202020204" pitchFamily="34" charset="0"/>
              <a:buChar char="•"/>
            </a:pPr>
            <a:r>
              <a:rPr lang="en-US" sz="1200" dirty="0"/>
              <a:t>static routes</a:t>
            </a:r>
          </a:p>
          <a:p>
            <a:pPr>
              <a:buFont typeface="Arial" panose="020B0604020202020204" pitchFamily="34" charset="0"/>
              <a:buChar char="•"/>
            </a:pPr>
            <a:r>
              <a:rPr lang="en-US" sz="1200" dirty="0"/>
              <a:t>dynamic routing protocols</a:t>
            </a:r>
          </a:p>
        </p:txBody>
      </p:sp>
      <p:sp>
        <p:nvSpPr>
          <p:cNvPr id="6" name="Content Placeholder 2">
            <a:extLst>
              <a:ext uri="{FF2B5EF4-FFF2-40B4-BE49-F238E27FC236}">
                <a16:creationId xmlns:a16="http://schemas.microsoft.com/office/drawing/2014/main" id="{B1627BFE-6B32-CC4C-95DE-D9696B38972C}"/>
              </a:ext>
            </a:extLst>
          </p:cNvPr>
          <p:cNvSpPr txBox="1">
            <a:spLocks/>
          </p:cNvSpPr>
          <p:nvPr/>
        </p:nvSpPr>
        <p:spPr bwMode="auto">
          <a:xfrm>
            <a:off x="2753834" y="798944"/>
            <a:ext cx="3327989"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err="1"/>
              <a:t>ip</a:t>
            </a:r>
            <a:r>
              <a:rPr lang="en-US" sz="1200" dirty="0"/>
              <a:t> route</a:t>
            </a:r>
          </a:p>
          <a:p>
            <a:pPr>
              <a:buFont typeface="Arial" panose="020B0604020202020204" pitchFamily="34" charset="0"/>
              <a:buChar char="•"/>
            </a:pPr>
            <a:r>
              <a:rPr lang="en-US" sz="1200" dirty="0"/>
              <a:t>Default Route</a:t>
            </a:r>
          </a:p>
          <a:p>
            <a:pPr>
              <a:buFont typeface="Arial" panose="020B0604020202020204" pitchFamily="34" charset="0"/>
              <a:buChar char="•"/>
            </a:pPr>
            <a:r>
              <a:rPr lang="en-US" sz="1200" b="1" dirty="0" err="1"/>
              <a:t>ip</a:t>
            </a:r>
            <a:r>
              <a:rPr lang="en-US" sz="1200" b="1" dirty="0"/>
              <a:t> route 0.0.0.0 0.0.0.0 [ exit-if | next-hop-</a:t>
            </a:r>
            <a:r>
              <a:rPr lang="en-US" sz="1200" b="1" dirty="0" err="1"/>
              <a:t>ip</a:t>
            </a:r>
            <a:r>
              <a:rPr lang="en-US" sz="1200" b="1" dirty="0"/>
              <a:t> ]</a:t>
            </a:r>
          </a:p>
          <a:p>
            <a:pPr>
              <a:buFont typeface="Arial" panose="020B0604020202020204" pitchFamily="34" charset="0"/>
              <a:buChar char="•"/>
            </a:pPr>
            <a:r>
              <a:rPr lang="en-US" sz="1200" b="1" dirty="0"/>
              <a:t>ipv6 route ::/0 [ exit-if | next-hop-ipv6 ]</a:t>
            </a:r>
          </a:p>
          <a:p>
            <a:pPr>
              <a:buFont typeface="Arial" panose="020B0604020202020204" pitchFamily="34" charset="0"/>
              <a:buChar char="•"/>
            </a:pPr>
            <a:r>
              <a:rPr lang="en-US" sz="1200" dirty="0"/>
              <a:t> Administrative Distance</a:t>
            </a:r>
          </a:p>
          <a:p>
            <a:pPr>
              <a:buFont typeface="Arial" panose="020B0604020202020204" pitchFamily="34" charset="0"/>
              <a:buChar char="•"/>
            </a:pPr>
            <a:r>
              <a:rPr lang="en-US" sz="1200" dirty="0"/>
              <a:t>RIPv2</a:t>
            </a:r>
          </a:p>
          <a:p>
            <a:pPr>
              <a:buFont typeface="Arial" panose="020B0604020202020204" pitchFamily="34" charset="0"/>
              <a:buChar char="•"/>
            </a:pPr>
            <a:r>
              <a:rPr lang="en-US" sz="1200" dirty="0"/>
              <a:t>OSPFv2</a:t>
            </a:r>
          </a:p>
          <a:p>
            <a:pPr>
              <a:buFont typeface="Arial" panose="020B0604020202020204" pitchFamily="34" charset="0"/>
              <a:buChar char="•"/>
            </a:pPr>
            <a:r>
              <a:rPr lang="en-US" sz="1200" dirty="0"/>
              <a:t>EIGRP</a:t>
            </a:r>
          </a:p>
          <a:p>
            <a:pPr>
              <a:buFont typeface="Arial" panose="020B0604020202020204" pitchFamily="34" charset="0"/>
              <a:buChar char="•"/>
            </a:pPr>
            <a:r>
              <a:rPr lang="en-US" sz="1200" dirty="0"/>
              <a:t>EIGRP for IPv6</a:t>
            </a:r>
          </a:p>
          <a:p>
            <a:pPr>
              <a:buFont typeface="Arial" panose="020B0604020202020204" pitchFamily="34" charset="0"/>
              <a:buChar char="•"/>
            </a:pPr>
            <a:r>
              <a:rPr lang="en-US" sz="1200" dirty="0"/>
              <a:t>OSPFv3</a:t>
            </a:r>
          </a:p>
          <a:p>
            <a:pPr>
              <a:buFont typeface="Arial" panose="020B0604020202020204" pitchFamily="34" charset="0"/>
              <a:buChar char="•"/>
            </a:pPr>
            <a:r>
              <a:rPr lang="en-US" sz="1200" dirty="0"/>
              <a:t>IS-IS</a:t>
            </a:r>
          </a:p>
        </p:txBody>
      </p:sp>
      <p:sp>
        <p:nvSpPr>
          <p:cNvPr id="5" name="Content Placeholder 2">
            <a:extLst>
              <a:ext uri="{FF2B5EF4-FFF2-40B4-BE49-F238E27FC236}">
                <a16:creationId xmlns:a16="http://schemas.microsoft.com/office/drawing/2014/main" id="{7962729B-3E39-2A4E-915D-C2189FE9D54D}"/>
              </a:ext>
            </a:extLst>
          </p:cNvPr>
          <p:cNvSpPr txBox="1">
            <a:spLocks/>
          </p:cNvSpPr>
          <p:nvPr/>
        </p:nvSpPr>
        <p:spPr bwMode="auto">
          <a:xfrm>
            <a:off x="6081823" y="798944"/>
            <a:ext cx="2739824" cy="3781446"/>
          </a:xfrm>
          <a:prstGeom prst="rect">
            <a:avLst/>
          </a:prstGeom>
          <a:noFill/>
          <a:ln w="12700">
            <a:solidFill>
              <a:srgbClr val="00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182880" bIns="45720" numCol="1" anchor="t" anchorCtr="0" compatLnSpc="1">
            <a:prstTxWarp prst="textNoShape">
              <a:avLst/>
            </a:prstTxWarp>
          </a:bodyPr>
          <a:lstStyle>
            <a:lvl1pPr marL="169863" indent="-169863" algn="l" defTabSz="684213" rtl="0" eaLnBrk="1" fontAlgn="base" hangingPunct="1">
              <a:lnSpc>
                <a:spcPct val="100000"/>
              </a:lnSpc>
              <a:spcBef>
                <a:spcPts val="600"/>
              </a:spcBef>
              <a:spcAft>
                <a:spcPts val="600"/>
              </a:spcAft>
              <a:buClr>
                <a:schemeClr val="tx2"/>
              </a:buClr>
              <a:buSzPct val="90000"/>
              <a:buFont typeface="Wingdings" panose="05000000000000000000" pitchFamily="2" charset="2"/>
              <a:buChar char="§"/>
              <a:defRPr lang="en-US" sz="1500" kern="1200">
                <a:solidFill>
                  <a:srgbClr val="000000"/>
                </a:solidFill>
                <a:latin typeface="+mn-lt"/>
                <a:ea typeface="ＭＳ Ｐゴシック" charset="0"/>
                <a:cs typeface="CiscoSans"/>
              </a:defRPr>
            </a:lvl1pPr>
            <a:lvl2pPr marL="358775" indent="-215900" algn="l" defTabSz="684213" rtl="0" eaLnBrk="1" fontAlgn="base" hangingPunct="1">
              <a:lnSpc>
                <a:spcPct val="100000"/>
              </a:lnSpc>
              <a:spcBef>
                <a:spcPts val="300"/>
              </a:spcBef>
              <a:spcAft>
                <a:spcPts val="300"/>
              </a:spcAft>
              <a:buClr>
                <a:schemeClr val="tx2"/>
              </a:buClr>
              <a:buFont typeface="Arial" charset="0"/>
              <a:buChar char="•"/>
              <a:defRPr lang="en-US" sz="1400" kern="1200">
                <a:solidFill>
                  <a:srgbClr val="000000"/>
                </a:solidFill>
                <a:latin typeface="+mn-lt"/>
                <a:ea typeface="ＭＳ Ｐゴシック" charset="0"/>
                <a:cs typeface="CiscoSans"/>
              </a:defRPr>
            </a:lvl2pPr>
            <a:lvl3pPr marL="431800" indent="-169863" algn="l" defTabSz="684213" rtl="0" eaLnBrk="1" fontAlgn="base" hangingPunct="1">
              <a:lnSpc>
                <a:spcPct val="100000"/>
              </a:lnSpc>
              <a:spcBef>
                <a:spcPts val="300"/>
              </a:spcBef>
              <a:spcAft>
                <a:spcPts val="300"/>
              </a:spcAft>
              <a:buFont typeface="Arial" charset="0"/>
              <a:buChar char="•"/>
              <a:defRPr lang="en-US" sz="1200" kern="1200">
                <a:solidFill>
                  <a:srgbClr val="000000"/>
                </a:solidFill>
                <a:latin typeface="+mn-lt"/>
                <a:ea typeface="ＭＳ Ｐゴシック" charset="0"/>
                <a:cs typeface="CiscoSans"/>
              </a:defRPr>
            </a:lvl3pPr>
            <a:lvl4pPr marL="503238" indent="-169863" algn="l" defTabSz="684213" rtl="0" eaLnBrk="1" fontAlgn="base" hangingPunct="1">
              <a:lnSpc>
                <a:spcPct val="100000"/>
              </a:lnSpc>
              <a:spcBef>
                <a:spcPts val="300"/>
              </a:spcBef>
              <a:spcAft>
                <a:spcPts val="300"/>
              </a:spcAft>
              <a:buFont typeface="Arial" charset="0"/>
              <a:buChar char="•"/>
              <a:defRPr lang="en-US" sz="1100" kern="1200">
                <a:solidFill>
                  <a:srgbClr val="000000"/>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a:lstStyle>
          <a:p>
            <a:pPr>
              <a:buFont typeface="Arial" panose="020B0604020202020204" pitchFamily="34" charset="0"/>
              <a:buChar char="•"/>
            </a:pPr>
            <a:r>
              <a:rPr lang="en-US" sz="1200" dirty="0"/>
              <a:t>IS-IS for IPv6</a:t>
            </a:r>
          </a:p>
          <a:p>
            <a:pPr>
              <a:buFont typeface="Arial" panose="020B0604020202020204" pitchFamily="34" charset="0"/>
              <a:buChar char="•"/>
            </a:pPr>
            <a:r>
              <a:rPr lang="en-US" sz="1200" dirty="0"/>
              <a:t>BGP</a:t>
            </a:r>
          </a:p>
          <a:p>
            <a:pPr>
              <a:buFont typeface="Arial" panose="020B0604020202020204" pitchFamily="34" charset="0"/>
              <a:buChar char="•"/>
            </a:pPr>
            <a:r>
              <a:rPr lang="en-US" sz="1200" dirty="0"/>
              <a:t>BGP-MP</a:t>
            </a:r>
          </a:p>
          <a:p>
            <a:pPr>
              <a:buFont typeface="Arial" panose="020B0604020202020204" pitchFamily="34" charset="0"/>
              <a:buChar char="•"/>
            </a:pPr>
            <a:r>
              <a:rPr lang="en-US" sz="1200" dirty="0"/>
              <a:t>EGP</a:t>
            </a:r>
          </a:p>
          <a:p>
            <a:pPr>
              <a:buFont typeface="Arial" panose="020B0604020202020204" pitchFamily="34" charset="0"/>
              <a:buChar char="•"/>
            </a:pPr>
            <a:r>
              <a:rPr lang="en-US" sz="1200" dirty="0"/>
              <a:t>load balancing</a:t>
            </a:r>
          </a:p>
          <a:p>
            <a:pPr>
              <a:buFont typeface="Arial" panose="020B0604020202020204" pitchFamily="34" charset="0"/>
              <a:buChar char="•"/>
            </a:pPr>
            <a:r>
              <a:rPr lang="en-US" sz="1200" dirty="0"/>
              <a:t>equal-cost load balancing</a:t>
            </a:r>
          </a:p>
          <a:p>
            <a:pPr>
              <a:buFont typeface="Arial" panose="020B0604020202020204" pitchFamily="34" charset="0"/>
              <a:buChar char="•"/>
            </a:pPr>
            <a:r>
              <a:rPr lang="en-US" sz="1200" dirty="0"/>
              <a:t>unequal-cost load balancing</a:t>
            </a:r>
          </a:p>
        </p:txBody>
      </p:sp>
    </p:spTree>
    <p:custDataLst>
      <p:tags r:id="rId1"/>
    </p:custDataLst>
    <p:extLst>
      <p:ext uri="{BB962C8B-B14F-4D97-AF65-F5344CB8AC3E}">
        <p14:creationId xmlns:p14="http://schemas.microsoft.com/office/powerpoint/2010/main" val="3271745509"/>
      </p:ext>
    </p:extLst>
  </p:cSld>
  <p:clrMapOvr>
    <a:masterClrMapping/>
  </p:clrMapOvr>
  <p:transition spd="slow">
    <p:wipe/>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Best Path Equals Longest Match</a:t>
            </a:r>
          </a:p>
        </p:txBody>
      </p:sp>
      <p:sp>
        <p:nvSpPr>
          <p:cNvPr id="4" name="Content Placeholder 3">
            <a:extLst>
              <a:ext uri="{FF2B5EF4-FFF2-40B4-BE49-F238E27FC236}">
                <a16:creationId xmlns:a16="http://schemas.microsoft.com/office/drawing/2014/main" id="{E7E03756-D884-1D4C-99D5-D0BE6418AA3F}"/>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best path in the routing table is also known as the longest match.</a:t>
            </a:r>
          </a:p>
          <a:p>
            <a:pPr marL="342900" indent="-342900" algn="l">
              <a:buFont typeface="Arial" panose="020B0604020202020204" pitchFamily="34" charset="0"/>
              <a:buChar char="•"/>
            </a:pPr>
            <a:r>
              <a:rPr lang="en-US" sz="1600" dirty="0">
                <a:solidFill>
                  <a:srgbClr val="000000"/>
                </a:solidFill>
              </a:rPr>
              <a:t>The routing table contains route entries consisting of a prefix (network address) and prefix length. For there to be a match between the destination IP address of a packet and a route in the routing table, a minimum number of far-left bits must match between the IP address of the packet and the route in the routing table. The prefix length of the route in the routing table is used to determine the minimum number of far-left bits that must match. </a:t>
            </a:r>
          </a:p>
          <a:p>
            <a:pPr marL="342900" indent="-342900" algn="l">
              <a:buFont typeface="Arial" panose="020B0604020202020204" pitchFamily="34" charset="0"/>
              <a:buChar char="•"/>
            </a:pPr>
            <a:r>
              <a:rPr lang="en-US" sz="1600" dirty="0">
                <a:solidFill>
                  <a:srgbClr val="000000"/>
                </a:solidFill>
              </a:rPr>
              <a:t>The longest match is the route in the routing table that has the greatest number of far-left matching bits with the destination IP address of the packet. The longest match is always the preferred route.</a:t>
            </a:r>
          </a:p>
          <a:p>
            <a:pPr marL="0" indent="0" algn="l"/>
            <a:endParaRPr lang="en-US" sz="1600" b="1" dirty="0">
              <a:solidFill>
                <a:srgbClr val="000000"/>
              </a:solidFill>
            </a:endParaRPr>
          </a:p>
          <a:p>
            <a:pPr marL="0" indent="0" algn="l"/>
            <a:r>
              <a:rPr lang="en-US" sz="1600" b="1" dirty="0">
                <a:solidFill>
                  <a:srgbClr val="000000"/>
                </a:solidFill>
              </a:rPr>
              <a:t>Note</a:t>
            </a:r>
            <a:r>
              <a:rPr lang="en-US" sz="1600" dirty="0">
                <a:solidFill>
                  <a:srgbClr val="000000"/>
                </a:solidFill>
              </a:rPr>
              <a:t>: The term prefix length will be used to refer to the network portion of both IPv4 and IPv6 addresses.</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14554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IPv4 Longest Match Example</a:t>
            </a:r>
          </a:p>
        </p:txBody>
      </p:sp>
      <p:sp>
        <p:nvSpPr>
          <p:cNvPr id="5" name="Content Placeholder 4">
            <a:extLst>
              <a:ext uri="{FF2B5EF4-FFF2-40B4-BE49-F238E27FC236}">
                <a16:creationId xmlns:a16="http://schemas.microsoft.com/office/drawing/2014/main" id="{5C7823D0-3393-B44E-BCEB-42C02BEADA06}"/>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the table, an IPv4 packet has the destination IPv4 address 172.16.0.10. The router has three route entries in its IPv4 routing table that match this packet: 172.16.0.0/12, 172.16.0.0/18, and 172.16.0.0/26. Of the three routes, 172.16.0.0/26 has the longest match and would be chosen to forward the packet. For any of these routes to be considered a match there must be at least the number of matching bits indicated by the subnet mask of the route.</a:t>
            </a:r>
          </a:p>
        </p:txBody>
      </p:sp>
      <p:graphicFrame>
        <p:nvGraphicFramePr>
          <p:cNvPr id="6" name="Table 5">
            <a:extLst>
              <a:ext uri="{FF2B5EF4-FFF2-40B4-BE49-F238E27FC236}">
                <a16:creationId xmlns:a16="http://schemas.microsoft.com/office/drawing/2014/main" id="{609510E1-B472-4C48-A8F6-30F29CA0F817}"/>
              </a:ext>
            </a:extLst>
          </p:cNvPr>
          <p:cNvGraphicFramePr>
            <a:graphicFrameLocks noGrp="1"/>
          </p:cNvGraphicFramePr>
          <p:nvPr>
            <p:extLst>
              <p:ext uri="{D42A27DB-BD31-4B8C-83A1-F6EECF244321}">
                <p14:modId xmlns:p14="http://schemas.microsoft.com/office/powerpoint/2010/main" val="3102209662"/>
              </p:ext>
            </p:extLst>
          </p:nvPr>
        </p:nvGraphicFramePr>
        <p:xfrm>
          <a:off x="797977" y="2336652"/>
          <a:ext cx="7548046" cy="2225040"/>
        </p:xfrm>
        <a:graphic>
          <a:graphicData uri="http://schemas.openxmlformats.org/drawingml/2006/table">
            <a:tbl>
              <a:tblPr firstRow="1" bandRow="1">
                <a:tableStyleId>{5C22544A-7EE6-4342-B048-85BDC9FD1C3A}</a:tableStyleId>
              </a:tblPr>
              <a:tblGrid>
                <a:gridCol w="1105251">
                  <a:extLst>
                    <a:ext uri="{9D8B030D-6E8A-4147-A177-3AD203B41FA5}">
                      <a16:colId xmlns:a16="http://schemas.microsoft.com/office/drawing/2014/main" val="2127096387"/>
                    </a:ext>
                  </a:extLst>
                </a:gridCol>
                <a:gridCol w="2052619">
                  <a:extLst>
                    <a:ext uri="{9D8B030D-6E8A-4147-A177-3AD203B41FA5}">
                      <a16:colId xmlns:a16="http://schemas.microsoft.com/office/drawing/2014/main" val="2763306768"/>
                    </a:ext>
                  </a:extLst>
                </a:gridCol>
                <a:gridCol w="4390176">
                  <a:extLst>
                    <a:ext uri="{9D8B030D-6E8A-4147-A177-3AD203B41FA5}">
                      <a16:colId xmlns:a16="http://schemas.microsoft.com/office/drawing/2014/main" val="3267492099"/>
                    </a:ext>
                  </a:extLst>
                </a:gridCol>
              </a:tblGrid>
              <a:tr h="370840">
                <a:tc gridSpan="2">
                  <a:txBody>
                    <a:bodyPr/>
                    <a:lstStyle/>
                    <a:p>
                      <a:pPr algn="l" fontAlgn="ctr"/>
                      <a:r>
                        <a:rPr lang="en-US" dirty="0">
                          <a:effectLst/>
                        </a:rPr>
                        <a:t>Destination IPv4 Address</a:t>
                      </a:r>
                    </a:p>
                  </a:txBody>
                  <a:tcPr marL="47625" marR="47625" marT="47625" marB="47625" anchor="ctr"/>
                </a:tc>
                <a:tc hMerge="1">
                  <a:txBody>
                    <a:bodyPr/>
                    <a:lstStyle/>
                    <a:p>
                      <a:endParaRPr lang="en-US"/>
                    </a:p>
                  </a:txBody>
                  <a:tcP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5115582"/>
                  </a:ext>
                </a:extLst>
              </a:tr>
              <a:tr h="370840">
                <a:tc gridSpan="2">
                  <a:txBody>
                    <a:bodyPr/>
                    <a:lstStyle/>
                    <a:p>
                      <a:pPr fontAlgn="ctr"/>
                      <a:r>
                        <a:rPr lang="en-US" b="0">
                          <a:effectLst/>
                        </a:rPr>
                        <a:t>172.16.0.10</a:t>
                      </a:r>
                    </a:p>
                  </a:txBody>
                  <a:tcPr marL="47625" marR="47625" marT="47625" marB="47625" anchor="ctr"/>
                </a:tc>
                <a:tc hMerge="1">
                  <a:txBody>
                    <a:bodyPr/>
                    <a:lstStyle/>
                    <a:p>
                      <a:endParaRPr lang="en-US"/>
                    </a:p>
                  </a:txBody>
                  <a:tcP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4171924536"/>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Address in Binary</a:t>
                      </a:r>
                    </a:p>
                  </a:txBody>
                  <a:tcPr marL="47625" marR="47625" marT="47625" marB="47625" anchor="ctr"/>
                </a:tc>
                <a:extLst>
                  <a:ext uri="{0D108BD9-81ED-4DB2-BD59-A6C34878D82A}">
                    <a16:rowId xmlns:a16="http://schemas.microsoft.com/office/drawing/2014/main" val="3857871476"/>
                  </a:ext>
                </a:extLst>
              </a:tr>
              <a:tr h="370840">
                <a:tc>
                  <a:txBody>
                    <a:bodyPr/>
                    <a:lstStyle/>
                    <a:p>
                      <a:pPr fontAlgn="ctr"/>
                      <a:r>
                        <a:rPr lang="en-US" b="0">
                          <a:effectLst/>
                        </a:rPr>
                        <a:t>1</a:t>
                      </a:r>
                    </a:p>
                  </a:txBody>
                  <a:tcPr marL="47625" marR="47625" marT="47625" marB="47625" anchor="ctr"/>
                </a:tc>
                <a:tc>
                  <a:txBody>
                    <a:bodyPr/>
                    <a:lstStyle/>
                    <a:p>
                      <a:pPr fontAlgn="ctr"/>
                      <a:r>
                        <a:rPr lang="en-US" b="0">
                          <a:effectLst/>
                        </a:rPr>
                        <a:t>172.16.0.0</a:t>
                      </a:r>
                      <a:r>
                        <a:rPr lang="en-US" b="1">
                          <a:effectLst/>
                        </a:rPr>
                        <a:t>/12</a:t>
                      </a:r>
                      <a:endParaRPr lang="en-US" b="0">
                        <a:effectLst/>
                      </a:endParaRPr>
                    </a:p>
                  </a:txBody>
                  <a:tcPr marL="47625" marR="47625" marT="47625" marB="47625" anchor="ctr"/>
                </a:tc>
                <a:tc>
                  <a:txBody>
                    <a:bodyPr/>
                    <a:lstStyle/>
                    <a:p>
                      <a:pPr fontAlgn="ctr"/>
                      <a:r>
                        <a:rPr lang="en-US" b="1">
                          <a:effectLst/>
                        </a:rPr>
                        <a:t>10101100.0001</a:t>
                      </a:r>
                      <a:r>
                        <a:rPr lang="en-US" b="0">
                          <a:effectLst/>
                        </a:rPr>
                        <a:t>0000.00000000.00001010</a:t>
                      </a:r>
                    </a:p>
                  </a:txBody>
                  <a:tcPr marL="47625" marR="47625" marT="47625" marB="47625" anchor="ctr"/>
                </a:tc>
                <a:extLst>
                  <a:ext uri="{0D108BD9-81ED-4DB2-BD59-A6C34878D82A}">
                    <a16:rowId xmlns:a16="http://schemas.microsoft.com/office/drawing/2014/main" val="803855328"/>
                  </a:ext>
                </a:extLst>
              </a:tr>
              <a:tr h="370840">
                <a:tc>
                  <a:txBody>
                    <a:bodyPr/>
                    <a:lstStyle/>
                    <a:p>
                      <a:pPr fontAlgn="ctr"/>
                      <a:r>
                        <a:rPr lang="en-US" b="0">
                          <a:effectLst/>
                        </a:rPr>
                        <a:t>2</a:t>
                      </a:r>
                    </a:p>
                  </a:txBody>
                  <a:tcPr marL="47625" marR="47625" marT="47625" marB="47625" anchor="ctr"/>
                </a:tc>
                <a:tc>
                  <a:txBody>
                    <a:bodyPr/>
                    <a:lstStyle/>
                    <a:p>
                      <a:pPr fontAlgn="ctr"/>
                      <a:r>
                        <a:rPr lang="en-US" b="0">
                          <a:effectLst/>
                        </a:rPr>
                        <a:t>172.16.0.0</a:t>
                      </a:r>
                      <a:r>
                        <a:rPr lang="en-US" b="1">
                          <a:effectLst/>
                        </a:rPr>
                        <a:t>/18</a:t>
                      </a:r>
                      <a:endParaRPr lang="en-US" b="0">
                        <a:effectLst/>
                      </a:endParaRPr>
                    </a:p>
                  </a:txBody>
                  <a:tcPr marL="47625" marR="47625" marT="47625" marB="47625" anchor="ctr"/>
                </a:tc>
                <a:tc>
                  <a:txBody>
                    <a:bodyPr/>
                    <a:lstStyle/>
                    <a:p>
                      <a:pPr fontAlgn="ctr"/>
                      <a:r>
                        <a:rPr lang="en-US" b="1">
                          <a:effectLst/>
                        </a:rPr>
                        <a:t>10101100.00010000.00</a:t>
                      </a:r>
                      <a:r>
                        <a:rPr lang="en-US" b="0">
                          <a:effectLst/>
                        </a:rPr>
                        <a:t>000000.00001010</a:t>
                      </a:r>
                    </a:p>
                  </a:txBody>
                  <a:tcPr marL="47625" marR="47625" marT="47625" marB="47625" anchor="ctr"/>
                </a:tc>
                <a:extLst>
                  <a:ext uri="{0D108BD9-81ED-4DB2-BD59-A6C34878D82A}">
                    <a16:rowId xmlns:a16="http://schemas.microsoft.com/office/drawing/2014/main" val="3977272778"/>
                  </a:ext>
                </a:extLst>
              </a:tr>
              <a:tr h="370840">
                <a:tc>
                  <a:txBody>
                    <a:bodyPr/>
                    <a:lstStyle/>
                    <a:p>
                      <a:pPr fontAlgn="ctr"/>
                      <a:r>
                        <a:rPr lang="en-US" b="0">
                          <a:effectLst/>
                        </a:rPr>
                        <a:t>3</a:t>
                      </a:r>
                    </a:p>
                  </a:txBody>
                  <a:tcPr marL="47625" marR="47625" marT="47625" marB="47625" anchor="ctr"/>
                </a:tc>
                <a:tc>
                  <a:txBody>
                    <a:bodyPr/>
                    <a:lstStyle/>
                    <a:p>
                      <a:pPr fontAlgn="ctr"/>
                      <a:r>
                        <a:rPr lang="en-US" b="0">
                          <a:effectLst/>
                        </a:rPr>
                        <a:t>172.16.0.0</a:t>
                      </a:r>
                      <a:r>
                        <a:rPr lang="en-US" b="1">
                          <a:effectLst/>
                        </a:rPr>
                        <a:t>/26</a:t>
                      </a:r>
                      <a:endParaRPr lang="en-US" b="0">
                        <a:effectLst/>
                      </a:endParaRPr>
                    </a:p>
                  </a:txBody>
                  <a:tcPr marL="47625" marR="47625" marT="47625" marB="47625" anchor="ctr"/>
                </a:tc>
                <a:tc>
                  <a:txBody>
                    <a:bodyPr/>
                    <a:lstStyle/>
                    <a:p>
                      <a:pPr fontAlgn="ctr"/>
                      <a:r>
                        <a:rPr lang="en-US" b="1" dirty="0">
                          <a:effectLst/>
                        </a:rPr>
                        <a:t>10101100.00010000.00000000.00</a:t>
                      </a:r>
                      <a:r>
                        <a:rPr lang="en-US" b="0" dirty="0">
                          <a:effectLst/>
                        </a:rPr>
                        <a:t>001010</a:t>
                      </a:r>
                    </a:p>
                  </a:txBody>
                  <a:tcPr marL="47625" marR="47625" marT="47625" marB="47625" anchor="ctr"/>
                </a:tc>
                <a:extLst>
                  <a:ext uri="{0D108BD9-81ED-4DB2-BD59-A6C34878D82A}">
                    <a16:rowId xmlns:a16="http://schemas.microsoft.com/office/drawing/2014/main" val="143080834"/>
                  </a:ext>
                </a:extLst>
              </a:tr>
            </a:tbl>
          </a:graphicData>
        </a:graphic>
      </p:graphicFrame>
    </p:spTree>
    <p:extLst>
      <p:ext uri="{BB962C8B-B14F-4D97-AF65-F5344CB8AC3E}">
        <p14:creationId xmlns:p14="http://schemas.microsoft.com/office/powerpoint/2010/main" val="35829601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IPv6 Longest Match Example</a:t>
            </a:r>
          </a:p>
        </p:txBody>
      </p:sp>
      <p:sp>
        <p:nvSpPr>
          <p:cNvPr id="4" name="Content Placeholder 3">
            <a:extLst>
              <a:ext uri="{FF2B5EF4-FFF2-40B4-BE49-F238E27FC236}">
                <a16:creationId xmlns:a16="http://schemas.microsoft.com/office/drawing/2014/main" id="{21ABB7B4-58E8-4648-912E-38FC82C165E5}"/>
              </a:ext>
            </a:extLst>
          </p:cNvPr>
          <p:cNvSpPr>
            <a:spLocks noGrp="1"/>
          </p:cNvSpPr>
          <p:nvPr>
            <p:ph idx="1"/>
          </p:nvPr>
        </p:nvSpPr>
        <p:spPr>
          <a:xfrm>
            <a:off x="474662" y="731837"/>
            <a:ext cx="8280057" cy="1348633"/>
          </a:xfrm>
        </p:spPr>
        <p:txBody>
          <a:bodyPr/>
          <a:lstStyle/>
          <a:p>
            <a:pPr marL="0" indent="0" algn="l"/>
            <a:r>
              <a:rPr lang="en-US" sz="1600" dirty="0">
                <a:solidFill>
                  <a:srgbClr val="000000"/>
                </a:solidFill>
              </a:rPr>
              <a:t>An IPv6 packet has the destination IPv6 address 2001:db8:c000::99. This example shows three route entries, but only two of them are a valid match, with one of those being the longest match. The first two route entries have prefix lengths that have the required number of matching bits as indicated by the prefix length. The third route entry is not a match because its /64 prefix requires 64 matching bits. </a:t>
            </a:r>
          </a:p>
        </p:txBody>
      </p:sp>
      <p:graphicFrame>
        <p:nvGraphicFramePr>
          <p:cNvPr id="7" name="Table 6">
            <a:extLst>
              <a:ext uri="{FF2B5EF4-FFF2-40B4-BE49-F238E27FC236}">
                <a16:creationId xmlns:a16="http://schemas.microsoft.com/office/drawing/2014/main" id="{DA139217-7A24-4444-A0D2-2BC5548001D7}"/>
              </a:ext>
            </a:extLst>
          </p:cNvPr>
          <p:cNvGraphicFramePr>
            <a:graphicFrameLocks noGrp="1"/>
          </p:cNvGraphicFramePr>
          <p:nvPr>
            <p:extLst>
              <p:ext uri="{D42A27DB-BD31-4B8C-83A1-F6EECF244321}">
                <p14:modId xmlns:p14="http://schemas.microsoft.com/office/powerpoint/2010/main" val="2410516661"/>
              </p:ext>
            </p:extLst>
          </p:nvPr>
        </p:nvGraphicFramePr>
        <p:xfrm>
          <a:off x="691117" y="2251591"/>
          <a:ext cx="7654371" cy="1854200"/>
        </p:xfrm>
        <a:graphic>
          <a:graphicData uri="http://schemas.openxmlformats.org/drawingml/2006/table">
            <a:tbl>
              <a:tblPr firstRow="1" bandRow="1">
                <a:tableStyleId>{5C22544A-7EE6-4342-B048-85BDC9FD1C3A}</a:tableStyleId>
              </a:tblPr>
              <a:tblGrid>
                <a:gridCol w="1403498">
                  <a:extLst>
                    <a:ext uri="{9D8B030D-6E8A-4147-A177-3AD203B41FA5}">
                      <a16:colId xmlns:a16="http://schemas.microsoft.com/office/drawing/2014/main" val="2753520791"/>
                    </a:ext>
                  </a:extLst>
                </a:gridCol>
                <a:gridCol w="2721935">
                  <a:extLst>
                    <a:ext uri="{9D8B030D-6E8A-4147-A177-3AD203B41FA5}">
                      <a16:colId xmlns:a16="http://schemas.microsoft.com/office/drawing/2014/main" val="3548801152"/>
                    </a:ext>
                  </a:extLst>
                </a:gridCol>
                <a:gridCol w="3528938">
                  <a:extLst>
                    <a:ext uri="{9D8B030D-6E8A-4147-A177-3AD203B41FA5}">
                      <a16:colId xmlns:a16="http://schemas.microsoft.com/office/drawing/2014/main" val="193526548"/>
                    </a:ext>
                  </a:extLst>
                </a:gridCol>
              </a:tblGrid>
              <a:tr h="370840">
                <a:tc>
                  <a:txBody>
                    <a:bodyPr/>
                    <a:lstStyle/>
                    <a:p>
                      <a:r>
                        <a:rPr lang="en-US" dirty="0"/>
                        <a:t>Destination</a:t>
                      </a:r>
                    </a:p>
                  </a:txBody>
                  <a:tcPr/>
                </a:tc>
                <a:tc gridSpan="2">
                  <a:txBody>
                    <a:bodyPr/>
                    <a:lstStyle/>
                    <a:p>
                      <a:r>
                        <a:rPr lang="en-US" dirty="0"/>
                        <a:t>2001:db8:c000::99/48</a:t>
                      </a:r>
                    </a:p>
                  </a:txBody>
                  <a:tcPr/>
                </a:tc>
                <a:tc hMerge="1">
                  <a:txBody>
                    <a:bodyPr/>
                    <a:lstStyle/>
                    <a:p>
                      <a:endParaRPr lang="en-US" dirty="0"/>
                    </a:p>
                  </a:txBody>
                  <a:tcPr/>
                </a:tc>
                <a:extLst>
                  <a:ext uri="{0D108BD9-81ED-4DB2-BD59-A6C34878D82A}">
                    <a16:rowId xmlns:a16="http://schemas.microsoft.com/office/drawing/2014/main" val="731072871"/>
                  </a:ext>
                </a:extLst>
              </a:tr>
              <a:tr h="370840">
                <a:tc>
                  <a:txBody>
                    <a:bodyPr/>
                    <a:lstStyle/>
                    <a:p>
                      <a:pPr algn="l" fontAlgn="ctr"/>
                      <a:r>
                        <a:rPr lang="en-US" dirty="0">
                          <a:effectLst/>
                        </a:rPr>
                        <a:t>Route Entry</a:t>
                      </a:r>
                    </a:p>
                  </a:txBody>
                  <a:tcPr marL="47625" marR="47625" marT="47625" marB="47625" anchor="ctr"/>
                </a:tc>
                <a:tc>
                  <a:txBody>
                    <a:bodyPr/>
                    <a:lstStyle/>
                    <a:p>
                      <a:pPr algn="l" fontAlgn="ctr"/>
                      <a:r>
                        <a:rPr lang="en-US">
                          <a:effectLst/>
                        </a:rPr>
                        <a:t>Prefix/Prefix Length</a:t>
                      </a:r>
                    </a:p>
                  </a:txBody>
                  <a:tcPr marL="47625" marR="47625" marT="47625" marB="47625" anchor="ctr"/>
                </a:tc>
                <a:tc>
                  <a:txBody>
                    <a:bodyPr/>
                    <a:lstStyle/>
                    <a:p>
                      <a:pPr algn="l" fontAlgn="ctr"/>
                      <a:r>
                        <a:rPr lang="en-US">
                          <a:effectLst/>
                        </a:rPr>
                        <a:t>Does it match?</a:t>
                      </a:r>
                    </a:p>
                  </a:txBody>
                  <a:tcPr marL="47625" marR="47625" marT="47625" marB="47625" anchor="ctr"/>
                </a:tc>
                <a:extLst>
                  <a:ext uri="{0D108BD9-81ED-4DB2-BD59-A6C34878D82A}">
                    <a16:rowId xmlns:a16="http://schemas.microsoft.com/office/drawing/2014/main" val="1896413192"/>
                  </a:ext>
                </a:extLst>
              </a:tr>
              <a:tr h="370840">
                <a:tc>
                  <a:txBody>
                    <a:bodyPr/>
                    <a:lstStyle/>
                    <a:p>
                      <a:pPr fontAlgn="ctr"/>
                      <a:r>
                        <a:rPr lang="en-US" b="0">
                          <a:effectLst/>
                        </a:rPr>
                        <a:t>1</a:t>
                      </a:r>
                    </a:p>
                  </a:txBody>
                  <a:tcPr marL="47625" marR="47625" marT="47625" marB="47625" anchor="ctr"/>
                </a:tc>
                <a:tc>
                  <a:txBody>
                    <a:bodyPr/>
                    <a:lstStyle/>
                    <a:p>
                      <a:pPr fontAlgn="ctr"/>
                      <a:r>
                        <a:rPr lang="en-US" b="1">
                          <a:effectLst/>
                        </a:rPr>
                        <a:t>2001:db8:c0</a:t>
                      </a:r>
                      <a:r>
                        <a:rPr lang="en-US" b="0">
                          <a:effectLst/>
                        </a:rPr>
                        <a:t>00::</a:t>
                      </a:r>
                      <a:r>
                        <a:rPr lang="en-US" b="1">
                          <a:effectLst/>
                        </a:rPr>
                        <a:t>/40</a:t>
                      </a:r>
                      <a:endParaRPr lang="en-US" b="0">
                        <a:effectLst/>
                      </a:endParaRPr>
                    </a:p>
                  </a:txBody>
                  <a:tcPr marL="47625" marR="47625" marT="47625" marB="47625" anchor="ctr"/>
                </a:tc>
                <a:tc>
                  <a:txBody>
                    <a:bodyPr/>
                    <a:lstStyle/>
                    <a:p>
                      <a:pPr fontAlgn="ctr"/>
                      <a:r>
                        <a:rPr lang="en-US" b="0">
                          <a:effectLst/>
                        </a:rPr>
                        <a:t>Match of 40 bits</a:t>
                      </a:r>
                    </a:p>
                  </a:txBody>
                  <a:tcPr marL="47625" marR="47625" marT="47625" marB="47625" anchor="ctr"/>
                </a:tc>
                <a:extLst>
                  <a:ext uri="{0D108BD9-81ED-4DB2-BD59-A6C34878D82A}">
                    <a16:rowId xmlns:a16="http://schemas.microsoft.com/office/drawing/2014/main" val="3523326430"/>
                  </a:ext>
                </a:extLst>
              </a:tr>
              <a:tr h="370840">
                <a:tc>
                  <a:txBody>
                    <a:bodyPr/>
                    <a:lstStyle/>
                    <a:p>
                      <a:pPr fontAlgn="ctr"/>
                      <a:r>
                        <a:rPr lang="en-US" b="0">
                          <a:effectLst/>
                        </a:rPr>
                        <a:t>2</a:t>
                      </a:r>
                    </a:p>
                  </a:txBody>
                  <a:tcPr marL="47625" marR="47625" marT="47625" marB="47625" anchor="ctr"/>
                </a:tc>
                <a:tc>
                  <a:txBody>
                    <a:bodyPr/>
                    <a:lstStyle/>
                    <a:p>
                      <a:pPr fontAlgn="ctr"/>
                      <a:r>
                        <a:rPr lang="en-US" b="1">
                          <a:effectLst/>
                        </a:rPr>
                        <a:t>2001:db8:c000</a:t>
                      </a:r>
                      <a:r>
                        <a:rPr lang="en-US" b="0">
                          <a:effectLst/>
                        </a:rPr>
                        <a:t>::</a:t>
                      </a:r>
                      <a:r>
                        <a:rPr lang="en-US" b="1">
                          <a:effectLst/>
                        </a:rPr>
                        <a:t>/48</a:t>
                      </a:r>
                      <a:endParaRPr lang="en-US" b="0">
                        <a:effectLst/>
                      </a:endParaRPr>
                    </a:p>
                  </a:txBody>
                  <a:tcPr marL="47625" marR="47625" marT="47625" marB="47625" anchor="ctr"/>
                </a:tc>
                <a:tc>
                  <a:txBody>
                    <a:bodyPr/>
                    <a:lstStyle/>
                    <a:p>
                      <a:pPr fontAlgn="ctr"/>
                      <a:r>
                        <a:rPr lang="en-US" b="0">
                          <a:effectLst/>
                        </a:rPr>
                        <a:t>Match of 48 bits (longest match)</a:t>
                      </a:r>
                    </a:p>
                  </a:txBody>
                  <a:tcPr marL="47625" marR="47625" marT="47625" marB="47625" anchor="ctr"/>
                </a:tc>
                <a:extLst>
                  <a:ext uri="{0D108BD9-81ED-4DB2-BD59-A6C34878D82A}">
                    <a16:rowId xmlns:a16="http://schemas.microsoft.com/office/drawing/2014/main" val="3100934322"/>
                  </a:ext>
                </a:extLst>
              </a:tr>
              <a:tr h="370840">
                <a:tc>
                  <a:txBody>
                    <a:bodyPr/>
                    <a:lstStyle/>
                    <a:p>
                      <a:pPr fontAlgn="ctr"/>
                      <a:r>
                        <a:rPr lang="en-US" b="0">
                          <a:effectLst/>
                        </a:rPr>
                        <a:t>3</a:t>
                      </a:r>
                    </a:p>
                  </a:txBody>
                  <a:tcPr marL="47625" marR="47625" marT="47625" marB="47625" anchor="ctr"/>
                </a:tc>
                <a:tc>
                  <a:txBody>
                    <a:bodyPr/>
                    <a:lstStyle/>
                    <a:p>
                      <a:pPr fontAlgn="ctr"/>
                      <a:r>
                        <a:rPr lang="en-US" b="1">
                          <a:effectLst/>
                        </a:rPr>
                        <a:t>2001:db8:c000</a:t>
                      </a:r>
                      <a:r>
                        <a:rPr lang="en-US" b="0">
                          <a:effectLst/>
                        </a:rPr>
                        <a:t>:5555::</a:t>
                      </a:r>
                      <a:r>
                        <a:rPr lang="en-US" b="1">
                          <a:effectLst/>
                        </a:rPr>
                        <a:t>/64</a:t>
                      </a:r>
                      <a:endParaRPr lang="en-US" b="0">
                        <a:effectLst/>
                      </a:endParaRPr>
                    </a:p>
                  </a:txBody>
                  <a:tcPr marL="47625" marR="47625" marT="47625" marB="47625" anchor="ctr"/>
                </a:tc>
                <a:tc>
                  <a:txBody>
                    <a:bodyPr/>
                    <a:lstStyle/>
                    <a:p>
                      <a:pPr fontAlgn="ctr"/>
                      <a:r>
                        <a:rPr lang="en-US" b="0" dirty="0">
                          <a:effectLst/>
                        </a:rPr>
                        <a:t>Does not match 64 bits</a:t>
                      </a:r>
                    </a:p>
                  </a:txBody>
                  <a:tcPr marL="47625" marR="47625" marT="47625" marB="47625" anchor="ctr"/>
                </a:tc>
                <a:extLst>
                  <a:ext uri="{0D108BD9-81ED-4DB2-BD59-A6C34878D82A}">
                    <a16:rowId xmlns:a16="http://schemas.microsoft.com/office/drawing/2014/main" val="2444351554"/>
                  </a:ext>
                </a:extLst>
              </a:tr>
            </a:tbl>
          </a:graphicData>
        </a:graphic>
      </p:graphicFrame>
    </p:spTree>
    <p:extLst>
      <p:ext uri="{BB962C8B-B14F-4D97-AF65-F5344CB8AC3E}">
        <p14:creationId xmlns:p14="http://schemas.microsoft.com/office/powerpoint/2010/main" val="10380606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Path Determination</a:t>
            </a:r>
            <a:br>
              <a:rPr lang="en-US" dirty="0"/>
            </a:br>
            <a:r>
              <a:rPr lang="en-US" sz="2400" dirty="0"/>
              <a:t>Build the Routing Table</a:t>
            </a:r>
          </a:p>
        </p:txBody>
      </p:sp>
      <p:sp>
        <p:nvSpPr>
          <p:cNvPr id="5" name="Content Placeholder 4">
            <a:extLst>
              <a:ext uri="{FF2B5EF4-FFF2-40B4-BE49-F238E27FC236}">
                <a16:creationId xmlns:a16="http://schemas.microsoft.com/office/drawing/2014/main" id="{B3994C81-1337-4E40-9DBD-720DE51C27AA}"/>
              </a:ext>
            </a:extLst>
          </p:cNvPr>
          <p:cNvSpPr>
            <a:spLocks noGrp="1"/>
          </p:cNvSpPr>
          <p:nvPr>
            <p:ph idx="1"/>
          </p:nvPr>
        </p:nvSpPr>
        <p:spPr>
          <a:xfrm>
            <a:off x="58724" y="731837"/>
            <a:ext cx="8695996" cy="3689897"/>
          </a:xfrm>
        </p:spPr>
        <p:txBody>
          <a:bodyPr/>
          <a:lstStyle/>
          <a:p>
            <a:pPr marL="0" indent="0" algn="l"/>
            <a:r>
              <a:rPr lang="en-US" sz="1600" b="1" dirty="0">
                <a:solidFill>
                  <a:srgbClr val="000000"/>
                </a:solidFill>
              </a:rPr>
              <a:t>Directly Connected Networks:</a:t>
            </a:r>
            <a:r>
              <a:rPr lang="en-US" sz="1600" dirty="0">
                <a:solidFill>
                  <a:srgbClr val="000000"/>
                </a:solidFill>
              </a:rPr>
              <a:t> Added to the routing table when a local interface is configured with an IP address and subnet mask (prefix length) and is active (up and up).</a:t>
            </a:r>
          </a:p>
          <a:p>
            <a:pPr marL="0" indent="0" algn="l"/>
            <a:endParaRPr lang="en-US" sz="1600" dirty="0">
              <a:solidFill>
                <a:srgbClr val="000000"/>
              </a:solidFill>
            </a:endParaRPr>
          </a:p>
          <a:p>
            <a:pPr marL="0" indent="0" algn="l"/>
            <a:r>
              <a:rPr lang="en-US" sz="1600" b="1" dirty="0">
                <a:solidFill>
                  <a:srgbClr val="000000"/>
                </a:solidFill>
              </a:rPr>
              <a:t>Remote Networks: </a:t>
            </a:r>
            <a:r>
              <a:rPr lang="en-US" sz="1600" dirty="0">
                <a:solidFill>
                  <a:srgbClr val="000000"/>
                </a:solidFill>
              </a:rPr>
              <a:t>Networks that are not directly connected to the router. Routers learn about remote networks in two ways:</a:t>
            </a:r>
          </a:p>
          <a:p>
            <a:pPr marL="415985" lvl="1" indent="-342900">
              <a:buFont typeface="Arial" panose="020B0604020202020204" pitchFamily="34" charset="0"/>
              <a:buChar char="•"/>
            </a:pPr>
            <a:r>
              <a:rPr lang="en-US" b="1" dirty="0">
                <a:solidFill>
                  <a:srgbClr val="000000"/>
                </a:solidFill>
              </a:rPr>
              <a:t>Static routes</a:t>
            </a:r>
            <a:r>
              <a:rPr lang="en-US" dirty="0">
                <a:solidFill>
                  <a:srgbClr val="000000"/>
                </a:solidFill>
              </a:rPr>
              <a:t> - Added to the routing table when a route is manually configured.</a:t>
            </a:r>
          </a:p>
          <a:p>
            <a:pPr marL="415985" lvl="1" indent="-342900">
              <a:buFont typeface="Arial" panose="020B0604020202020204" pitchFamily="34" charset="0"/>
              <a:buChar char="•"/>
            </a:pPr>
            <a:r>
              <a:rPr lang="en-US" b="1" dirty="0">
                <a:solidFill>
                  <a:srgbClr val="000000"/>
                </a:solidFill>
              </a:rPr>
              <a:t>Dynamic routing protocols</a:t>
            </a:r>
            <a:r>
              <a:rPr lang="en-US" dirty="0">
                <a:solidFill>
                  <a:srgbClr val="000000"/>
                </a:solidFill>
              </a:rPr>
              <a:t> - Added to the routing table when routing protocols dynamically learn about the remote network. </a:t>
            </a:r>
          </a:p>
          <a:p>
            <a:pPr marL="415985" lvl="1" indent="-342900">
              <a:buFont typeface="Arial" panose="020B0604020202020204" pitchFamily="34" charset="0"/>
              <a:buChar char="•"/>
            </a:pPr>
            <a:endParaRPr lang="en-US" dirty="0">
              <a:solidFill>
                <a:srgbClr val="000000"/>
              </a:solidFill>
            </a:endParaRPr>
          </a:p>
          <a:p>
            <a:pPr marL="0" indent="0" algn="l"/>
            <a:r>
              <a:rPr lang="en-US" sz="1600" b="1" dirty="0">
                <a:solidFill>
                  <a:srgbClr val="000000"/>
                </a:solidFill>
              </a:rPr>
              <a:t>Default Route: </a:t>
            </a:r>
            <a:r>
              <a:rPr lang="en-US" sz="1600" dirty="0">
                <a:solidFill>
                  <a:srgbClr val="000000"/>
                </a:solidFill>
              </a:rPr>
              <a:t>Specifies a next-hop router to use when the routing table does not contain a specific route that matches the destination IP address. The default route can be entered manually as a static route, or learned automatically from a dynamic routing protocol.</a:t>
            </a:r>
          </a:p>
          <a:p>
            <a:pPr marL="358835" lvl="1" indent="-285750">
              <a:buFont typeface="Arial" panose="020B0604020202020204" pitchFamily="34" charset="0"/>
              <a:buChar char="•"/>
            </a:pPr>
            <a:r>
              <a:rPr lang="en-US" dirty="0">
                <a:solidFill>
                  <a:srgbClr val="000000"/>
                </a:solidFill>
              </a:rPr>
              <a:t>A default route has a /0 prefix length. This means that no bits need to match the destination IP address for this route entry to be used. If there are no routes with a match longer than 0 bits, the default route is used to forward the packet. The default route is sometimes referred to as a gateway of last resort.</a:t>
            </a:r>
          </a:p>
          <a:p>
            <a:pPr marL="342900" indent="-342900" algn="l">
              <a:buFont typeface="Arial" panose="020B0604020202020204" pitchFamily="34" charset="0"/>
              <a:buChar char="•"/>
            </a:pPr>
            <a:endParaRPr lang="en-US" sz="1600" dirty="0">
              <a:solidFill>
                <a:srgbClr val="000000"/>
              </a:solidFill>
            </a:endParaRPr>
          </a:p>
        </p:txBody>
      </p:sp>
    </p:spTree>
    <p:extLst>
      <p:ext uri="{BB962C8B-B14F-4D97-AF65-F5344CB8AC3E}">
        <p14:creationId xmlns:p14="http://schemas.microsoft.com/office/powerpoint/2010/main" val="3203574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COUNT" val="65"/>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6100</TotalTime>
  <Words>6357</Words>
  <Application>Microsoft Office PowerPoint</Application>
  <PresentationFormat>On-screen Show (16:9)</PresentationFormat>
  <Paragraphs>708</Paragraphs>
  <Slides>57</Slides>
  <Notes>57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57</vt:i4>
      </vt:variant>
    </vt:vector>
  </HeadingPairs>
  <TitlesOfParts>
    <vt:vector size="64" baseType="lpstr">
      <vt:lpstr>Arial</vt:lpstr>
      <vt:lpstr>Calibri</vt:lpstr>
      <vt:lpstr>CiscoSans</vt:lpstr>
      <vt:lpstr>CiscoSans ExtraLight</vt:lpstr>
      <vt:lpstr>Courier New</vt:lpstr>
      <vt:lpstr>Wingdings</vt:lpstr>
      <vt:lpstr>Default Theme</vt:lpstr>
      <vt:lpstr>Module 14: Routing Concepts</vt:lpstr>
      <vt:lpstr>Module Objectives</vt:lpstr>
      <vt:lpstr>14.1 Path Determination</vt:lpstr>
      <vt:lpstr>Path Determination Two Functions of a Router</vt:lpstr>
      <vt:lpstr>Path Determination Router Functions Example</vt:lpstr>
      <vt:lpstr>Path Determination Best Path Equals Longest Match</vt:lpstr>
      <vt:lpstr>Path Determination IPv4 Longest Match Example</vt:lpstr>
      <vt:lpstr>Path Determination IPv6 Longest Match Example</vt:lpstr>
      <vt:lpstr>Path Determination Build the Routing Table</vt:lpstr>
      <vt:lpstr>14.2 Packet Forwarding</vt:lpstr>
      <vt:lpstr>Packet Forwarding Packet Forwarding Decision Process</vt:lpstr>
      <vt:lpstr>Packet Forwarding Packet Forwarding Decision Process (Cont.)</vt:lpstr>
      <vt:lpstr>Packet Forwarding Packet Forwarding Decision Process (Cont.)</vt:lpstr>
      <vt:lpstr>Packet Forwarding Packet Forwarding Decision Process (Cont.)</vt:lpstr>
      <vt:lpstr>Packet Forwarding End-to-End Packet Forwarding</vt:lpstr>
      <vt:lpstr>Packet Forwarding Packet Forwarding Mechanisms</vt:lpstr>
      <vt:lpstr>Packet Forwarding Packet Forwarding Mechanisms (Cont.)</vt:lpstr>
      <vt:lpstr>Packet Forwarding Packet Forwarding Mechanisms (Cont.)</vt:lpstr>
      <vt:lpstr>Packet Forwarding Packet Forwarding Mechanisms (Cont.)</vt:lpstr>
      <vt:lpstr>14.3 Basic Router Configuration Review</vt:lpstr>
      <vt:lpstr>Basic Router Configuration Review Topology</vt:lpstr>
      <vt:lpstr>Basic Router Configuration Review Configuration Commands</vt:lpstr>
      <vt:lpstr>Basic Router Configuration Review Verification Commands</vt:lpstr>
      <vt:lpstr>Basic Router Configuration Review Filter Command Output</vt:lpstr>
      <vt:lpstr>Basic Router Configuration Review Packet Tracer - Basic Router Configuration Review</vt:lpstr>
      <vt:lpstr>14.4 IP Routing Table</vt:lpstr>
      <vt:lpstr>IP Routing Table Route Sources</vt:lpstr>
      <vt:lpstr>IP Routing Table Routing Table Principles</vt:lpstr>
      <vt:lpstr>IP Routing Table Routing Table Entries</vt:lpstr>
      <vt:lpstr>IP Routing Table Directly Connected Networks</vt:lpstr>
      <vt:lpstr>IP Routing Table Static Routes</vt:lpstr>
      <vt:lpstr>IP Routing Table Static Routes in the IP Routing Table</vt:lpstr>
      <vt:lpstr>IP Routing Table Dynamic Routing Protocols</vt:lpstr>
      <vt:lpstr>IP Routing Table Dynamic Routes in the Routing Table</vt:lpstr>
      <vt:lpstr>IP Routing Table Default Route</vt:lpstr>
      <vt:lpstr>IP Routing Table Structure of an IPv4 Routing Table</vt:lpstr>
      <vt:lpstr>IP Routing Table Structure of an IPv4 Routing Table</vt:lpstr>
      <vt:lpstr>IP Routing Table Structure of an IPv6 Routing Table</vt:lpstr>
      <vt:lpstr>IP Routing Table Administrative Distance</vt:lpstr>
      <vt:lpstr>IP Routing Table Administrative Distance (Cont.)</vt:lpstr>
      <vt:lpstr>14.5 Static and Dynamic Routing</vt:lpstr>
      <vt:lpstr>Static and Dynamic Routing Static or Dynamic?</vt:lpstr>
      <vt:lpstr>Static and Dynamic Routing Static or Dynamic? (Cont.)</vt:lpstr>
      <vt:lpstr>Static and Dynamic Routing Static or Dynamic? (Cont.)</vt:lpstr>
      <vt:lpstr>Static and Dynamic Routing Dynamic Routing Evolution</vt:lpstr>
      <vt:lpstr>Static and Dynamic Routing Dynamic Routing Evolution (Cont.)</vt:lpstr>
      <vt:lpstr>Static and Dynamic Routing Dynamic Routing Protocol Concepts</vt:lpstr>
      <vt:lpstr>Static and Dynamic Routing Dynamic Routing Protocol Concepts (Cont.)</vt:lpstr>
      <vt:lpstr>Static and Dynamic Routing Best Path</vt:lpstr>
      <vt:lpstr>Static and Dynamic Routing Load Balancing</vt:lpstr>
      <vt:lpstr>14.6 Module Practice and Quiz</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14: Routing Concepts New Terms and Commands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CEC Info</cp:lastModifiedBy>
  <cp:revision>356</cp:revision>
  <dcterms:created xsi:type="dcterms:W3CDTF">2019-10-18T06:21:22Z</dcterms:created>
  <dcterms:modified xsi:type="dcterms:W3CDTF">2020-04-04T09:26:04Z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