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tags/tag11.xml" ContentType="application/vnd.openxmlformats-officedocument.presentationml.tags+xml"/>
  <Override PartName="/ppt/notesSlides/notesSlide41.xml" ContentType="application/vnd.openxmlformats-officedocument.presentationml.notesSlide+xml"/>
  <Override PartName="/ppt/tags/tag12.xml" ContentType="application/vnd.openxmlformats-officedocument.presentationml.tags+xml"/>
  <Override PartName="/ppt/notesSlides/notesSlide42.xml" ContentType="application/vnd.openxmlformats-officedocument.presentationml.notesSlide+xml"/>
  <Override PartName="/ppt/tags/tag13.xml" ContentType="application/vnd.openxmlformats-officedocument.presentationml.tags+xml"/>
  <Override PartName="/ppt/notesSlides/notesSlide43.xml" ContentType="application/vnd.openxmlformats-officedocument.presentationml.notesSlide+xml"/>
  <Override PartName="/ppt/tags/tag14.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876" r:id="rId2"/>
    <p:sldId id="860" r:id="rId3"/>
    <p:sldId id="759" r:id="rId4"/>
    <p:sldId id="1108" r:id="rId5"/>
    <p:sldId id="1271" r:id="rId6"/>
    <p:sldId id="1272" r:id="rId7"/>
    <p:sldId id="1273" r:id="rId8"/>
    <p:sldId id="1274" r:id="rId9"/>
    <p:sldId id="1275" r:id="rId10"/>
    <p:sldId id="1276" r:id="rId11"/>
    <p:sldId id="1056" r:id="rId12"/>
    <p:sldId id="1187" r:id="rId13"/>
    <p:sldId id="1277" r:id="rId14"/>
    <p:sldId id="1278" r:id="rId15"/>
    <p:sldId id="1279" r:id="rId16"/>
    <p:sldId id="1280" r:id="rId17"/>
    <p:sldId id="1281" r:id="rId18"/>
    <p:sldId id="1282" r:id="rId19"/>
    <p:sldId id="1283" r:id="rId20"/>
    <p:sldId id="1103" r:id="rId21"/>
    <p:sldId id="1189" r:id="rId22"/>
    <p:sldId id="1284" r:id="rId23"/>
    <p:sldId id="1285" r:id="rId24"/>
    <p:sldId id="1286" r:id="rId25"/>
    <p:sldId id="1287" r:id="rId26"/>
    <p:sldId id="1104" r:id="rId27"/>
    <p:sldId id="1194" r:id="rId28"/>
    <p:sldId id="1288" r:id="rId29"/>
    <p:sldId id="1289" r:id="rId30"/>
    <p:sldId id="1269" r:id="rId31"/>
    <p:sldId id="1264" r:id="rId32"/>
    <p:sldId id="1290" r:id="rId33"/>
    <p:sldId id="1291" r:id="rId34"/>
    <p:sldId id="1292" r:id="rId35"/>
    <p:sldId id="1293" r:id="rId36"/>
    <p:sldId id="1294" r:id="rId37"/>
    <p:sldId id="957" r:id="rId38"/>
    <p:sldId id="1205" r:id="rId39"/>
    <p:sldId id="1270" r:id="rId40"/>
    <p:sldId id="1138" r:id="rId41"/>
    <p:sldId id="1295" r:id="rId42"/>
    <p:sldId id="1296"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6" autoAdjust="0"/>
    <p:restoredTop sz="86275" autoAdjust="0"/>
  </p:normalViewPr>
  <p:slideViewPr>
    <p:cSldViewPr snapToGrid="0" showGuides="1">
      <p:cViewPr varScale="1">
        <p:scale>
          <a:sx n="82" d="100"/>
          <a:sy n="82" d="100"/>
        </p:scale>
        <p:origin x="582"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15.1.7 - </a:t>
            </a:r>
            <a:r>
              <a:rPr lang="en-US" sz="1200" dirty="0"/>
              <a:t>IPv6 Starting Routing Tables</a:t>
            </a:r>
          </a:p>
          <a:p>
            <a:r>
              <a:rPr lang="en-US" sz="1200" dirty="0"/>
              <a:t>15.1.8 - Check Your Understanding -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1075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15.2.1 - IPv4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15.2.2 - IPv6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16477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15.2.3 - </a:t>
            </a:r>
            <a:r>
              <a:rPr lang="en-US" sz="1200" dirty="0"/>
              <a:t>IPv4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086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15.2.4 - </a:t>
            </a:r>
            <a:r>
              <a:rPr lang="en-US" sz="1200" dirty="0"/>
              <a:t>IPv6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52737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15.2.5 - </a:t>
            </a:r>
            <a:r>
              <a:rPr lang="en-US" sz="1200" dirty="0"/>
              <a:t>IPv4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4869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23480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49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15.2.7 - Verify a Static Route</a:t>
            </a:r>
          </a:p>
          <a:p>
            <a:r>
              <a:rPr lang="en-US" dirty="0"/>
              <a:t>15.2.8 - Syntax Checker - Configure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7175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15- IP Static Routing</a:t>
            </a:r>
          </a:p>
          <a:p>
            <a:pPr>
              <a:buFontTx/>
              <a:buNone/>
            </a:pPr>
            <a:r>
              <a:rPr lang="en-GB" dirty="0"/>
              <a:t>15.0 – Introduction</a:t>
            </a:r>
          </a:p>
          <a:p>
            <a:pPr>
              <a:buFontTx/>
              <a:buNone/>
            </a:pPr>
            <a:r>
              <a:rPr lang="en-GB" dirty="0"/>
              <a:t>15.0.2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65921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15.3.2 - Configure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11905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15.3.3 - Verify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532471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 </a:t>
            </a:r>
          </a:p>
          <a:p>
            <a:r>
              <a:rPr lang="en-US" dirty="0"/>
              <a:t>15.3.3 - Verify a Default Static Route (Cont.)</a:t>
            </a:r>
          </a:p>
          <a:p>
            <a:r>
              <a:rPr lang="en-US" dirty="0"/>
              <a:t>15.3.4 - Syntax Checker - Configure Default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5530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15.4.1 - Floating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15.4.2 - </a:t>
            </a:r>
            <a:r>
              <a:rPr lang="en-US" sz="1200" dirty="0"/>
              <a:t>Configure IPv4 and IPv6 Floating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157728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15.4.3 - </a:t>
            </a:r>
            <a:r>
              <a:rPr lang="en-US" sz="1200" dirty="0"/>
              <a:t>Test the Floating Static Routes</a:t>
            </a:r>
          </a:p>
          <a:p>
            <a:r>
              <a:rPr lang="en-US" sz="1200" dirty="0"/>
              <a:t>15.4.4 - Syntax Checker - Configure Floating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7427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85862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15.5.1 - Host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8784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15.5.2- </a:t>
            </a:r>
            <a:r>
              <a:rPr lang="en-US" sz="1200" dirty="0"/>
              <a:t>Automatically Installed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482538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15.5.3-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546884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15.5.4 - Configure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43176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15.5.5 - Verify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35377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15.5.6 - </a:t>
            </a:r>
            <a:r>
              <a:rPr lang="en-US" sz="1200" dirty="0"/>
              <a:t>Configure IPv6 Static Host Route with Link-Local Next-Hop</a:t>
            </a:r>
          </a:p>
          <a:p>
            <a:r>
              <a:rPr lang="en-US" sz="1200" dirty="0"/>
              <a:t>15.5.7 - Syntax Checker - Configure 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691711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15.6.1 - Packet Tracer -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15.6.2 - Lab-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30143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15.1.1 - Type of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 (Cont.)</a:t>
            </a:r>
          </a:p>
        </p:txBody>
      </p:sp>
    </p:spTree>
    <p:extLst>
      <p:ext uri="{BB962C8B-B14F-4D97-AF65-F5344CB8AC3E}">
        <p14:creationId xmlns:p14="http://schemas.microsoft.com/office/powerpoint/2010/main" val="1184625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a:p>
            <a:r>
              <a:rPr lang="en-US" dirty="0"/>
              <a:t>15.6.3 - Module Quiz - IP Static Routing</a:t>
            </a:r>
          </a:p>
        </p:txBody>
      </p:sp>
    </p:spTree>
    <p:extLst>
      <p:ext uri="{BB962C8B-B14F-4D97-AF65-F5344CB8AC3E}">
        <p14:creationId xmlns:p14="http://schemas.microsoft.com/office/powerpoint/2010/main" val="31230871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15.1.2 - </a:t>
            </a:r>
            <a:r>
              <a:rPr lang="en-US" sz="1200" dirty="0"/>
              <a:t>Next-Hop Options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06331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15.1.3 - </a:t>
            </a:r>
            <a:r>
              <a:rPr lang="en-US" sz="1200" dirty="0"/>
              <a:t>IPv4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27249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15.1.4 - </a:t>
            </a:r>
            <a:r>
              <a:rPr lang="en-US" sz="1200" dirty="0"/>
              <a:t>IPv6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53583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15.1.5 - </a:t>
            </a:r>
            <a:r>
              <a:rPr lang="en-US" sz="1200" dirty="0"/>
              <a:t>Dual-Stack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10794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15.1.6 - </a:t>
            </a:r>
            <a:r>
              <a:rPr lang="en-US" sz="1200" dirty="0"/>
              <a:t>IPv4 Starting Routing Tables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86569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a:spcBef>
                <a:spcPts val="0"/>
              </a:spcBef>
            </a:pPr>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15: IP Static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500063"/>
          </a:xfrm>
        </p:spPr>
        <p:txBody>
          <a:bodyPr/>
          <a:lstStyle/>
          <a:p>
            <a:pPr marL="342900" indent="-342900" algn="l">
              <a:buFont typeface="Arial" panose="020B0604020202020204" pitchFamily="34" charset="0"/>
              <a:buChar char="•"/>
            </a:pPr>
            <a:r>
              <a:rPr lang="en-US" sz="14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4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91663" y="1346715"/>
            <a:ext cx="8446054" cy="3477875"/>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show ipv6 route | begin C </a:t>
            </a:r>
          </a:p>
          <a:p>
            <a:r>
              <a:rPr lang="en-US" sz="1000" dirty="0">
                <a:solidFill>
                  <a:schemeClr val="bg1"/>
                </a:solidFill>
                <a:latin typeface="Courier New" panose="02070309020205020404" pitchFamily="49" charset="0"/>
                <a:cs typeface="Courier New" panose="02070309020205020404" pitchFamily="49" charset="0"/>
              </a:rPr>
              <a:t>C 2001:DB8:ACAD:2::/64 [0/0] </a:t>
            </a:r>
          </a:p>
          <a:p>
            <a:r>
              <a:rPr lang="en-US" sz="1000" dirty="0">
                <a:solidFill>
                  <a:schemeClr val="bg1"/>
                </a:solidFill>
                <a:latin typeface="Courier New" panose="02070309020205020404" pitchFamily="49" charset="0"/>
                <a:cs typeface="Courier New" panose="02070309020205020404" pitchFamily="49" charset="0"/>
              </a:rPr>
              <a:t>	via Serial0/1/0, directly connected </a:t>
            </a:r>
          </a:p>
          <a:p>
            <a:r>
              <a:rPr lang="en-US" sz="1000" dirty="0">
                <a:solidFill>
                  <a:schemeClr val="bg1"/>
                </a:solidFill>
                <a:latin typeface="Courier New" panose="02070309020205020404" pitchFamily="49" charset="0"/>
                <a:cs typeface="Courier New" panose="02070309020205020404" pitchFamily="49" charset="0"/>
              </a:rPr>
              <a:t>L 2001:DB8:ACAD:2::1/128 [0/0] </a:t>
            </a:r>
          </a:p>
          <a:p>
            <a:r>
              <a:rPr lang="en-US" sz="1000" dirty="0">
                <a:solidFill>
                  <a:schemeClr val="bg1"/>
                </a:solidFill>
                <a:latin typeface="Courier New" panose="02070309020205020404" pitchFamily="49" charset="0"/>
                <a:cs typeface="Courier New" panose="02070309020205020404" pitchFamily="49" charset="0"/>
              </a:rPr>
              <a:t>	via Serial0/1/0, receive </a:t>
            </a:r>
          </a:p>
          <a:p>
            <a:r>
              <a:rPr lang="en-US" sz="1000" dirty="0">
                <a:solidFill>
                  <a:schemeClr val="bg1"/>
                </a:solidFill>
                <a:latin typeface="Courier New" panose="02070309020205020404" pitchFamily="49" charset="0"/>
                <a:cs typeface="Courier New" panose="02070309020205020404" pitchFamily="49" charset="0"/>
              </a:rPr>
              <a:t>C 2001:DB8:ACAD:3::/64 [0/0] </a:t>
            </a:r>
          </a:p>
          <a:p>
            <a:r>
              <a:rPr lang="en-US" sz="1000" dirty="0">
                <a:solidFill>
                  <a:schemeClr val="bg1"/>
                </a:solidFill>
                <a:latin typeface="Courier New" panose="02070309020205020404" pitchFamily="49" charset="0"/>
                <a:cs typeface="Courier New" panose="02070309020205020404" pitchFamily="49" charset="0"/>
              </a:rPr>
              <a:t>	via GigabitEthernet0/0/0, directly connected </a:t>
            </a:r>
          </a:p>
          <a:p>
            <a:r>
              <a:rPr lang="en-US" sz="1000" dirty="0">
                <a:solidFill>
                  <a:schemeClr val="bg1"/>
                </a:solidFill>
                <a:latin typeface="Courier New" panose="02070309020205020404" pitchFamily="49" charset="0"/>
                <a:cs typeface="Courier New" panose="02070309020205020404" pitchFamily="49" charset="0"/>
              </a:rPr>
              <a:t>L 2001:DB8:ACAD:3::1/128 [0/0] </a:t>
            </a:r>
          </a:p>
          <a:p>
            <a:r>
              <a:rPr lang="en-US" sz="1000" dirty="0">
                <a:solidFill>
                  <a:schemeClr val="bg1"/>
                </a:solidFill>
                <a:latin typeface="Courier New" panose="02070309020205020404" pitchFamily="49" charset="0"/>
                <a:cs typeface="Courier New" panose="02070309020205020404" pitchFamily="49" charset="0"/>
              </a:rPr>
              <a:t>	via GigabitEthernet0/0/0, receive </a:t>
            </a:r>
          </a:p>
          <a:p>
            <a:r>
              <a:rPr lang="en-US" sz="1000" dirty="0">
                <a:solidFill>
                  <a:schemeClr val="bg1"/>
                </a:solidFill>
                <a:latin typeface="Courier New" panose="02070309020205020404" pitchFamily="49" charset="0"/>
                <a:cs typeface="Courier New" panose="02070309020205020404" pitchFamily="49" charset="0"/>
              </a:rPr>
              <a:t>L FF00::/8 [0/0] </a:t>
            </a:r>
          </a:p>
          <a:p>
            <a:r>
              <a:rPr lang="en-US" sz="1000" dirty="0">
                <a:solidFill>
                  <a:schemeClr val="bg1"/>
                </a:solidFill>
                <a:latin typeface="Courier New" panose="02070309020205020404" pitchFamily="49" charset="0"/>
                <a:cs typeface="Courier New" panose="02070309020205020404" pitchFamily="49" charset="0"/>
              </a:rPr>
              <a:t>	via Null0, receive </a:t>
            </a:r>
          </a:p>
          <a:p>
            <a:r>
              <a:rPr lang="en-US" sz="1000" dirty="0">
                <a:solidFill>
                  <a:schemeClr val="bg1"/>
                </a:solidFill>
                <a:latin typeface="Courier New" panose="02070309020205020404" pitchFamily="49" charset="0"/>
                <a:cs typeface="Courier New" panose="02070309020205020404" pitchFamily="49" charset="0"/>
              </a:rPr>
              <a:t>R1#</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2001:db8:acad:2::2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Success rate is 100 percent (5/5), round-trip min/avg/max = 2/2/3 ms)</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2001:DB8:cafe:2::1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r>
              <a:rPr lang="en-US" sz="1000" dirty="0">
                <a:solidFill>
                  <a:schemeClr val="bg1"/>
                </a:solidFill>
                <a:latin typeface="Courier New" panose="02070309020205020404" pitchFamily="49" charset="0"/>
                <a:cs typeface="Courier New" panose="02070309020205020404" pitchFamily="49" charset="0"/>
              </a:rPr>
              <a:t>% No valid route for destination </a:t>
            </a:r>
          </a:p>
          <a:p>
            <a:r>
              <a:rPr lang="en-US" sz="1000" dirty="0">
                <a:solidFill>
                  <a:schemeClr val="bg1"/>
                </a:solidFill>
                <a:latin typeface="Courier New" panose="02070309020205020404" pitchFamily="49" charset="0"/>
                <a:cs typeface="Courier New" panose="02070309020205020404" pitchFamily="49" charset="0"/>
              </a:rPr>
              <a:t>Success rate is 0 percent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15.2 Configure IP Static Routes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74662" y="731838"/>
            <a:ext cx="8280057" cy="1947568"/>
          </a:xfrm>
        </p:spPr>
        <p:txBody>
          <a:bodyPr/>
          <a:lstStyle/>
          <a:p>
            <a:pPr marL="0" indent="0" algn="l"/>
            <a:r>
              <a:rPr lang="en-US" sz="1600" dirty="0">
                <a:solidFill>
                  <a:srgbClr val="000000"/>
                </a:solidFill>
              </a:rPr>
              <a:t>In a next-hop static route, only the next-hop IP address is specified. The exit interface is derived from the next hop. For example, three next-hop IPv4 static routes are configured on R1 using the IP address of the next hop, R2.</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172.16.1.0 255.255.255.0 172.16.2.2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192.168.2.0 255.255.255.0 172.16.2.2</a:t>
            </a:r>
            <a:endParaRPr lang="en-US" sz="1600" b="1" dirty="0">
              <a:solidFill>
                <a:srgbClr val="000000"/>
              </a:solidFill>
            </a:endParaRPr>
          </a:p>
          <a:p>
            <a:pPr marL="0" indent="0" algn="l"/>
            <a:r>
              <a:rPr lang="en-US" sz="1600" dirty="0">
                <a:solidFill>
                  <a:srgbClr val="000000"/>
                </a:solidFill>
              </a:rPr>
              <a:t>The resulting routing table entries on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701006" y="2679406"/>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731837"/>
            <a:ext cx="4751148" cy="3102743"/>
          </a:xfrm>
        </p:spPr>
        <p:txBody>
          <a:bodyPr/>
          <a:lstStyle/>
          <a:p>
            <a:pPr algn="l"/>
            <a:r>
              <a:rPr lang="en-US" sz="1200" dirty="0">
                <a:solidFill>
                  <a:srgbClr val="000000"/>
                </a:solidFill>
              </a:rPr>
              <a:t>The commands to configure R1 with the IPv6 static routes to the three remote networks are as follows: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2001:db8:acad:1::/64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2001:db8:cafe:2::/64 2001:db8:acad:2::2</a:t>
            </a:r>
          </a:p>
          <a:p>
            <a:pPr algn="l"/>
            <a:endParaRPr lang="en-US" sz="1200" dirty="0">
              <a:solidFill>
                <a:srgbClr val="000000"/>
              </a:solidFill>
            </a:endParaRPr>
          </a:p>
          <a:p>
            <a:pPr algn="l"/>
            <a:r>
              <a:rPr lang="en-US" sz="1200" dirty="0">
                <a:solidFill>
                  <a:srgbClr val="000000"/>
                </a:solidFill>
              </a:rPr>
              <a:t>The routing table for R1 now has routes to the three remote IPv6 networks.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906809"/>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8280057" cy="2170983"/>
          </a:xfrm>
        </p:spPr>
        <p:txBody>
          <a:bodyPr/>
          <a:lstStyle/>
          <a:p>
            <a:pPr marL="0" indent="0" algn="l"/>
            <a:r>
              <a:rPr lang="en-US" sz="1600" dirty="0">
                <a:solidFill>
                  <a:srgbClr val="000000"/>
                </a:solidFill>
              </a:rPr>
              <a:t>When configuring a static route, another option is to use the exit interface to specify the next-hop address.  Three directly connected IPv4 static routes are configured on R1 using the exit interface.</a:t>
            </a:r>
          </a:p>
          <a:p>
            <a:pPr marL="73085" lvl="1" indent="0">
              <a:buNone/>
            </a:pPr>
            <a:r>
              <a:rPr lang="en-US" b="1" dirty="0">
                <a:solidFill>
                  <a:srgbClr val="000000"/>
                </a:solidFill>
              </a:rPr>
              <a:t>Note</a:t>
            </a:r>
            <a:r>
              <a:rPr lang="en-US" dirty="0">
                <a:solidFill>
                  <a:srgbClr val="000000"/>
                </a:solidFill>
              </a:rPr>
              <a:t>: Using a next-hop address is generally recommended. Directly connected static routes should only be used with point-to-point serial interfaces.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1710531" y="2902820"/>
            <a:ext cx="4924425" cy="1933575"/>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4195661" cy="3689897"/>
          </a:xfrm>
        </p:spPr>
        <p:txBody>
          <a:bodyPr/>
          <a:lstStyle/>
          <a:p>
            <a:pPr marL="0" indent="0" algn="l"/>
            <a:r>
              <a:rPr lang="en-US" sz="1200" dirty="0">
                <a:solidFill>
                  <a:srgbClr val="000000"/>
                </a:solidFill>
              </a:rPr>
              <a:t>In the example, three directly connected IPv6 static routes are configured on R1 using the exit interface.</a:t>
            </a:r>
          </a:p>
          <a:p>
            <a:pPr marL="73085" lvl="1" indent="0">
              <a:buNone/>
            </a:pPr>
            <a:r>
              <a:rPr lang="en-US" sz="1200" b="1" dirty="0">
                <a:solidFill>
                  <a:srgbClr val="000000"/>
                </a:solidFill>
              </a:rPr>
              <a:t>Note</a:t>
            </a:r>
            <a:r>
              <a:rPr lang="en-US" sz="1200" dirty="0">
                <a:solidFill>
                  <a:srgbClr val="000000"/>
                </a:solidFill>
              </a:rPr>
              <a:t>: Using a next-hop address is generally recommended. Directly connected static routes should only be used with point-to-point serial interfaces.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2001:db8:cafe:2::/64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832340" y="814506"/>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3507403" cy="3689897"/>
          </a:xfrm>
        </p:spPr>
        <p:txBody>
          <a:bodyPr/>
          <a:lstStyle/>
          <a:p>
            <a:pPr marL="285750" indent="-285750" algn="l">
              <a:buFont typeface="Arial" panose="020B0604020202020204" pitchFamily="34" charset="0"/>
              <a:buChar char="•"/>
            </a:pPr>
            <a:r>
              <a:rPr lang="en-US" sz="1400" dirty="0">
                <a:solidFill>
                  <a:srgbClr val="000000"/>
                </a:solidFill>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p>
          <a:p>
            <a:pPr marL="285750" indent="-285750" algn="l">
              <a:buFont typeface="Arial" panose="020B0604020202020204" pitchFamily="34" charset="0"/>
              <a:buChar char="•"/>
            </a:pPr>
            <a:r>
              <a:rPr lang="en-US" sz="1400" dirty="0">
                <a:solidFill>
                  <a:srgbClr val="000000"/>
                </a:solidFill>
              </a:rPr>
              <a:t>It is recommended that when the exit interface is an Ethernet network, that the static route includes a next-hop address. You can also use a fully specified static route that includes both the exit interface and the next-hop address.</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155448" y="731837"/>
            <a:ext cx="8599271" cy="1545019"/>
          </a:xfrm>
        </p:spPr>
        <p:txBody>
          <a:bodyPr/>
          <a:lstStyle/>
          <a:p>
            <a:pPr marL="0" indent="0" algn="l"/>
            <a:r>
              <a:rPr lang="en-US" sz="1500" dirty="0">
                <a:solidFill>
                  <a:srgbClr val="000000"/>
                </a:solidFill>
              </a:rPr>
              <a:t>In a fully specified static route, both the exit interface and the next-hop IPV6 address are specified. </a:t>
            </a:r>
          </a:p>
          <a:p>
            <a:pPr marL="0" indent="0" algn="l"/>
            <a:r>
              <a:rPr lang="en-US" sz="1500" dirty="0">
                <a:solidFill>
                  <a:srgbClr val="000000"/>
                </a:solidFill>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427173" y="2276856"/>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8280057" cy="1839913"/>
          </a:xfrm>
        </p:spPr>
        <p:txBody>
          <a:bodyPr/>
          <a:lstStyle/>
          <a:p>
            <a:pPr marL="0" indent="0" algn="l"/>
            <a:r>
              <a:rPr lang="en-US" sz="1600" dirty="0">
                <a:solidFill>
                  <a:srgbClr val="000000"/>
                </a:solidFill>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p>
          <a:p>
            <a:pPr marL="0" indent="0" algn="l"/>
            <a:r>
              <a:rPr lang="en-US" sz="1600" dirty="0">
                <a:solidFill>
                  <a:srgbClr val="000000"/>
                </a:solidFill>
              </a:rPr>
              <a:t>The following example shows the IPv6 routing table entry for this route. Notice that both the next-hop link-local address and the exit interface are included.</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23194" y="2827380"/>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Along with </a:t>
            </a:r>
            <a:r>
              <a:rPr lang="en-US" sz="1600" b="1" dirty="0">
                <a:solidFill>
                  <a:srgbClr val="000000"/>
                </a:solidFill>
              </a:rPr>
              <a:t>show ip route</a:t>
            </a:r>
            <a:r>
              <a:rPr lang="en-US" sz="1600" dirty="0">
                <a:solidFill>
                  <a:srgbClr val="000000"/>
                </a:solidFill>
              </a:rPr>
              <a:t>, </a:t>
            </a:r>
            <a:r>
              <a:rPr lang="en-US" sz="1600" b="1" dirty="0">
                <a:solidFill>
                  <a:srgbClr val="000000"/>
                </a:solidFill>
              </a:rPr>
              <a:t>show ipv6 route</a:t>
            </a:r>
            <a:r>
              <a:rPr lang="en-US" sz="1600" dirty="0">
                <a:solidFill>
                  <a:srgbClr val="000000"/>
                </a:solidFill>
              </a:rPr>
              <a:t>, </a:t>
            </a:r>
            <a:r>
              <a:rPr lang="en-US" sz="1600" b="1" dirty="0">
                <a:solidFill>
                  <a:srgbClr val="000000"/>
                </a:solidFill>
              </a:rPr>
              <a:t>ping</a:t>
            </a:r>
            <a:r>
              <a:rPr lang="en-US" sz="1600" dirty="0">
                <a:solidFill>
                  <a:srgbClr val="000000"/>
                </a:solidFill>
              </a:rPr>
              <a:t> and </a:t>
            </a:r>
            <a:r>
              <a:rPr lang="en-US" sz="1600" b="1" dirty="0">
                <a:solidFill>
                  <a:srgbClr val="000000"/>
                </a:solidFill>
              </a:rPr>
              <a:t>traceroute</a:t>
            </a:r>
            <a:r>
              <a:rPr lang="en-US" sz="1600" dirty="0">
                <a:solidFill>
                  <a:srgbClr val="000000"/>
                </a:solidFill>
              </a:rPr>
              <a:t>, other useful commands to verify static routes include the following:</a:t>
            </a:r>
          </a:p>
          <a:p>
            <a:pPr marL="342900" indent="-342900" algn="l">
              <a:buFont typeface="Arial" panose="020B0604020202020204" pitchFamily="34" charset="0"/>
              <a:buChar char="•"/>
            </a:pPr>
            <a:r>
              <a:rPr lang="en-US" sz="1600" b="1" dirty="0">
                <a:solidFill>
                  <a:srgbClr val="000000"/>
                </a:solidFill>
              </a:rPr>
              <a:t>show ip route static</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ip route</a:t>
            </a:r>
            <a:r>
              <a:rPr lang="en-US" sz="1600" dirty="0">
                <a:solidFill>
                  <a:srgbClr val="000000"/>
                </a:solidFill>
              </a:rPr>
              <a:t> </a:t>
            </a:r>
            <a:r>
              <a:rPr lang="en-US" sz="1600" i="1" dirty="0">
                <a:solidFill>
                  <a:srgbClr val="000000"/>
                </a:solidFill>
              </a:rPr>
              <a:t>network</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 section ip route</a:t>
            </a:r>
            <a:endParaRPr lang="en-US" sz="1600" dirty="0">
              <a:solidFill>
                <a:srgbClr val="000000"/>
              </a:solidFill>
            </a:endParaRPr>
          </a:p>
          <a:p>
            <a:pPr marL="0" indent="0" algn="l"/>
            <a:r>
              <a:rPr lang="en-US" sz="1600" dirty="0">
                <a:solidFill>
                  <a:srgbClr val="000000"/>
                </a:solidFill>
              </a:rPr>
              <a:t>Replace </a:t>
            </a:r>
            <a:r>
              <a:rPr lang="en-US" sz="1600" b="1" dirty="0">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versions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5357" y="673109"/>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IP Static Routing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Configure IPv4 and IPv6 static routes.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631556624"/>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command syntax for static routes.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IP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routes.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IP Default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default static routes.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Floating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floating static route to provide a backup connection.</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Configure Static Host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host routes that direct traffic to a specific host.</a:t>
                      </a:r>
                    </a:p>
                  </a:txBody>
                  <a:tcPr marL="47625" marR="47625" marT="47625" marB="47625" anchor="ctr"/>
                </a:tc>
                <a:extLst>
                  <a:ext uri="{0D108BD9-81ED-4DB2-BD59-A6C34878D82A}">
                    <a16:rowId xmlns:a16="http://schemas.microsoft.com/office/drawing/2014/main" val="361647342"/>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15.3 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l">
              <a:buFont typeface="Arial" panose="020B0604020202020204" pitchFamily="34" charset="0"/>
              <a:buChar char="•"/>
            </a:pPr>
            <a:r>
              <a:rPr lang="en-US" sz="1600" dirty="0">
                <a:solidFill>
                  <a:srgbClr val="000000"/>
                </a:solidFill>
              </a:rPr>
              <a:t>A default route is a static route that matches all packets. A single default route represents any network that is not in the routing table.</a:t>
            </a:r>
          </a:p>
          <a:p>
            <a:pPr marL="342900" indent="-342900" algn="l">
              <a:buFont typeface="Arial" panose="020B0604020202020204" pitchFamily="34" charset="0"/>
              <a:buChar char="•"/>
            </a:pPr>
            <a:r>
              <a:rPr lang="en-US" sz="1600" dirty="0">
                <a:solidFill>
                  <a:srgbClr val="000000"/>
                </a:solidFill>
              </a:rPr>
              <a:t>Routers commonly use default routes that are either configured locally or learned from another router. The default route is used as the Gateway of Last Resort.</a:t>
            </a:r>
          </a:p>
          <a:p>
            <a:pPr marL="342900" indent="-342900" algn="l">
              <a:buFont typeface="Arial" panose="020B0604020202020204" pitchFamily="34" charset="0"/>
              <a:buChar char="•"/>
            </a:pPr>
            <a:r>
              <a:rPr lang="en-US" sz="1600" dirty="0">
                <a:solidFill>
                  <a:srgbClr val="000000"/>
                </a:solidFill>
              </a:rPr>
              <a:t>Default static routes are commonly used when connecting an edge router to a service provider network, or a stub router (a router with only one upstream neighbor router).</a:t>
            </a:r>
          </a:p>
          <a:p>
            <a:pPr marL="342900" indent="-342900" algn="l">
              <a:buFont typeface="Arial" panose="020B0604020202020204" pitchFamily="34" charset="0"/>
              <a:buChar char="•"/>
            </a:pPr>
            <a:r>
              <a:rPr lang="en-US" sz="1600" dirty="0">
                <a:solidFill>
                  <a:srgbClr val="000000"/>
                </a:solidFill>
              </a:rPr>
              <a:t>The figure shows a typical default static route scenario.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 (Cont.)</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73152" y="731837"/>
            <a:ext cx="9006840" cy="3689897"/>
          </a:xfrm>
        </p:spPr>
        <p:txBody>
          <a:bodyPr/>
          <a:lstStyle/>
          <a:p>
            <a:pPr marL="0" indent="0" algn="l"/>
            <a:r>
              <a:rPr lang="en-US" sz="1600" b="1" dirty="0">
                <a:solidFill>
                  <a:srgbClr val="000000"/>
                </a:solidFill>
              </a:rPr>
              <a:t>IPv4 Default Static Route: </a:t>
            </a:r>
            <a:r>
              <a:rPr lang="en-US" sz="1600" dirty="0">
                <a:solidFill>
                  <a:srgbClr val="000000"/>
                </a:solidFill>
              </a:rPr>
              <a:t>The command syntax for an IPv4 default static route is similar to any other IPv4 static route, except that the network address is </a:t>
            </a:r>
            <a:r>
              <a:rPr lang="en-US" sz="1600" b="1" dirty="0">
                <a:solidFill>
                  <a:srgbClr val="000000"/>
                </a:solidFill>
              </a:rPr>
              <a:t>0.0.0.0</a:t>
            </a:r>
            <a:r>
              <a:rPr lang="en-US" sz="1600" dirty="0">
                <a:solidFill>
                  <a:srgbClr val="000000"/>
                </a:solidFill>
              </a:rPr>
              <a:t> and the subnet mask is </a:t>
            </a:r>
            <a:r>
              <a:rPr lang="en-US" sz="1600" b="1" dirty="0">
                <a:solidFill>
                  <a:srgbClr val="000000"/>
                </a:solidFill>
              </a:rPr>
              <a:t>0.0.0.0</a:t>
            </a:r>
            <a:r>
              <a:rPr lang="en-US" sz="1600" dirty="0">
                <a:solidFill>
                  <a:srgbClr val="000000"/>
                </a:solidFill>
              </a:rPr>
              <a:t>. The 0.0.0.0 0.0.0.0 in the route will match any network address.</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An IPv4 default static route is commonly referred to as a quad-zero route.</a:t>
            </a:r>
          </a:p>
          <a:p>
            <a:pPr marL="0" indent="0" algn="l"/>
            <a:endParaRPr lang="en-US" sz="1600" dirty="0">
              <a:solidFill>
                <a:srgbClr val="000000"/>
              </a:solidFill>
            </a:endParaRPr>
          </a:p>
          <a:p>
            <a:pPr marL="0" indent="0" algn="l"/>
            <a:r>
              <a:rPr lang="en-US" sz="1600" dirty="0">
                <a:solidFill>
                  <a:srgbClr val="000000"/>
                </a:solidFill>
              </a:rPr>
              <a:t>The basic command syntax for an IPv4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a:r>
              <a:rPr lang="en-US" sz="1600" b="1" dirty="0">
                <a:solidFill>
                  <a:srgbClr val="000000"/>
                </a:solidFill>
              </a:rPr>
              <a:t>IPv6 Default Static Route: </a:t>
            </a:r>
            <a:r>
              <a:rPr lang="en-US" sz="1600" dirty="0">
                <a:solidFill>
                  <a:srgbClr val="000000"/>
                </a:solidFill>
              </a:rPr>
              <a:t>The command syntax for an IPv6 default static route is similar to any other IPv6 static route, except that the ipv6-prefix/prefix-length is </a:t>
            </a:r>
            <a:r>
              <a:rPr lang="en-US" sz="1600" b="1" dirty="0">
                <a:solidFill>
                  <a:srgbClr val="000000"/>
                </a:solidFill>
              </a:rPr>
              <a:t>::/0</a:t>
            </a:r>
            <a:r>
              <a:rPr lang="en-US" sz="1600" dirty="0">
                <a:solidFill>
                  <a:srgbClr val="000000"/>
                </a:solidFill>
              </a:rPr>
              <a:t>, which matches all routes.</a:t>
            </a:r>
          </a:p>
          <a:p>
            <a:pPr marL="0" indent="0" algn="l"/>
            <a:endParaRPr lang="en-US" sz="1600" dirty="0">
              <a:solidFill>
                <a:srgbClr val="000000"/>
              </a:solidFill>
            </a:endParaRPr>
          </a:p>
          <a:p>
            <a:pPr marL="0" indent="0" algn="l"/>
            <a:r>
              <a:rPr lang="en-US" sz="1600" dirty="0">
                <a:solidFill>
                  <a:srgbClr val="000000"/>
                </a:solidFill>
              </a:rPr>
              <a:t>The basic command syntax for an IPv6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Configure a Default Static Route</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an IPv4 default static route configured on R1. With the configuration shown in the example, any packets not matching more specific route entries are forwarded to R2 at 172.16.2.2.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a:r>
              <a:rPr lang="en-US" sz="1600" dirty="0">
                <a:solidFill>
                  <a:srgbClr val="000000"/>
                </a:solidFill>
              </a:rPr>
              <a:t>An IPv6 default static route is configured in similar fashion. With this configuration any packets not matching more specific IPv6 route entries are forwarded to R2 at 2001:db8:acad:2::2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585533"/>
            <a:ext cx="9144000" cy="1901952"/>
          </a:xfrm>
        </p:spPr>
        <p:txBody>
          <a:bodyPr/>
          <a:lstStyle/>
          <a:p>
            <a:pPr marL="0" indent="0" algn="l"/>
            <a:r>
              <a:rPr lang="en-US" sz="1400" dirty="0">
                <a:solidFill>
                  <a:srgbClr val="000000"/>
                </a:solidFill>
              </a:rPr>
              <a:t>The </a:t>
            </a:r>
            <a:r>
              <a:rPr lang="en-US" sz="1400" b="1" dirty="0">
                <a:solidFill>
                  <a:srgbClr val="000000"/>
                </a:solidFill>
              </a:rPr>
              <a:t>show ip route static</a:t>
            </a:r>
            <a:r>
              <a:rPr lang="en-US" sz="1400" dirty="0">
                <a:solidFill>
                  <a:srgbClr val="000000"/>
                </a:solidFill>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p>
          <a:p>
            <a:pPr marL="0" indent="0" algn="l"/>
            <a:endParaRPr lang="en-US" sz="1400" dirty="0">
              <a:solidFill>
                <a:srgbClr val="000000"/>
              </a:solidFill>
            </a:endParaRPr>
          </a:p>
          <a:p>
            <a:pPr marL="0" indent="0" algn="l"/>
            <a:r>
              <a:rPr lang="en-US" sz="1400" dirty="0">
                <a:solidFill>
                  <a:srgbClr val="000000"/>
                </a:solidFill>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1799139" y="2487485"/>
            <a:ext cx="4747210" cy="2215365"/>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 (Cont.)</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91440" y="731837"/>
            <a:ext cx="8663279" cy="1839913"/>
          </a:xfrm>
        </p:spPr>
        <p:txBody>
          <a:bodyPr/>
          <a:lstStyle/>
          <a:p>
            <a:pPr marL="0" indent="0" algn="l"/>
            <a:r>
              <a:rPr lang="en-US" sz="1500" dirty="0">
                <a:solidFill>
                  <a:srgbClr val="000000"/>
                </a:solidFill>
              </a:rPr>
              <a:t>This example shows the </a:t>
            </a:r>
            <a:r>
              <a:rPr lang="en-US" sz="1500" b="1" dirty="0">
                <a:solidFill>
                  <a:srgbClr val="000000"/>
                </a:solidFill>
              </a:rPr>
              <a:t>show ipv6 route static</a:t>
            </a:r>
            <a:r>
              <a:rPr lang="en-US" sz="1500" dirty="0">
                <a:solidFill>
                  <a:srgbClr val="000000"/>
                </a:solidFill>
              </a:rPr>
              <a:t> command output to display the contents of the routing table.</a:t>
            </a:r>
          </a:p>
          <a:p>
            <a:pPr marL="0" indent="0" algn="l"/>
            <a:endParaRPr lang="en-US" sz="1500" dirty="0">
              <a:solidFill>
                <a:srgbClr val="000000"/>
              </a:solidFill>
            </a:endParaRPr>
          </a:p>
          <a:p>
            <a:pPr marL="0" indent="0" algn="l"/>
            <a:r>
              <a:rPr lang="en-US" sz="1500" dirty="0">
                <a:solidFill>
                  <a:srgbClr val="000000"/>
                </a:solidFill>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1508760" y="2800350"/>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15.4 Configure Floating Static Routes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Floating Static Routes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Another type of static route is a floating static route. Floating static routes are static routes that are used to provide a backup path to a primary static or dynamic route. The floating static route is only used when the primary route is not available.</a:t>
            </a:r>
          </a:p>
          <a:p>
            <a:pPr marL="342900" indent="-342900" algn="l">
              <a:buFont typeface="Arial" panose="020B0604020202020204" pitchFamily="34" charset="0"/>
              <a:buChar char="•"/>
            </a:pPr>
            <a:r>
              <a:rPr lang="en-US" sz="1600" dirty="0">
                <a:solidFill>
                  <a:srgbClr val="000000"/>
                </a:solidFill>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p>
          <a:p>
            <a:pPr marL="342900" indent="-342900" algn="l">
              <a:buFont typeface="Arial" panose="020B0604020202020204" pitchFamily="34" charset="0"/>
              <a:buChar char="•"/>
            </a:pPr>
            <a:r>
              <a:rPr lang="en-US" sz="1600" dirty="0">
                <a:solidFill>
                  <a:srgbClr val="000000"/>
                </a:solidFill>
              </a:rPr>
              <a:t>By default, static routes have an administrative distance of 1, making them preferable to routes learned from dynamic routing protocols. </a:t>
            </a:r>
          </a:p>
          <a:p>
            <a:pPr marL="342900" indent="-342900" algn="l">
              <a:buFont typeface="Arial" panose="020B0604020202020204" pitchFamily="34" charset="0"/>
              <a:buChar char="•"/>
            </a:pPr>
            <a:r>
              <a:rPr lang="en-US" sz="1600" dirty="0">
                <a:solidFill>
                  <a:srgbClr val="000000"/>
                </a:solidFill>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Configure IPv4 and IPv6 Floating Static Routes</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a:r>
              <a:rPr lang="en-US" sz="1400" dirty="0">
                <a:solidFill>
                  <a:srgbClr val="000000"/>
                </a:solidFill>
              </a:rPr>
              <a:t>The commands to configure default and floating IP default routes are as follows: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a:t>
            </a:r>
            <a:r>
              <a:rPr lang="en-US" sz="1400" b="1" dirty="0">
                <a:solidFill>
                  <a:srgbClr val="000000"/>
                </a:solidFill>
              </a:rPr>
              <a:t>show ip route</a:t>
            </a:r>
            <a:r>
              <a:rPr lang="en-US" sz="1400" dirty="0">
                <a:solidFill>
                  <a:srgbClr val="000000"/>
                </a:solidFill>
              </a:rPr>
              <a:t> and </a:t>
            </a:r>
            <a:r>
              <a:rPr lang="en-US" sz="1400" b="1" dirty="0">
                <a:solidFill>
                  <a:srgbClr val="000000"/>
                </a:solidFill>
              </a:rPr>
              <a:t>show ipv6 route</a:t>
            </a:r>
            <a:r>
              <a:rPr lang="en-US" sz="1400" dirty="0">
                <a:solidFill>
                  <a:srgbClr val="000000"/>
                </a:solidFill>
              </a:rPr>
              <a:t> output verifies that the default routes to R2 are installed in the routing table. Note that the IPv4 floating static route to R3 is not present in the routing table.</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0.0.0.0 172.16.2.2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10.10.10.2 5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2001:db8:acad:2::2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673197"/>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Test the Floating Static Routes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323757" y="845862"/>
            <a:ext cx="40792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What would happen if R2 failed? To simulate this, R2 shuts down both of its serial interfaces.</a:t>
            </a:r>
          </a:p>
          <a:p>
            <a:pPr marL="285750" indent="-285750">
              <a:buFont typeface="Arial" panose="020B0604020202020204" pitchFamily="34" charset="0"/>
              <a:buChar char="•"/>
            </a:pPr>
            <a:r>
              <a:rPr lang="en-US" sz="1600" dirty="0"/>
              <a:t>R1 automatically generates syslog messages for the link going down.</a:t>
            </a:r>
          </a:p>
          <a:p>
            <a:pPr marL="285750" indent="-285750">
              <a:buFont typeface="Arial" panose="020B0604020202020204" pitchFamily="34" charset="0"/>
              <a:buChar char="•"/>
            </a:pPr>
            <a:r>
              <a:rPr lang="en-US" sz="1600" dirty="0"/>
              <a:t>A look at R1’s routing table would show the secondary route being used.</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2980029"/>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15.1 Static Routes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15.5 Configure Static Host Routes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dirty="0"/>
            </a:br>
            <a:r>
              <a:rPr lang="en-US" sz="2400" dirty="0"/>
              <a:t>Host Routes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host route is an IPv4 address with a 32-bit mask, or an IPv6 address with a 128-bit mask. The following shows the three ways a host route can be added to the routing table:</a:t>
            </a:r>
          </a:p>
          <a:p>
            <a:pPr marL="342900" indent="-342900" algn="l">
              <a:buFont typeface="Arial" panose="020B0604020202020204" pitchFamily="34" charset="0"/>
              <a:buChar char="•"/>
            </a:pPr>
            <a:r>
              <a:rPr lang="en-US" sz="1600" dirty="0">
                <a:solidFill>
                  <a:srgbClr val="000000"/>
                </a:solidFill>
              </a:rPr>
              <a:t>Automatically installed when an IP address is configured on the router</a:t>
            </a:r>
          </a:p>
          <a:p>
            <a:pPr marL="342900" indent="-342900" algn="l">
              <a:buFont typeface="Arial" panose="020B0604020202020204" pitchFamily="34" charset="0"/>
              <a:buChar char="•"/>
            </a:pPr>
            <a:r>
              <a:rPr lang="en-US" sz="1600" dirty="0">
                <a:solidFill>
                  <a:srgbClr val="000000"/>
                </a:solidFill>
              </a:rPr>
              <a:t>Configured as a static host route</a:t>
            </a:r>
          </a:p>
          <a:p>
            <a:pPr marL="342900" indent="-342900" algn="l">
              <a:buFont typeface="Arial" panose="020B0604020202020204" pitchFamily="34" charset="0"/>
              <a:buChar char="•"/>
            </a:pPr>
            <a:r>
              <a:rPr lang="en-US" sz="1600" dirty="0">
                <a:solidFill>
                  <a:srgbClr val="000000"/>
                </a:solidFill>
              </a:rPr>
              <a:t>Host route automatically obtained through other methods (discussed in later courses)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Automatically Installed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p>
          <a:p>
            <a:pPr marL="342900" indent="-342900" algn="l">
              <a:buFont typeface="Arial" panose="020B0604020202020204" pitchFamily="34" charset="0"/>
              <a:buChar char="•"/>
            </a:pPr>
            <a:r>
              <a:rPr lang="en-US" sz="1600" dirty="0">
                <a:solidFill>
                  <a:srgbClr val="000000"/>
                </a:solidFill>
              </a:rPr>
              <a:t>This is in addition to the connected route, designated with a </a:t>
            </a:r>
            <a:r>
              <a:rPr lang="en-US" sz="1600" b="1" dirty="0">
                <a:solidFill>
                  <a:srgbClr val="000000"/>
                </a:solidFill>
              </a:rPr>
              <a:t>C</a:t>
            </a:r>
            <a:r>
              <a:rPr lang="en-US" sz="1600" dirty="0">
                <a:solidFill>
                  <a:srgbClr val="000000"/>
                </a:solidFill>
              </a:rPr>
              <a:t> in the routing table for the network address of the interface.</a:t>
            </a:r>
          </a:p>
          <a:p>
            <a:pPr marL="342900" indent="-342900" algn="l">
              <a:buFont typeface="Arial" panose="020B0604020202020204" pitchFamily="34" charset="0"/>
              <a:buChar char="•"/>
            </a:pPr>
            <a:r>
              <a:rPr lang="en-US" sz="1600" dirty="0">
                <a:solidFill>
                  <a:srgbClr val="000000"/>
                </a:solidFill>
              </a:rPr>
              <a:t>The local routes are marked with </a:t>
            </a:r>
            <a:r>
              <a:rPr lang="en-US" sz="1600" b="1" dirty="0">
                <a:solidFill>
                  <a:srgbClr val="000000"/>
                </a:solidFill>
              </a:rPr>
              <a:t>L</a:t>
            </a:r>
            <a:r>
              <a:rPr lang="en-US" sz="1600" dirty="0">
                <a:solidFill>
                  <a:srgbClr val="000000"/>
                </a:solidFill>
              </a:rPr>
              <a:t> in the output of the routing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1115251"/>
          </a:xfrm>
        </p:spPr>
        <p:txBody>
          <a:bodyPr/>
          <a:lstStyle/>
          <a:p>
            <a:pPr marL="0" indent="0" algn="l"/>
            <a:r>
              <a:rPr lang="en-US" sz="1600" dirty="0">
                <a:solidFill>
                  <a:srgbClr val="000000"/>
                </a:solidFill>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052102"/>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the IPv4 and IPv6 static host route configuration on the Branch router to access the server.</a:t>
            </a:r>
          </a:p>
          <a:p>
            <a:pPr marL="0" indent="0" algn="l"/>
            <a:endParaRPr lang="en-US" sz="1600" dirty="0">
              <a:solidFill>
                <a:srgbClr val="000000"/>
              </a:solidFill>
            </a:endParaRP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exit </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Verify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22263"/>
          </a:xfrm>
        </p:spPr>
        <p:txBody>
          <a:bodyPr/>
          <a:lstStyle/>
          <a:p>
            <a:pPr marL="0" indent="0" algn="l"/>
            <a:r>
              <a:rPr lang="en-US" sz="1600" dirty="0">
                <a:solidFill>
                  <a:srgbClr val="000000"/>
                </a:solidFill>
              </a:rPr>
              <a:t>A review of both the IPv4 and IPv6 route tables verifies that the routes are active.</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1565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IPv6 Static Host Route with Link-Local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8"/>
            <a:ext cx="8280057" cy="1325562"/>
          </a:xfrm>
        </p:spPr>
        <p:txBody>
          <a:bodyPr/>
          <a:lstStyle/>
          <a:p>
            <a:pPr marL="0" indent="0" algn="l"/>
            <a:r>
              <a:rPr lang="en-US" sz="1600" dirty="0">
                <a:solidFill>
                  <a:srgbClr val="000000"/>
                </a:solidFill>
              </a:rPr>
              <a:t>For IPv6 static routes, the next-hop address can be the link-local address of the adjacent router. However, you must specify an interface type and an interface number when using a link-local address as the next hop, as shown in the example. First, the original IPv6 static host route is removed, then a fully specified route configured with the IPv6 address of the server and the IPv6 link-local address of the ISP router.</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1329715" y="2150431"/>
            <a:ext cx="6484570" cy="2271303"/>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15.6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5693"/>
            <a:ext cx="8345488" cy="731837"/>
          </a:xfrm>
        </p:spPr>
        <p:txBody>
          <a:bodyPr/>
          <a:lstStyle/>
          <a:p>
            <a:r>
              <a:rPr lang="en-US" sz="1600" dirty="0"/>
              <a:t>Module Practice and Quiz</a:t>
            </a:r>
            <a:br>
              <a:rPr lang="en-US" sz="1600" dirty="0"/>
            </a:br>
            <a:r>
              <a:rPr lang="en-US" sz="2400" dirty="0"/>
              <a:t>Packet Tracer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946298"/>
            <a:ext cx="8280057" cy="3475436"/>
          </a:xfrm>
        </p:spPr>
        <p:txBody>
          <a:bodyPr/>
          <a:lstStyle/>
          <a:p>
            <a:pPr marL="0" indent="0" algn="l"/>
            <a:r>
              <a:rPr lang="en-US" sz="1800" dirty="0">
                <a:solidFill>
                  <a:srgbClr val="000000"/>
                </a:solidFill>
              </a:rPr>
              <a:t>In this Packet Tracer, you will do the following:</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Configure IPv4 Static and floating static default routers</a:t>
            </a:r>
          </a:p>
          <a:p>
            <a:pPr marL="342900" indent="-342900" algn="l">
              <a:buFont typeface="Arial" panose="020B0604020202020204" pitchFamily="34" charset="0"/>
              <a:buChar char="•"/>
            </a:pPr>
            <a:r>
              <a:rPr lang="en-US" sz="1800" dirty="0">
                <a:solidFill>
                  <a:srgbClr val="000000"/>
                </a:solidFill>
              </a:rPr>
              <a:t>Configure IPv6 static and floating static default routes</a:t>
            </a:r>
          </a:p>
          <a:p>
            <a:pPr marL="342900" indent="-342900" algn="l">
              <a:buFont typeface="Arial" panose="020B0604020202020204" pitchFamily="34" charset="0"/>
              <a:buChar char="•"/>
            </a:pPr>
            <a:r>
              <a:rPr lang="en-US" sz="1800" dirty="0">
                <a:solidFill>
                  <a:srgbClr val="000000"/>
                </a:solidFill>
              </a:rPr>
              <a:t>ConfigureIPv4 static and floating static routes to internal LANs</a:t>
            </a:r>
          </a:p>
          <a:p>
            <a:pPr marL="342900" indent="-342900" algn="l">
              <a:buFont typeface="Arial" panose="020B0604020202020204" pitchFamily="34" charset="0"/>
              <a:buChar char="•"/>
            </a:pPr>
            <a:r>
              <a:rPr lang="en-US" sz="1800" dirty="0">
                <a:solidFill>
                  <a:srgbClr val="000000"/>
                </a:solidFill>
              </a:rPr>
              <a:t>Configure IPv6 static and floating static routes to the internal LANS</a:t>
            </a:r>
          </a:p>
          <a:p>
            <a:pPr marL="342900" indent="-342900" algn="l">
              <a:buFont typeface="Arial" panose="020B0604020202020204" pitchFamily="34" charset="0"/>
              <a:buChar char="•"/>
            </a:pPr>
            <a:r>
              <a:rPr lang="en-US" sz="1800" dirty="0">
                <a:solidFill>
                  <a:srgbClr val="000000"/>
                </a:solidFill>
              </a:rPr>
              <a:t>Configure IPv4 host routes</a:t>
            </a:r>
          </a:p>
          <a:p>
            <a:pPr marL="342900" indent="-342900" algn="l">
              <a:buFont typeface="Arial" panose="020B0604020202020204" pitchFamily="34" charset="0"/>
              <a:buChar char="•"/>
            </a:pPr>
            <a:r>
              <a:rPr lang="en-US" sz="1800" dirty="0">
                <a:solidFill>
                  <a:srgbClr val="000000"/>
                </a:solidFill>
              </a:rPr>
              <a:t>Configure IPv6 host routes</a:t>
            </a: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IP and IPv6 Addressing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IPv4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IPv6 on R1 and R2</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12265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Types of Static Routes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routes are commonly implemented on a network. This is true even when there is a dynamic routing protocol configured. </a:t>
            </a:r>
          </a:p>
          <a:p>
            <a:pPr marL="0" indent="0" algn="l"/>
            <a:endParaRPr lang="en-US" sz="1600" dirty="0">
              <a:solidFill>
                <a:srgbClr val="000000"/>
              </a:solidFill>
            </a:endParaRPr>
          </a:p>
          <a:p>
            <a:pPr marL="0" indent="0" algn="l"/>
            <a:r>
              <a:rPr lang="en-US" sz="1600" dirty="0">
                <a:solidFill>
                  <a:srgbClr val="000000"/>
                </a:solidFill>
              </a:rPr>
              <a:t>Static routes can be configured for IPv4 and IPv6. Both protocols support the following types of static routes:</a:t>
            </a:r>
          </a:p>
          <a:p>
            <a:pPr marL="415985" lvl="1" indent="-342900">
              <a:buFont typeface="Arial" panose="020B0604020202020204" pitchFamily="34" charset="0"/>
              <a:buChar char="•"/>
            </a:pPr>
            <a:r>
              <a:rPr lang="en-US" sz="1600" dirty="0">
                <a:solidFill>
                  <a:srgbClr val="000000"/>
                </a:solidFill>
              </a:rPr>
              <a:t>Standard static route</a:t>
            </a:r>
          </a:p>
          <a:p>
            <a:pPr marL="415985" lvl="1" indent="-342900">
              <a:buFont typeface="Arial" panose="020B0604020202020204" pitchFamily="34" charset="0"/>
              <a:buChar char="•"/>
            </a:pPr>
            <a:r>
              <a:rPr lang="en-US" sz="1600" dirty="0">
                <a:solidFill>
                  <a:srgbClr val="000000"/>
                </a:solidFill>
              </a:rPr>
              <a:t>Default static route</a:t>
            </a:r>
          </a:p>
          <a:p>
            <a:pPr marL="415985" lvl="1" indent="-342900">
              <a:buFont typeface="Arial" panose="020B0604020202020204" pitchFamily="34" charset="0"/>
              <a:buChar char="•"/>
            </a:pPr>
            <a:r>
              <a:rPr lang="en-US" sz="1600" dirty="0">
                <a:solidFill>
                  <a:srgbClr val="000000"/>
                </a:solidFill>
              </a:rPr>
              <a:t>Floating static route</a:t>
            </a:r>
          </a:p>
          <a:p>
            <a:pPr marL="415985" lvl="1" indent="-342900">
              <a:buFont typeface="Arial" panose="020B0604020202020204" pitchFamily="34" charset="0"/>
              <a:buChar char="•"/>
            </a:pPr>
            <a:r>
              <a:rPr lang="en-US" sz="1600" dirty="0">
                <a:solidFill>
                  <a:srgbClr val="000000"/>
                </a:solidFill>
              </a:rPr>
              <a:t>Summary static route</a:t>
            </a:r>
          </a:p>
          <a:p>
            <a:pPr marL="0" indent="0" algn="l"/>
            <a:endParaRPr lang="en-US" sz="1600" dirty="0">
              <a:solidFill>
                <a:srgbClr val="000000"/>
              </a:solidFill>
            </a:endParaRPr>
          </a:p>
          <a:p>
            <a:pPr marL="0" indent="0" algn="l"/>
            <a:r>
              <a:rPr lang="en-US" sz="1600" dirty="0">
                <a:solidFill>
                  <a:srgbClr val="000000"/>
                </a:solidFill>
              </a:rPr>
              <a:t>Static routes are configured using the </a:t>
            </a:r>
            <a:r>
              <a:rPr lang="en-US" sz="1600" b="1" dirty="0">
                <a:solidFill>
                  <a:srgbClr val="000000"/>
                </a:solidFill>
              </a:rPr>
              <a:t>ip route</a:t>
            </a:r>
            <a:r>
              <a:rPr lang="en-US" sz="1600" dirty="0">
                <a:solidFill>
                  <a:srgbClr val="000000"/>
                </a:solidFill>
              </a:rPr>
              <a:t> and </a:t>
            </a:r>
            <a:r>
              <a:rPr lang="en-US" sz="1600" b="1" dirty="0">
                <a:solidFill>
                  <a:srgbClr val="000000"/>
                </a:solidFill>
              </a:rPr>
              <a:t>ipv6 route</a:t>
            </a:r>
            <a:r>
              <a:rPr lang="en-US" sz="1600" dirty="0">
                <a:solidFill>
                  <a:srgbClr val="000000"/>
                </a:solidFill>
              </a:rPr>
              <a:t> global configuration commands.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Static routes can be configured for IPv4 and IPv6. Both protocols support the following types of static routes: standard static route, default static route, floating static route, and summary static route. </a:t>
            </a:r>
          </a:p>
          <a:p>
            <a:pPr>
              <a:spcBef>
                <a:spcPts val="0"/>
              </a:spcBef>
              <a:spcAft>
                <a:spcPts val="0"/>
              </a:spcAft>
              <a:buFont typeface="Arial" panose="020B0604020202020204" pitchFamily="34" charset="0"/>
              <a:buChar char="•"/>
            </a:pPr>
            <a:r>
              <a:rPr lang="en-US" sz="1400" dirty="0"/>
              <a:t>When configuring a static route, the next hop can be identified by an IP address, exit interface, or both. How the destination is specified creates one of the three following types of static route: next-hop, directly connected, and fully specified. </a:t>
            </a:r>
          </a:p>
          <a:p>
            <a:pPr>
              <a:spcBef>
                <a:spcPts val="0"/>
              </a:spcBef>
              <a:spcAft>
                <a:spcPts val="0"/>
              </a:spcAft>
              <a:buFont typeface="Arial" panose="020B0604020202020204" pitchFamily="34" charset="0"/>
              <a:buChar char="•"/>
            </a:pPr>
            <a:r>
              <a:rPr lang="en-US" sz="1400" dirty="0"/>
              <a:t>IPv4 static routes are configured using the following global configuration command: ip route network-address subnet-mask { ip-address | exit-intf [ip=address] } [distance]. </a:t>
            </a:r>
          </a:p>
          <a:p>
            <a:pPr>
              <a:spcBef>
                <a:spcPts val="0"/>
              </a:spcBef>
              <a:spcAft>
                <a:spcPts val="0"/>
              </a:spcAft>
              <a:buFont typeface="Arial" panose="020B0604020202020204" pitchFamily="34" charset="0"/>
              <a:buChar char="•"/>
            </a:pPr>
            <a:r>
              <a:rPr lang="en-US" sz="1400" dirty="0"/>
              <a:t>IPv6 static routes are configured using the following global configuration command: ipv6 route ipv6-prefix/prefix-length { ipv6-address | exit-intf [ipv6-address]} [distance]. </a:t>
            </a:r>
          </a:p>
          <a:p>
            <a:pPr>
              <a:spcBef>
                <a:spcPts val="0"/>
              </a:spcBef>
              <a:spcAft>
                <a:spcPts val="0"/>
              </a:spcAft>
              <a:buFont typeface="Arial" panose="020B0604020202020204" pitchFamily="34" charset="0"/>
              <a:buChar char="•"/>
            </a:pPr>
            <a:r>
              <a:rPr lang="en-US" sz="1400" dirty="0"/>
              <a:t>In a next-hop static route, only the next-hop IP address is specified. The exit interface is derived from the next hop. </a:t>
            </a:r>
          </a:p>
          <a:p>
            <a:pPr>
              <a:spcBef>
                <a:spcPts val="0"/>
              </a:spcBef>
              <a:spcAft>
                <a:spcPts val="0"/>
              </a:spcAft>
              <a:buFont typeface="Arial" panose="020B0604020202020204" pitchFamily="34" charset="0"/>
              <a:buChar char="•"/>
            </a:pPr>
            <a:r>
              <a:rPr lang="en-US" sz="1400" dirty="0"/>
              <a:t>When configuring a static route, another option is to use the exit interface to specify the next-hop address. Directly connected static routes should only be used with point-to-point serial interfaces. </a:t>
            </a:r>
          </a:p>
          <a:p>
            <a:pPr>
              <a:spcBef>
                <a:spcPts val="0"/>
              </a:spcBef>
              <a:spcAft>
                <a:spcPts val="0"/>
              </a:spcAft>
              <a:buFont typeface="Arial" panose="020B0604020202020204" pitchFamily="34" charset="0"/>
              <a:buChar char="•"/>
            </a:pPr>
            <a:r>
              <a:rPr lang="en-US" sz="1400" dirty="0"/>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p>
          <a:p>
            <a:pPr>
              <a:spcBef>
                <a:spcPts val="0"/>
              </a:spcBef>
              <a:spcAft>
                <a:spcPts val="0"/>
              </a:spcAft>
              <a:buFont typeface="Arial" panose="020B0604020202020204" pitchFamily="34" charset="0"/>
              <a:buChar char="•"/>
            </a:pPr>
            <a:r>
              <a:rPr lang="en-US" sz="1400" dirty="0"/>
              <a:t>In a fully specified IPv6 static route, both the exit interface and the next-hop IPv6 address are specified.</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default route is a static route that matches all packets. </a:t>
            </a:r>
          </a:p>
          <a:p>
            <a:pPr>
              <a:spcBef>
                <a:spcPts val="0"/>
              </a:spcBef>
              <a:spcAft>
                <a:spcPts val="0"/>
              </a:spcAft>
              <a:buFont typeface="Arial" panose="020B0604020202020204" pitchFamily="34" charset="0"/>
              <a:buChar char="•"/>
            </a:pPr>
            <a:r>
              <a:rPr lang="en-US" sz="1400" dirty="0"/>
              <a:t>Default static routes are commonly used when connecting an edge router to a service provider network, and a stub router.</a:t>
            </a:r>
          </a:p>
          <a:p>
            <a:pPr>
              <a:spcBef>
                <a:spcPts val="0"/>
              </a:spcBef>
              <a:spcAft>
                <a:spcPts val="0"/>
              </a:spcAft>
              <a:buFont typeface="Arial" panose="020B0604020202020204" pitchFamily="34" charset="0"/>
              <a:buChar char="•"/>
            </a:pPr>
            <a:r>
              <a:rPr lang="en-US" sz="1400" dirty="0"/>
              <a:t>The command syntax for an IPv4 default static route is similar to any other IPv4 static route, except that the network address is 0.0.0.0 and the subnet mask is 0.0.0.0. </a:t>
            </a:r>
          </a:p>
          <a:p>
            <a:pPr>
              <a:spcBef>
                <a:spcPts val="0"/>
              </a:spcBef>
              <a:spcAft>
                <a:spcPts val="0"/>
              </a:spcAft>
              <a:buFont typeface="Arial" panose="020B0604020202020204" pitchFamily="34" charset="0"/>
              <a:buChar char="•"/>
            </a:pPr>
            <a:r>
              <a:rPr lang="en-US" sz="1400" dirty="0"/>
              <a:t>The command syntax for an IPv6 default static route is similar to any other IPv6 static route, except that the ipv6-prefix/prefix-length is ::/0, which matches all routes. </a:t>
            </a:r>
          </a:p>
          <a:p>
            <a:pPr>
              <a:spcBef>
                <a:spcPts val="0"/>
              </a:spcBef>
              <a:spcAft>
                <a:spcPts val="0"/>
              </a:spcAft>
              <a:buFont typeface="Arial" panose="020B0604020202020204" pitchFamily="34" charset="0"/>
              <a:buChar char="•"/>
            </a:pPr>
            <a:r>
              <a:rPr lang="en-US" sz="1400" dirty="0"/>
              <a:t>Floating static routes are static routes that are used to provide a backup path to a primary static or dynamic route in the event of a link failure. </a:t>
            </a:r>
          </a:p>
          <a:p>
            <a:pPr>
              <a:spcBef>
                <a:spcPts val="0"/>
              </a:spcBef>
              <a:spcAft>
                <a:spcPts val="0"/>
              </a:spcAft>
              <a:buFont typeface="Arial" panose="020B0604020202020204" pitchFamily="34" charset="0"/>
              <a:buChar char="•"/>
            </a:pPr>
            <a:r>
              <a:rPr lang="en-US" sz="1400" dirty="0"/>
              <a:t>The floating static route is configured with a higher administrative distance than the primary route. By default, static routes have an administrative distance of 1, making them preferable to routes learned from dynamic routing protocols. </a:t>
            </a:r>
          </a:p>
          <a:p>
            <a:pPr>
              <a:spcBef>
                <a:spcPts val="0"/>
              </a:spcBef>
              <a:spcAft>
                <a:spcPts val="0"/>
              </a:spcAft>
              <a:buFont typeface="Arial" panose="020B0604020202020204" pitchFamily="34" charset="0"/>
              <a:buChar char="•"/>
            </a:pPr>
            <a:r>
              <a:rPr lang="en-US" sz="1400" dirty="0"/>
              <a:t>IP floating static routes are configured by using the distance argument to specify an administrative distance. </a:t>
            </a:r>
          </a:p>
          <a:p>
            <a:pPr>
              <a:spcBef>
                <a:spcPts val="0"/>
              </a:spcBef>
              <a:spcAft>
                <a:spcPts val="0"/>
              </a:spcAft>
              <a:buFont typeface="Arial" panose="020B0604020202020204" pitchFamily="34" charset="0"/>
              <a:buChar char="•"/>
            </a:pPr>
            <a:r>
              <a:rPr lang="en-US" sz="1400" dirty="0"/>
              <a:t>A host route is an IPv4 address with a 32-bit mask or an IPv6 address with a 128-bit mask.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7684477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There are three ways a host route can be added to the routing table: automatically installed when an IP address is configured on the router, configured as a static host route, or automatically obtained through other methods not covered in this module. </a:t>
            </a:r>
          </a:p>
          <a:p>
            <a:pPr>
              <a:spcBef>
                <a:spcPts val="0"/>
              </a:spcBef>
              <a:spcAft>
                <a:spcPts val="0"/>
              </a:spcAft>
              <a:buFont typeface="Arial" panose="020B0604020202020204" pitchFamily="34" charset="0"/>
              <a:buChar char="•"/>
            </a:pPr>
            <a:r>
              <a:rPr lang="en-US" sz="1400" dirty="0"/>
              <a:t>Cisco IOS automatically installs a host route, also known as a local host route, when an interface address is configured on the router. </a:t>
            </a:r>
          </a:p>
          <a:p>
            <a:pPr>
              <a:spcBef>
                <a:spcPts val="0"/>
              </a:spcBef>
              <a:spcAft>
                <a:spcPts val="0"/>
              </a:spcAft>
              <a:buFont typeface="Arial" panose="020B0604020202020204" pitchFamily="34" charset="0"/>
              <a:buChar char="•"/>
            </a:pPr>
            <a:r>
              <a:rPr lang="en-US" sz="1400" dirty="0"/>
              <a:t>A host route can be a manually configured static route to direct traffic to a specific destination device. </a:t>
            </a:r>
          </a:p>
          <a:p>
            <a:pPr>
              <a:spcBef>
                <a:spcPts val="0"/>
              </a:spcBef>
              <a:spcAft>
                <a:spcPts val="0"/>
              </a:spcAft>
              <a:buFont typeface="Arial" panose="020B0604020202020204" pitchFamily="34" charset="0"/>
              <a:buChar char="•"/>
            </a:pPr>
            <a:r>
              <a:rPr lang="en-US" sz="1400" dirty="0"/>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41674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15: IP Static Routing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24BC69AB-46D4-B341-AA9E-B6E1189E5BDD}"/>
              </a:ext>
            </a:extLst>
          </p:cNvPr>
          <p:cNvSpPr>
            <a:spLocks noGrp="1"/>
          </p:cNvSpPr>
          <p:nvPr>
            <p:ph idx="1"/>
          </p:nvPr>
        </p:nvSpPr>
        <p:spPr/>
        <p:txBody>
          <a:bodyPr/>
          <a:lstStyle/>
          <a:p>
            <a:pPr>
              <a:spcBef>
                <a:spcPts val="0"/>
              </a:spcBef>
              <a:spcAft>
                <a:spcPts val="0"/>
              </a:spcAft>
            </a:pPr>
            <a:r>
              <a:rPr lang="en-US" sz="1200" dirty="0"/>
              <a:t>static route</a:t>
            </a:r>
          </a:p>
          <a:p>
            <a:pPr>
              <a:spcBef>
                <a:spcPts val="0"/>
              </a:spcBef>
              <a:spcAft>
                <a:spcPts val="0"/>
              </a:spcAft>
            </a:pPr>
            <a:r>
              <a:rPr lang="en-US" sz="1200" dirty="0"/>
              <a:t>default static route</a:t>
            </a:r>
          </a:p>
          <a:p>
            <a:pPr>
              <a:spcBef>
                <a:spcPts val="0"/>
              </a:spcBef>
              <a:spcAft>
                <a:spcPts val="0"/>
              </a:spcAft>
            </a:pPr>
            <a:r>
              <a:rPr lang="en-US" sz="1200" dirty="0"/>
              <a:t>floating static route</a:t>
            </a:r>
          </a:p>
          <a:p>
            <a:pPr>
              <a:spcBef>
                <a:spcPts val="0"/>
              </a:spcBef>
              <a:spcAft>
                <a:spcPts val="0"/>
              </a:spcAft>
            </a:pPr>
            <a:r>
              <a:rPr lang="en-US" sz="1200" dirty="0"/>
              <a:t>summary static route</a:t>
            </a:r>
          </a:p>
          <a:p>
            <a:pPr>
              <a:spcBef>
                <a:spcPts val="0"/>
              </a:spcBef>
              <a:spcAft>
                <a:spcPts val="0"/>
              </a:spcAft>
            </a:pPr>
            <a:r>
              <a:rPr lang="en-US" sz="1200" dirty="0"/>
              <a:t>next-hop route</a:t>
            </a:r>
          </a:p>
          <a:p>
            <a:pPr>
              <a:spcBef>
                <a:spcPts val="0"/>
              </a:spcBef>
              <a:spcAft>
                <a:spcPts val="0"/>
              </a:spcAft>
            </a:pPr>
            <a:r>
              <a:rPr lang="en-US" sz="1200" dirty="0"/>
              <a:t>directly connected static route</a:t>
            </a:r>
          </a:p>
          <a:p>
            <a:pPr>
              <a:spcBef>
                <a:spcPts val="0"/>
              </a:spcBef>
              <a:spcAft>
                <a:spcPts val="0"/>
              </a:spcAft>
            </a:pPr>
            <a:r>
              <a:rPr lang="en-US" sz="1200" dirty="0"/>
              <a:t>Fully specified static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network-address subnet-mask { ip-address | exit-intf [ip-address]}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ipv6-prefix/prefix-length {ipv6-address | exit-intf [ipv6-address]}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show ip route static</a:t>
            </a:r>
          </a:p>
          <a:p>
            <a:pPr>
              <a:spcBef>
                <a:spcPts val="0"/>
              </a:spcBef>
              <a:spcAft>
                <a:spcPts val="0"/>
              </a:spcAft>
            </a:pPr>
            <a:r>
              <a:rPr lang="en-US" sz="1200" b="1" dirty="0">
                <a:latin typeface="Courier New" panose="02070309020205020404" pitchFamily="49" charset="0"/>
                <a:cs typeface="Courier New" panose="02070309020205020404" pitchFamily="49" charset="0"/>
              </a:rPr>
              <a:t>show ipv6 route static</a:t>
            </a:r>
          </a:p>
          <a:p>
            <a:pPr>
              <a:spcBef>
                <a:spcPts val="0"/>
              </a:spcBef>
              <a:spcAft>
                <a:spcPts val="0"/>
              </a:spcAft>
            </a:pPr>
            <a:r>
              <a:rPr lang="en-US" sz="1200" dirty="0"/>
              <a:t>quad-zero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0.0.0.0 0.0.0.0 {ip-address | exit-intf}</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::/0 {ipv6-address | exit-intf}</a:t>
            </a:r>
          </a:p>
          <a:p>
            <a:pPr>
              <a:spcBef>
                <a:spcPts val="0"/>
              </a:spcBef>
              <a:spcAft>
                <a:spcPts val="0"/>
              </a:spcAft>
            </a:pPr>
            <a:r>
              <a:rPr lang="en-US" sz="1200" dirty="0"/>
              <a:t>host route</a:t>
            </a:r>
          </a:p>
          <a:p>
            <a:pPr>
              <a:spcBef>
                <a:spcPts val="0"/>
              </a:spcBef>
              <a:spcAft>
                <a:spcPts val="0"/>
              </a:spcAft>
            </a:pPr>
            <a:r>
              <a:rPr lang="en-US" sz="1200" dirty="0"/>
              <a:t>local host route</a:t>
            </a:r>
          </a:p>
          <a:p>
            <a:pPr>
              <a:spcBef>
                <a:spcPts val="0"/>
              </a:spcBef>
              <a:spcAft>
                <a:spcPts val="0"/>
              </a:spcAft>
            </a:pPr>
            <a:r>
              <a:rPr lang="en-US" sz="1200" dirty="0"/>
              <a:t>static host route</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Next-Hop Options</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configuring a static route, the next hop can be identified by an IP address, exit interface, or both. How the destination is specified creates one of the three following types of static route:</a:t>
            </a:r>
          </a:p>
          <a:p>
            <a:pPr marL="415985" lvl="1" indent="-342900">
              <a:buFont typeface="Arial" panose="020B0604020202020204" pitchFamily="34" charset="0"/>
              <a:buChar char="•"/>
            </a:pPr>
            <a:r>
              <a:rPr lang="en-US" sz="1600" b="1" dirty="0">
                <a:solidFill>
                  <a:srgbClr val="000000"/>
                </a:solidFill>
              </a:rPr>
              <a:t>Next-hop route</a:t>
            </a:r>
            <a:r>
              <a:rPr lang="en-US" sz="1600" dirty="0">
                <a:solidFill>
                  <a:srgbClr val="000000"/>
                </a:solidFill>
              </a:rPr>
              <a:t> - Only the next-hop IP address is specified</a:t>
            </a:r>
          </a:p>
          <a:p>
            <a:pPr marL="415985" lvl="1" indent="-342900">
              <a:buFont typeface="Arial" panose="020B0604020202020204" pitchFamily="34" charset="0"/>
              <a:buChar char="•"/>
            </a:pPr>
            <a:r>
              <a:rPr lang="en-US" sz="1600" b="1" dirty="0">
                <a:solidFill>
                  <a:srgbClr val="000000"/>
                </a:solidFill>
              </a:rPr>
              <a:t>Directly connected static route</a:t>
            </a:r>
            <a:r>
              <a:rPr lang="en-US" sz="1600" dirty="0">
                <a:solidFill>
                  <a:srgbClr val="000000"/>
                </a:solidFill>
              </a:rPr>
              <a:t> - Only the router exit interface is specified</a:t>
            </a:r>
          </a:p>
          <a:p>
            <a:pPr marL="415985" lvl="1" indent="-342900">
              <a:buFont typeface="Arial" panose="020B0604020202020204" pitchFamily="34" charset="0"/>
              <a:buChar char="•"/>
            </a:pPr>
            <a:r>
              <a:rPr lang="en-US" sz="1600" b="1" dirty="0">
                <a:solidFill>
                  <a:srgbClr val="000000"/>
                </a:solidFill>
              </a:rPr>
              <a:t>Fully specified static route</a:t>
            </a:r>
            <a:r>
              <a:rPr lang="en-US" sz="1600" dirty="0">
                <a:solidFill>
                  <a:srgbClr val="000000"/>
                </a:solidFill>
              </a:rPr>
              <a:t> - The next-hop IP address and exit interface are specified</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 route </a:t>
            </a:r>
            <a:r>
              <a:rPr lang="en-US" sz="1600" i="1" dirty="0">
                <a:solidFill>
                  <a:srgbClr val="000000"/>
                </a:solidFill>
                <a:latin typeface="Courier New" panose="02070309020205020404" pitchFamily="49" charset="0"/>
                <a:cs typeface="Courier New" panose="02070309020205020404" pitchFamily="49" charset="0"/>
              </a:rPr>
              <a:t>network-address subnet-mask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a:t>
            </a:r>
            <a:r>
              <a:rPr lang="en-US" sz="1600" dirty="0">
                <a:solidFill>
                  <a:srgbClr val="000000"/>
                </a:solidFill>
                <a:latin typeface="Courier New" panose="02070309020205020404" pitchFamily="49" charset="0"/>
                <a:cs typeface="Courier New" panose="02070309020205020404" pitchFamily="49" charset="0"/>
              </a:rPr>
              <a:t>]} [distance]</a:t>
            </a:r>
            <a:endParaRPr lang="en-US" sz="16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Either the </a:t>
            </a:r>
            <a:r>
              <a:rPr lang="en-US" sz="1600" i="1" dirty="0">
                <a:solidFill>
                  <a:srgbClr val="000000"/>
                </a:solidFill>
              </a:rPr>
              <a:t>ip-address</a:t>
            </a:r>
            <a:r>
              <a:rPr lang="en-US" sz="1600" dirty="0">
                <a:solidFill>
                  <a:srgbClr val="000000"/>
                </a:solidFill>
              </a:rPr>
              <a:t>, </a:t>
            </a:r>
            <a:r>
              <a:rPr lang="en-US" sz="1600" i="1" dirty="0">
                <a:solidFill>
                  <a:srgbClr val="000000"/>
                </a:solidFill>
              </a:rPr>
              <a:t>exit-intf,</a:t>
            </a:r>
            <a:r>
              <a:rPr lang="en-US" sz="1600" dirty="0">
                <a:solidFill>
                  <a:srgbClr val="000000"/>
                </a:solidFill>
              </a:rPr>
              <a:t> or the </a:t>
            </a:r>
            <a:r>
              <a:rPr lang="en-US" sz="1600" i="1" dirty="0">
                <a:solidFill>
                  <a:srgbClr val="000000"/>
                </a:solidFill>
              </a:rPr>
              <a:t>ip-address</a:t>
            </a:r>
            <a:r>
              <a:rPr lang="en-US" sz="1600" dirty="0">
                <a:solidFill>
                  <a:srgbClr val="000000"/>
                </a:solidFill>
              </a:rPr>
              <a:t> and </a:t>
            </a:r>
            <a:r>
              <a:rPr lang="en-US" sz="1600" i="1" dirty="0">
                <a:solidFill>
                  <a:srgbClr val="000000"/>
                </a:solidFill>
              </a:rPr>
              <a:t>exit-intf</a:t>
            </a:r>
            <a:r>
              <a:rPr lang="en-US" sz="1600" dirty="0">
                <a:solidFill>
                  <a:srgbClr val="000000"/>
                </a:solidFill>
              </a:rPr>
              <a:t> parameters must be configured.</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IPv6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ipv6 route </a:t>
            </a:r>
            <a:r>
              <a:rPr lang="en-US" sz="1600" i="1" dirty="0">
                <a:solidFill>
                  <a:srgbClr val="000000"/>
                </a:solidFill>
                <a:latin typeface="Courier New" panose="02070309020205020404" pitchFamily="49" charset="0"/>
                <a:cs typeface="Courier New" panose="02070309020205020404" pitchFamily="49" charset="0"/>
              </a:rPr>
              <a:t>ipv6-prefix/prefix-length </a:t>
            </a:r>
            <a:r>
              <a:rPr lang="en-US" sz="1600" dirty="0">
                <a:solidFill>
                  <a:srgbClr val="000000"/>
                </a:solidFill>
                <a:latin typeface="Courier New" panose="02070309020205020404" pitchFamily="49" charset="0"/>
                <a:cs typeface="Courier New" panose="02070309020205020404" pitchFamily="49" charset="0"/>
              </a:rPr>
              <a:t>{</a:t>
            </a:r>
            <a:r>
              <a:rPr lang="en-US" sz="1600" i="1" dirty="0">
                <a:solidFill>
                  <a:srgbClr val="000000"/>
                </a:solidFill>
                <a:latin typeface="Courier New" panose="02070309020205020404" pitchFamily="49" charset="0"/>
                <a:cs typeface="Courier New" panose="02070309020205020404" pitchFamily="49" charset="0"/>
              </a:rPr>
              <a:t>ipv6-address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ipv6-address</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distance</a:t>
            </a:r>
            <a:r>
              <a:rPr lang="en-US" sz="1600" dirty="0">
                <a:solidFill>
                  <a:srgbClr val="000000"/>
                </a:solidFill>
                <a:latin typeface="Courier New" panose="02070309020205020404" pitchFamily="49" charset="0"/>
                <a:cs typeface="Courier New" panose="02070309020205020404" pitchFamily="49" charset="0"/>
              </a:rPr>
              <a:t>]</a:t>
            </a:r>
          </a:p>
          <a:p>
            <a:pPr marL="0" indent="0" algn="l"/>
            <a:endParaRPr lang="en-US" sz="1600" dirty="0">
              <a:solidFill>
                <a:srgbClr val="000000"/>
              </a:solidFill>
            </a:endParaRPr>
          </a:p>
          <a:p>
            <a:pPr marL="0" indent="0" algn="l"/>
            <a:r>
              <a:rPr lang="en-US" sz="1600" dirty="0">
                <a:solidFill>
                  <a:srgbClr val="000000"/>
                </a:solidFill>
              </a:rPr>
              <a:t>Most of parameters are identical to the IPv4 version of the command.</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Dual-Stack Topology</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8"/>
            <a:ext cx="8280057" cy="669124"/>
          </a:xfrm>
        </p:spPr>
        <p:txBody>
          <a:bodyPr/>
          <a:lstStyle/>
          <a:p>
            <a:pPr marL="0" indent="0" algn="l"/>
            <a:r>
              <a:rPr lang="en-US" sz="1600" dirty="0">
                <a:solidFill>
                  <a:srgbClr val="000000"/>
                </a:solidFill>
              </a:rPr>
              <a:t>The figure shows a dual-stack network topology. Currently, no static routes are configured for either IPv4 or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566931" y="1281150"/>
            <a:ext cx="6010137" cy="3439706"/>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995363"/>
          </a:xfrm>
        </p:spPr>
        <p:txBody>
          <a:bodyPr/>
          <a:lstStyle/>
          <a:p>
            <a:pPr marL="342900" indent="-342900" algn="l">
              <a:buFont typeface="Arial" panose="020B0604020202020204" pitchFamily="34" charset="0"/>
              <a:buChar char="•"/>
            </a:pPr>
            <a:r>
              <a:rPr lang="en-US" sz="16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6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show ip route | begin Gateway </a:t>
            </a:r>
          </a:p>
          <a:p>
            <a:r>
              <a:rPr lang="en-US" sz="1050" dirty="0">
                <a:solidFill>
                  <a:schemeClr val="bg1"/>
                </a:solidFill>
                <a:latin typeface="Courier New" panose="02070309020205020404" pitchFamily="49" charset="0"/>
                <a:cs typeface="Courier New" panose="02070309020205020404" pitchFamily="49" charset="0"/>
              </a:rPr>
              <a:t>Gateway of last resort is not set </a:t>
            </a:r>
          </a:p>
          <a:p>
            <a:r>
              <a:rPr lang="en-US" sz="1050" dirty="0">
                <a:solidFill>
                  <a:schemeClr val="bg1"/>
                </a:solidFill>
                <a:latin typeface="Courier New" panose="02070309020205020404" pitchFamily="49" charset="0"/>
                <a:cs typeface="Courier New" panose="02070309020205020404" pitchFamily="49" charset="0"/>
              </a:rPr>
              <a:t>    172.16.0.0/16 is variably subnetted, 4 subnets, 2 masks </a:t>
            </a:r>
          </a:p>
          <a:p>
            <a:r>
              <a:rPr lang="en-US" sz="1050" dirty="0">
                <a:solidFill>
                  <a:schemeClr val="bg1"/>
                </a:solidFill>
                <a:latin typeface="Courier New" panose="02070309020205020404" pitchFamily="49" charset="0"/>
                <a:cs typeface="Courier New" panose="02070309020205020404" pitchFamily="49" charset="0"/>
              </a:rPr>
              <a:t>C 	172.16.2.0/24 is directly connected, Serial0/1/0 </a:t>
            </a:r>
          </a:p>
          <a:p>
            <a:r>
              <a:rPr lang="en-US" sz="1050" dirty="0">
                <a:solidFill>
                  <a:schemeClr val="bg1"/>
                </a:solidFill>
                <a:latin typeface="Courier New" panose="02070309020205020404" pitchFamily="49" charset="0"/>
                <a:cs typeface="Courier New" panose="02070309020205020404" pitchFamily="49" charset="0"/>
              </a:rPr>
              <a:t>L 	172.16.2.1/32 is directly connected, Serial0/1/0 </a:t>
            </a:r>
          </a:p>
          <a:p>
            <a:r>
              <a:rPr lang="en-US" sz="1050" dirty="0">
                <a:solidFill>
                  <a:schemeClr val="bg1"/>
                </a:solidFill>
                <a:latin typeface="Courier New" panose="02070309020205020404" pitchFamily="49" charset="0"/>
                <a:cs typeface="Courier New" panose="02070309020205020404" pitchFamily="49" charset="0"/>
              </a:rPr>
              <a:t>C 	172.16.3.0/24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L 	172.16.3.1/32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R1#</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172.16.2.2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172.16.2.2, timeout is 2 seconds: </a:t>
            </a:r>
          </a:p>
          <a:p>
            <a:r>
              <a:rPr lang="en-US" sz="1050" dirty="0">
                <a:solidFill>
                  <a:schemeClr val="bg1"/>
                </a:solidFill>
                <a:latin typeface="Courier New" panose="02070309020205020404" pitchFamily="49" charset="0"/>
                <a:cs typeface="Courier New" panose="02070309020205020404" pitchFamily="49" charset="0"/>
              </a:rPr>
              <a:t>!!!!!</a:t>
            </a:r>
          </a:p>
          <a:p>
            <a:r>
              <a:rPr lang="en-US" sz="1050" dirty="0">
                <a:solidFill>
                  <a:schemeClr val="bg1"/>
                </a:solidFill>
                <a:latin typeface="Courier New" panose="02070309020205020404" pitchFamily="49" charset="0"/>
                <a:cs typeface="Courier New" panose="02070309020205020404" pitchFamily="49" charset="0"/>
              </a:rPr>
              <a:t>Success rate is 100 percent (5/5)</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192.168.2.1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192.168.2.1, timeout is 2 seconds: ..... </a:t>
            </a:r>
          </a:p>
          <a:p>
            <a:r>
              <a:rPr lang="en-US" sz="1050" dirty="0">
                <a:solidFill>
                  <a:schemeClr val="bg1"/>
                </a:solidFill>
                <a:latin typeface="Courier New" panose="02070309020205020404" pitchFamily="49" charset="0"/>
                <a:cs typeface="Courier New" panose="02070309020205020404" pitchFamily="49" charset="0"/>
              </a:rPr>
              <a:t>Success rate is 0 percent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5135</TotalTime>
  <Words>3417</Words>
  <Application>Microsoft Office PowerPoint</Application>
  <PresentationFormat>On-screen Show (16:9)</PresentationFormat>
  <Paragraphs>445</Paragraphs>
  <Slides>44</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CiscoSans ExtraLight</vt:lpstr>
      <vt:lpstr>Courier New</vt:lpstr>
      <vt:lpstr>Wingdings</vt:lpstr>
      <vt:lpstr>Default Theme</vt:lpstr>
      <vt:lpstr>Module 15: IP Static Routing</vt:lpstr>
      <vt:lpstr>Module Objectives</vt:lpstr>
      <vt:lpstr>15.1 Static Routes</vt:lpstr>
      <vt:lpstr>Static Routes Types of Static Routes</vt:lpstr>
      <vt:lpstr>Static Routes Next-Hop Options</vt:lpstr>
      <vt:lpstr>Static Routes IPv4 Static Route Command</vt:lpstr>
      <vt:lpstr>Static Routes IPv6 Static Route Command</vt:lpstr>
      <vt:lpstr>Static Routes Dual-Stack Topology</vt:lpstr>
      <vt:lpstr>Static Routes IPv4 Starting Routing Tables</vt:lpstr>
      <vt:lpstr>Static Routes IPv6 Starting Routing Tables</vt:lpstr>
      <vt:lpstr>15.2 Configure IP Static Routes</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15.3 Configure IP Default Static Routes</vt:lpstr>
      <vt:lpstr>Configure IP Default Static Routes Default Static Route</vt:lpstr>
      <vt:lpstr>Configure IP Default Static Routes Default Static Route (Cont.)</vt:lpstr>
      <vt:lpstr>Configure IP Default Static Routes Configure a Default Static Route</vt:lpstr>
      <vt:lpstr>Configure IP Default Static Routes Verify a Default Static Route</vt:lpstr>
      <vt:lpstr>Configure IP Default Static Routes Verify a Default Static Route (Cont.)</vt:lpstr>
      <vt:lpstr>15.4 Configure Floating Static Routes</vt:lpstr>
      <vt:lpstr>Configure Floating Static Routes Floating Static Routes</vt:lpstr>
      <vt:lpstr>Configure Floating Static Routes Configure IPv4 and IPv6 Floating Static Routes</vt:lpstr>
      <vt:lpstr>Configure Floating Static Routes Test the Floating Static Routes</vt:lpstr>
      <vt:lpstr>15.5 Configure Static Host Routes</vt:lpstr>
      <vt:lpstr>Configure Static Host Routes Host Routes</vt:lpstr>
      <vt:lpstr>Configure Static Host Routes Automatically Installed Host Routes</vt:lpstr>
      <vt:lpstr>Configure Static Host Routes Static Host Routes</vt:lpstr>
      <vt:lpstr>Configure Static Host Routes Configure Static Host Routes</vt:lpstr>
      <vt:lpstr>Configure Static Host Routes Verify Static Host Routes</vt:lpstr>
      <vt:lpstr>Configure Static Host Routes Configure IPv6 Static Host Route with Link-Local Next-Hop</vt:lpstr>
      <vt:lpstr>15.6 Module Practice and Quiz</vt:lpstr>
      <vt:lpstr>Module Practice and Quiz Packet Tracer – Configure IPv4 and IPv6 Static and Default Routes</vt:lpstr>
      <vt:lpstr>Module Practice and Quiz Lab - Configure IPv4 and IPv6 Static and Default Routes</vt:lpstr>
      <vt:lpstr>Module Practice and Quiz What Did I Learn In This Module?</vt:lpstr>
      <vt:lpstr>Module Practice and Quiz What Did I Learn In This Module? (Cont.)</vt:lpstr>
      <vt:lpstr>Module Practice and Quiz What Did I Learn In This Module? (Cont.)</vt:lpstr>
      <vt:lpstr>Module 15: IP Static Routing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CEC Info</cp:lastModifiedBy>
  <cp:revision>354</cp:revision>
  <dcterms:created xsi:type="dcterms:W3CDTF">2019-10-18T06:21:22Z</dcterms:created>
  <dcterms:modified xsi:type="dcterms:W3CDTF">2020-04-04T09:26:17Z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