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9"/>
  </p:notesMasterIdLst>
  <p:sldIdLst>
    <p:sldId id="876" r:id="rId2"/>
    <p:sldId id="1096" r:id="rId3"/>
    <p:sldId id="759" r:id="rId4"/>
    <p:sldId id="1054" r:id="rId5"/>
    <p:sldId id="1159" r:id="rId6"/>
    <p:sldId id="1160" r:id="rId7"/>
    <p:sldId id="1056" r:id="rId8"/>
    <p:sldId id="1103" r:id="rId9"/>
    <p:sldId id="1104" r:id="rId10"/>
    <p:sldId id="1106" r:id="rId11"/>
    <p:sldId id="957" r:id="rId12"/>
    <p:sldId id="1155" r:id="rId13"/>
    <p:sldId id="1156" r:id="rId14"/>
    <p:sldId id="958" r:id="rId15"/>
    <p:sldId id="1157" r:id="rId16"/>
    <p:sldId id="1158" r:id="rId17"/>
    <p:sldId id="291" r:id="rId18"/>
  </p:sldIdLst>
  <p:sldSz cx="9144000" cy="5143500" type="screen16x9"/>
  <p:notesSz cx="6858000" cy="9144000"/>
  <p:custDataLst>
    <p:tags r:id="rId2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285" autoAdjust="0"/>
  </p:normalViewPr>
  <p:slideViewPr>
    <p:cSldViewPr snapToGrid="0" showGuides="1">
      <p:cViewPr varScale="1">
        <p:scale>
          <a:sx n="73" d="100"/>
          <a:sy n="73" d="100"/>
        </p:scale>
        <p:origin x="1458"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4/4/2020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r>
              <a:rPr lang="en-US" dirty="0">
                <a:solidFill>
                  <a:schemeClr val="accent5">
                    <a:lumMod val="40000"/>
                    <a:lumOff val="60000"/>
                  </a:schemeClr>
                </a:solidFill>
              </a:rPr>
              <a:t>Module 16: </a:t>
            </a:r>
            <a:r>
              <a:rPr lang="en-CA" dirty="0">
                <a:solidFill>
                  <a:schemeClr val="accent5">
                    <a:lumMod val="40000"/>
                    <a:lumOff val="60000"/>
                  </a:schemeClr>
                </a:solidFill>
              </a:rPr>
              <a:t>Troubleshoot Static and Default Routes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16.2.3 –</a:t>
            </a:r>
            <a:r>
              <a:rPr lang="en-CA" sz="1200" b="0" i="0" kern="1200" dirty="0">
                <a:solidFill>
                  <a:schemeClr val="tx1"/>
                </a:solidFill>
                <a:effectLst/>
                <a:latin typeface="+mn-lt"/>
                <a:ea typeface="+mn-ea"/>
                <a:cs typeface="+mn-cs"/>
              </a:rPr>
              <a:t>Solve a Connectivity Problem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16.2.4 – </a:t>
            </a:r>
            <a:r>
              <a:rPr lang="en-CA" sz="1200" b="0" i="0" kern="1200" dirty="0">
                <a:solidFill>
                  <a:schemeClr val="tx1"/>
                </a:solidFill>
                <a:effectLst/>
                <a:latin typeface="+mn-lt"/>
                <a:ea typeface="+mn-ea"/>
                <a:cs typeface="+mn-cs"/>
              </a:rPr>
              <a:t>Syntax Checker - Troubleshoot IPv4 Static and Default Routes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16.3.1 – </a:t>
            </a:r>
            <a:r>
              <a:rPr lang="en-CA" dirty="0"/>
              <a:t>Packet Tracer – </a:t>
            </a:r>
            <a:r>
              <a:rPr lang="en-CA" sz="1200" b="0" i="0" kern="1200" dirty="0">
                <a:solidFill>
                  <a:schemeClr val="tx1"/>
                </a:solidFill>
                <a:effectLst/>
                <a:latin typeface="+mn-lt"/>
                <a:ea typeface="+mn-ea"/>
                <a:cs typeface="+mn-cs"/>
              </a:rPr>
              <a:t>Troubleshoot Static and Default Routes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r>
              <a:rPr lang="en-US" dirty="0"/>
              <a:t>16.3.2 – Lab - </a:t>
            </a:r>
            <a:r>
              <a:rPr lang="en-CA" sz="1200" b="0" i="0" kern="1200" dirty="0">
                <a:solidFill>
                  <a:schemeClr val="tx1"/>
                </a:solidFill>
                <a:effectLst/>
                <a:latin typeface="+mn-lt"/>
                <a:ea typeface="+mn-ea"/>
                <a:cs typeface="+mn-cs"/>
              </a:rPr>
              <a:t>Troubleshoot Static and Default Routes</a:t>
            </a:r>
          </a:p>
          <a:p>
            <a:br>
              <a:rPr lang="en-CA"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 (Cont.)</a:t>
            </a:r>
          </a:p>
        </p:txBody>
      </p:sp>
    </p:spTree>
    <p:extLst>
      <p:ext uri="{BB962C8B-B14F-4D97-AF65-F5344CB8AC3E}">
        <p14:creationId xmlns:p14="http://schemas.microsoft.com/office/powerpoint/2010/main" val="271152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16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 (Cont.)</a:t>
            </a:r>
          </a:p>
          <a:p>
            <a:r>
              <a:rPr lang="en-US" dirty="0"/>
              <a:t>16.3.4 – Module Quiz – Troubleshoot Static and Default Routes</a:t>
            </a:r>
          </a:p>
        </p:txBody>
      </p:sp>
    </p:spTree>
    <p:extLst>
      <p:ext uri="{BB962C8B-B14F-4D97-AF65-F5344CB8AC3E}">
        <p14:creationId xmlns:p14="http://schemas.microsoft.com/office/powerpoint/2010/main" val="998845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pPr>
              <a:buFontTx/>
              <a:buNone/>
            </a:pPr>
            <a:r>
              <a:rPr lang="en-US" sz="1200" b="0" dirty="0"/>
              <a:t>16.0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16.0.2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pPr>
              <a:buFontTx/>
              <a:buNone/>
            </a:pPr>
            <a:r>
              <a:rPr lang="en-US" sz="1200" b="0" dirty="0"/>
              <a:t>16.1 – </a:t>
            </a:r>
            <a:r>
              <a:rPr lang="en-CA" dirty="0"/>
              <a:t>Packet Processing with Static Routes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5007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16.1.2</a:t>
            </a:r>
            <a:r>
              <a:rPr lang="en-US" dirty="0"/>
              <a:t> – </a:t>
            </a:r>
            <a:r>
              <a:rPr lang="en-CA" sz="1200" b="0" i="0" kern="1200" dirty="0">
                <a:solidFill>
                  <a:schemeClr val="tx1"/>
                </a:solidFill>
                <a:effectLst/>
                <a:latin typeface="+mn-lt"/>
                <a:ea typeface="+mn-ea"/>
                <a:cs typeface="+mn-cs"/>
              </a:rPr>
              <a:t>Check Your Understanding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02155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16.2 – </a:t>
            </a:r>
            <a:r>
              <a:rPr lang="en-CA" dirty="0"/>
              <a:t>Troubleshoot IPv4 Static and Default Route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16.2.1 – Network Changes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16.2.2 – Common Troubleshooting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019084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16: </a:t>
            </a:r>
            <a:r>
              <a:rPr lang="en-CA" sz="4400" dirty="0">
                <a:solidFill>
                  <a:schemeClr val="accent5">
                    <a:lumMod val="40000"/>
                    <a:lumOff val="60000"/>
                  </a:schemeClr>
                </a:solidFill>
              </a:rPr>
              <a:t>Troubleshoot Static and Default Routes</a:t>
            </a:r>
            <a:endParaRPr lang="en-US" sz="4400"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Solve a Connectivity Problem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022898" cy="1716331"/>
          </a:xfrm>
        </p:spPr>
        <p:txBody>
          <a:bodyPr/>
          <a:lstStyle/>
          <a:p>
            <a:pPr marL="0" indent="0" algn="l"/>
            <a:r>
              <a:rPr lang="en-US" sz="1600" dirty="0">
                <a:solidFill>
                  <a:srgbClr val="000000"/>
                </a:solidFill>
              </a:rPr>
              <a:t>Connectivity from PC1 to PC3 fails.</a:t>
            </a:r>
          </a:p>
          <a:p>
            <a:pPr marL="342900" indent="-342900" algn="l">
              <a:buFont typeface="Arial" panose="020B0604020202020204" pitchFamily="34" charset="0"/>
              <a:buChar char="•"/>
            </a:pPr>
            <a:r>
              <a:rPr lang="en-US" sz="1400" dirty="0">
                <a:solidFill>
                  <a:srgbClr val="000000"/>
                </a:solidFill>
              </a:rPr>
              <a:t>Extended pings from the R1 G0/0/0 interface to PC3 fail.</a:t>
            </a:r>
          </a:p>
          <a:p>
            <a:pPr marL="342900" indent="-342900" algn="l">
              <a:buFont typeface="Arial" panose="020B0604020202020204" pitchFamily="34" charset="0"/>
              <a:buChar char="•"/>
            </a:pPr>
            <a:r>
              <a:rPr lang="en-US" sz="1400" dirty="0">
                <a:solidFill>
                  <a:srgbClr val="000000"/>
                </a:solidFill>
              </a:rPr>
              <a:t>Pings from R1 (i.e., S0/1/0 interface) to R2 are successful.</a:t>
            </a:r>
          </a:p>
          <a:p>
            <a:pPr marL="342900" indent="-342900" algn="l">
              <a:buFont typeface="Arial" panose="020B0604020202020204" pitchFamily="34" charset="0"/>
              <a:buChar char="•"/>
            </a:pPr>
            <a:r>
              <a:rPr lang="en-US" sz="1400" dirty="0">
                <a:solidFill>
                  <a:srgbClr val="000000"/>
                </a:solidFill>
              </a:rPr>
              <a:t>Pings from R1 (i.e., S0/1/0 interface) to R3 are successful.</a:t>
            </a:r>
          </a:p>
        </p:txBody>
      </p:sp>
      <p:sp>
        <p:nvSpPr>
          <p:cNvPr id="10" name="Content Placeholder 3">
            <a:extLst>
              <a:ext uri="{FF2B5EF4-FFF2-40B4-BE49-F238E27FC236}">
                <a16:creationId xmlns:a16="http://schemas.microsoft.com/office/drawing/2014/main" id="{2283DF60-4C91-485F-BDD1-7A4CB657C5F3}"/>
              </a:ext>
            </a:extLst>
          </p:cNvPr>
          <p:cNvSpPr txBox="1">
            <a:spLocks/>
          </p:cNvSpPr>
          <p:nvPr/>
        </p:nvSpPr>
        <p:spPr>
          <a:xfrm>
            <a:off x="369217" y="2695332"/>
            <a:ext cx="4024415" cy="171633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R2 routing table reveals the problem and the incorrect static route is removed.</a:t>
            </a:r>
          </a:p>
          <a:p>
            <a:pPr marL="342900" indent="-342900" algn="l">
              <a:buFont typeface="Arial" panose="020B0604020202020204" pitchFamily="34" charset="0"/>
              <a:buChar char="•"/>
            </a:pPr>
            <a:r>
              <a:rPr lang="en-CA" sz="1600" dirty="0">
                <a:solidFill>
                  <a:srgbClr val="000000"/>
                </a:solidFill>
              </a:rPr>
              <a:t>A new static route solves the problem.</a:t>
            </a:r>
          </a:p>
          <a:p>
            <a:pPr marL="415985" lvl="1" indent="-342900">
              <a:buFont typeface="Arial" panose="020B0604020202020204" pitchFamily="34" charset="0"/>
              <a:buChar char="•"/>
            </a:pPr>
            <a:r>
              <a:rPr lang="en-CA" sz="1000" b="1" dirty="0">
                <a:solidFill>
                  <a:srgbClr val="000000"/>
                </a:solidFill>
                <a:latin typeface="Courier New" panose="02070309020205020404" pitchFamily="49" charset="0"/>
                <a:cs typeface="Courier New" panose="02070309020205020404" pitchFamily="49" charset="0"/>
              </a:rPr>
              <a:t>ip route 172.16.3.0 255.255.255.0 172.16.2.1</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12C72D6-6017-493F-8258-1217F22A31AD}"/>
              </a:ext>
            </a:extLst>
          </p:cNvPr>
          <p:cNvPicPr>
            <a:picLocks noChangeAspect="1"/>
          </p:cNvPicPr>
          <p:nvPr/>
        </p:nvPicPr>
        <p:blipFill>
          <a:blip r:embed="rId3"/>
          <a:stretch>
            <a:fillRect/>
          </a:stretch>
        </p:blipFill>
        <p:spPr>
          <a:xfrm>
            <a:off x="5454869" y="802869"/>
            <a:ext cx="3327108" cy="1768881"/>
          </a:xfrm>
          <a:prstGeom prst="rect">
            <a:avLst/>
          </a:prstGeom>
        </p:spPr>
      </p:pic>
      <p:sp>
        <p:nvSpPr>
          <p:cNvPr id="9" name="Content Placeholder 3">
            <a:extLst>
              <a:ext uri="{FF2B5EF4-FFF2-40B4-BE49-F238E27FC236}">
                <a16:creationId xmlns:a16="http://schemas.microsoft.com/office/drawing/2014/main" id="{6AAD1D6D-89D0-4094-8B66-34FB3D28F74F}"/>
              </a:ext>
            </a:extLst>
          </p:cNvPr>
          <p:cNvSpPr txBox="1">
            <a:spLocks/>
          </p:cNvSpPr>
          <p:nvPr/>
        </p:nvSpPr>
        <p:spPr>
          <a:xfrm>
            <a:off x="4330262" y="2686456"/>
            <a:ext cx="4707960" cy="1883588"/>
          </a:xfrm>
          <a:prstGeom prst="rect">
            <a:avLst/>
          </a:prstGeom>
          <a:ln>
            <a:solidFill>
              <a:srgbClr val="000000"/>
            </a:solidFill>
          </a:ln>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spcBef>
                <a:spcPts val="0"/>
              </a:spcBef>
            </a:pPr>
            <a:r>
              <a:rPr lang="en-CA" sz="900" dirty="0">
                <a:solidFill>
                  <a:srgbClr val="000000"/>
                </a:solidFill>
                <a:latin typeface="Courier New" panose="02070309020205020404" pitchFamily="49" charset="0"/>
                <a:cs typeface="Courier New" panose="02070309020205020404" pitchFamily="49" charset="0"/>
              </a:rPr>
              <a:t>R2# </a:t>
            </a:r>
            <a:r>
              <a:rPr lang="en-CA" sz="900" b="1" dirty="0">
                <a:solidFill>
                  <a:srgbClr val="000000"/>
                </a:solidFill>
                <a:latin typeface="Courier New" panose="02070309020205020404" pitchFamily="49" charset="0"/>
                <a:cs typeface="Courier New" panose="02070309020205020404" pitchFamily="49" charset="0"/>
              </a:rPr>
              <a:t>show ip route | begin Gateway</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Gateway of last resort is not set</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      172.16.0.0/16 is variably subnetted, 5 subnets, 2 masks </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172.16.1.0/24 is directly connected, GigabitEthernet0/0/0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172.16.1.1/32 is directly connected, GigabitEthernet0/0/0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172.16.2.0/24 is directly connected, Serial0/l/0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172.16.2.2/32 is directly connected, Serial0/l/0</a:t>
            </a:r>
          </a:p>
          <a:p>
            <a:pPr algn="l">
              <a:spcBef>
                <a:spcPts val="0"/>
              </a:spcBef>
            </a:pPr>
            <a:r>
              <a:rPr lang="en-US" sz="900" dirty="0">
                <a:solidFill>
                  <a:srgbClr val="000000"/>
                </a:solidFill>
                <a:highlight>
                  <a:srgbClr val="FFFF00"/>
                </a:highlight>
                <a:latin typeface="Courier New" panose="02070309020205020404" pitchFamily="49" charset="0"/>
                <a:cs typeface="Courier New" panose="02070309020205020404" pitchFamily="49" charset="0"/>
              </a:rPr>
              <a:t>S        172.16.3.0/24 [1/0] via 192.168.1.1</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      192.168.1.0/24 is variably subnetted, 2 subnets, 2 masks </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192.168.1.0/24 is directly connected, Serial0/1/1</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192.168.1.2/32 is directly connected, Serial0/1/1</a:t>
            </a:r>
          </a:p>
          <a:p>
            <a:pPr algn="l">
              <a:spcBef>
                <a:spcPts val="0"/>
              </a:spcBef>
            </a:pPr>
            <a:r>
              <a:rPr lang="pt-BR" sz="900" dirty="0">
                <a:solidFill>
                  <a:srgbClr val="000000"/>
                </a:solidFill>
                <a:latin typeface="Courier New" panose="02070309020205020404" pitchFamily="49" charset="0"/>
                <a:cs typeface="Courier New" panose="02070309020205020404" pitchFamily="49" charset="0"/>
              </a:rPr>
              <a:t>S     192.168.2.0/24 [1/0] via 192.168.1.1 </a:t>
            </a:r>
          </a:p>
          <a:p>
            <a:pPr algn="l">
              <a:spcBef>
                <a:spcPts val="0"/>
              </a:spcBef>
            </a:pPr>
            <a:r>
              <a:rPr lang="pt-BR" sz="900" dirty="0">
                <a:solidFill>
                  <a:srgbClr val="000000"/>
                </a:solidFill>
                <a:latin typeface="Courier New" panose="02070309020205020404" pitchFamily="49" charset="0"/>
                <a:cs typeface="Courier New" panose="02070309020205020404" pitchFamily="49" charset="0"/>
              </a:rPr>
              <a:t>R2#</a:t>
            </a:r>
            <a:endParaRPr lang="en-CA" sz="900" dirty="0">
              <a:solidFill>
                <a:srgbClr val="000000"/>
              </a:solidFill>
              <a:latin typeface="Courier New" panose="02070309020205020404" pitchFamily="49" charset="0"/>
              <a:cs typeface="Courier New" panose="02070309020205020404" pitchFamily="49" charset="0"/>
            </a:endParaRP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16.3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Troubleshoot Static and Default Routes</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activity you will troubleshoot and static and default routes and repair any errors that you find.</a:t>
            </a:r>
          </a:p>
          <a:p>
            <a:pPr marL="415985" lvl="1" indent="-342900">
              <a:buFont typeface="Arial" panose="020B0604020202020204" pitchFamily="34" charset="0"/>
              <a:buChar char="•"/>
            </a:pPr>
            <a:r>
              <a:rPr lang="en-CA" sz="1600" dirty="0">
                <a:solidFill>
                  <a:srgbClr val="000000"/>
                </a:solidFill>
              </a:rPr>
              <a:t>Troubleshoot IPv4 static routes.</a:t>
            </a:r>
          </a:p>
          <a:p>
            <a:pPr marL="415985" lvl="1" indent="-342900">
              <a:buFont typeface="Arial" panose="020B0604020202020204" pitchFamily="34" charset="0"/>
              <a:buChar char="•"/>
            </a:pPr>
            <a:r>
              <a:rPr lang="en-CA" sz="1600" dirty="0">
                <a:solidFill>
                  <a:srgbClr val="000000"/>
                </a:solidFill>
              </a:rPr>
              <a:t>Troubleshoot IPv6 static routes.</a:t>
            </a:r>
          </a:p>
          <a:p>
            <a:pPr marL="415985" lvl="1" indent="-342900">
              <a:buFont typeface="Arial" panose="020B0604020202020204" pitchFamily="34" charset="0"/>
              <a:buChar char="•"/>
            </a:pPr>
            <a:r>
              <a:rPr lang="en-CA" sz="1600" dirty="0">
                <a:solidFill>
                  <a:srgbClr val="000000"/>
                </a:solidFill>
              </a:rPr>
              <a:t>Configure IPv4 static routes.</a:t>
            </a:r>
          </a:p>
          <a:p>
            <a:pPr marL="415985" lvl="1" indent="-342900">
              <a:buFont typeface="Arial" panose="020B0604020202020204" pitchFamily="34" charset="0"/>
              <a:buChar char="•"/>
            </a:pPr>
            <a:r>
              <a:rPr lang="en-CA" sz="1600" dirty="0">
                <a:solidFill>
                  <a:srgbClr val="000000"/>
                </a:solidFill>
              </a:rPr>
              <a:t>Configure IPv4 default routes.</a:t>
            </a:r>
          </a:p>
          <a:p>
            <a:pPr marL="415985" lvl="1" indent="-342900">
              <a:buFont typeface="Arial" panose="020B0604020202020204" pitchFamily="34" charset="0"/>
              <a:buChar char="•"/>
            </a:pPr>
            <a:r>
              <a:rPr lang="en-CA" sz="1600" dirty="0">
                <a:solidFill>
                  <a:srgbClr val="000000"/>
                </a:solidFill>
              </a:rPr>
              <a:t>Configure IPv6 static routes.</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Lab - Troubleshoot Static and Default Routes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415985" lvl="1" indent="-342900">
              <a:buFont typeface="Arial" panose="020B0604020202020204" pitchFamily="34" charset="0"/>
              <a:buChar char="•"/>
            </a:pPr>
            <a:r>
              <a:rPr lang="en-CA" sz="1600" dirty="0">
                <a:solidFill>
                  <a:srgbClr val="000000"/>
                </a:solidFill>
              </a:rPr>
              <a:t>Evaluate Network Operation.</a:t>
            </a:r>
          </a:p>
          <a:p>
            <a:pPr marL="415985" lvl="1" indent="-342900">
              <a:buFont typeface="Arial" panose="020B0604020202020204" pitchFamily="34" charset="0"/>
              <a:buChar char="•"/>
            </a:pPr>
            <a:r>
              <a:rPr lang="en-CA" sz="1600" dirty="0">
                <a:solidFill>
                  <a:srgbClr val="000000"/>
                </a:solidFill>
              </a:rPr>
              <a:t>Gather information, create an action plan, and implement corrections.</a:t>
            </a: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A host sends a packet to another host and sends it to the default gateway address.</a:t>
            </a:r>
          </a:p>
          <a:p>
            <a:pPr marL="182563" indent="-166688">
              <a:spcBef>
                <a:spcPts val="300"/>
              </a:spcBef>
              <a:spcAft>
                <a:spcPts val="300"/>
              </a:spcAft>
              <a:buFont typeface="Arial" panose="020B0604020202020204" pitchFamily="34" charset="0"/>
              <a:buChar char="•"/>
            </a:pPr>
            <a:r>
              <a:rPr lang="en-CA" sz="1600" dirty="0"/>
              <a:t>When the packet arrives on a router interface, it decapsulates the packet and searches the routing table for a matching destination network entry.</a:t>
            </a:r>
          </a:p>
          <a:p>
            <a:pPr marL="182563" indent="-166688">
              <a:spcBef>
                <a:spcPts val="300"/>
              </a:spcBef>
              <a:spcAft>
                <a:spcPts val="300"/>
              </a:spcAft>
              <a:buFont typeface="Arial" panose="020B0604020202020204" pitchFamily="34" charset="0"/>
              <a:buChar char="•"/>
            </a:pPr>
            <a:r>
              <a:rPr lang="en-CA" sz="1600" dirty="0"/>
              <a:t>If the destination IP address:</a:t>
            </a:r>
          </a:p>
          <a:p>
            <a:pPr marL="371475" lvl="1" indent="-166688">
              <a:buFont typeface="Arial" panose="020B0604020202020204" pitchFamily="34" charset="0"/>
              <a:buChar char="•"/>
            </a:pPr>
            <a:r>
              <a:rPr lang="en-CA" dirty="0"/>
              <a:t>Matches a static route entry, the router will use the static route to identify the next hop IP address or exit interface.</a:t>
            </a:r>
          </a:p>
          <a:p>
            <a:pPr marL="371475" lvl="1" indent="-166688">
              <a:buFont typeface="Arial" panose="020B0604020202020204" pitchFamily="34" charset="0"/>
              <a:buChar char="•"/>
            </a:pPr>
            <a:r>
              <a:rPr lang="en-CA" dirty="0"/>
              <a:t>Does not match a specific route to the destination network, then the router will use the default static route (if configured).</a:t>
            </a:r>
          </a:p>
          <a:p>
            <a:pPr marL="371475" lvl="1" indent="-166688">
              <a:buFont typeface="Arial" panose="020B0604020202020204" pitchFamily="34" charset="0"/>
              <a:buChar char="•"/>
            </a:pPr>
            <a:r>
              <a:rPr lang="en-CA" dirty="0"/>
              <a:t>Does not match a route table entry, then the router will drop the packet and send an ICMP message back to the source.</a:t>
            </a:r>
          </a:p>
          <a:p>
            <a:pPr marL="182563" indent="-166688">
              <a:spcBef>
                <a:spcPts val="300"/>
              </a:spcBef>
              <a:spcAft>
                <a:spcPts val="300"/>
              </a:spcAft>
              <a:buFont typeface="Arial" panose="020B0604020202020204" pitchFamily="34" charset="0"/>
              <a:buChar char="•"/>
            </a:pPr>
            <a:r>
              <a:rPr lang="en-CA" sz="1600" dirty="0"/>
              <a:t>If the router matched a routing table entry, then the router encapsulates the packet and forwards it out of the appropriate interface. </a:t>
            </a:r>
          </a:p>
          <a:p>
            <a:pPr marL="182563" indent="-166688">
              <a:spcBef>
                <a:spcPts val="300"/>
              </a:spcBef>
              <a:spcAft>
                <a:spcPts val="300"/>
              </a:spcAft>
              <a:buFont typeface="Arial" panose="020B0604020202020204" pitchFamily="34" charset="0"/>
              <a:buChar char="•"/>
            </a:pPr>
            <a:r>
              <a:rPr lang="en-CA" sz="1600" dirty="0"/>
              <a:t>The packet is forwarded from router to router until it reaches its destination network.</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When the packet reaches the destination network, that router will search the routing table for a match.</a:t>
            </a:r>
          </a:p>
          <a:p>
            <a:pPr marL="182563" indent="-166688">
              <a:spcBef>
                <a:spcPts val="300"/>
              </a:spcBef>
              <a:spcAft>
                <a:spcPts val="300"/>
              </a:spcAft>
              <a:buFont typeface="Arial" panose="020B0604020202020204" pitchFamily="34" charset="0"/>
              <a:buChar char="•"/>
            </a:pPr>
            <a:r>
              <a:rPr lang="en-CA" sz="1600" dirty="0"/>
              <a:t>When the destination IP address matches a directly connected Ethernet interface, the router searches the ARP table for the Layer 2 MAC address of the destination IP address. </a:t>
            </a:r>
            <a:endParaRPr lang="en-US" sz="1600" dirty="0"/>
          </a:p>
          <a:p>
            <a:pPr marL="182563" indent="-166688">
              <a:spcBef>
                <a:spcPts val="300"/>
              </a:spcBef>
              <a:spcAft>
                <a:spcPts val="300"/>
              </a:spcAft>
              <a:buFont typeface="Arial" panose="020B0604020202020204" pitchFamily="34" charset="0"/>
              <a:buChar char="•"/>
            </a:pPr>
            <a:r>
              <a:rPr lang="en-CA" sz="1600" dirty="0"/>
              <a:t>If no ARP entry exists, the router sends an ARP request out of the Ethernet interface</a:t>
            </a:r>
          </a:p>
          <a:p>
            <a:pPr marL="182563" indent="-166688">
              <a:spcBef>
                <a:spcPts val="300"/>
              </a:spcBef>
              <a:spcAft>
                <a:spcPts val="300"/>
              </a:spcAft>
              <a:buFont typeface="Arial" panose="020B0604020202020204" pitchFamily="34" charset="0"/>
              <a:buChar char="•"/>
            </a:pPr>
            <a:r>
              <a:rPr lang="en-CA" sz="1600" dirty="0"/>
              <a:t>The destination host responds with an ARP reply containing its MAC address.</a:t>
            </a:r>
          </a:p>
          <a:p>
            <a:pPr marL="182563" indent="-166688">
              <a:spcBef>
                <a:spcPts val="300"/>
              </a:spcBef>
              <a:spcAft>
                <a:spcPts val="300"/>
              </a:spcAft>
              <a:buFont typeface="Arial" panose="020B0604020202020204" pitchFamily="34" charset="0"/>
              <a:buChar char="•"/>
            </a:pPr>
            <a:r>
              <a:rPr lang="en-CA" sz="1600" dirty="0"/>
              <a:t>The router then encapsulates the packet in a new frame. It uses the MAC address of the destination host as the frame destination MAC address, and the MAC address of the router Ethernet interface as the source MAC address in the frame.</a:t>
            </a:r>
          </a:p>
          <a:p>
            <a:pPr marL="182563" indent="-166688">
              <a:spcBef>
                <a:spcPts val="300"/>
              </a:spcBef>
              <a:spcAft>
                <a:spcPts val="300"/>
              </a:spcAft>
              <a:buFont typeface="Arial" panose="020B0604020202020204" pitchFamily="34" charset="0"/>
              <a:buChar char="•"/>
            </a:pPr>
            <a:r>
              <a:rPr lang="en-CA" sz="1600" dirty="0"/>
              <a:t>The frame is forwarded out of the appropriate interface.</a:t>
            </a:r>
          </a:p>
          <a:p>
            <a:pPr marL="182563" indent="-166688">
              <a:spcBef>
                <a:spcPts val="300"/>
              </a:spcBef>
              <a:spcAft>
                <a:spcPts val="300"/>
              </a:spcAft>
              <a:buFont typeface="Arial" panose="020B0604020202020204" pitchFamily="34" charset="0"/>
              <a:buChar char="•"/>
            </a:pPr>
            <a:r>
              <a:rPr lang="en-CA" sz="1600" dirty="0"/>
              <a:t>The packet arrives on the network interface card (NIC) interface of destination host and is processed accordingly.</a:t>
            </a:r>
            <a:endParaRPr lang="en-US" sz="1600" dirty="0"/>
          </a:p>
        </p:txBody>
      </p:sp>
    </p:spTree>
    <p:custDataLst>
      <p:tags r:id="rId1"/>
    </p:custDataLst>
    <p:extLst>
      <p:ext uri="{BB962C8B-B14F-4D97-AF65-F5344CB8AC3E}">
        <p14:creationId xmlns:p14="http://schemas.microsoft.com/office/powerpoint/2010/main" val="204506582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5875" indent="0">
              <a:spcBef>
                <a:spcPts val="300"/>
              </a:spcBef>
              <a:spcAft>
                <a:spcPts val="300"/>
              </a:spcAft>
              <a:buNone/>
            </a:pPr>
            <a:r>
              <a:rPr lang="en-CA" sz="1600" dirty="0"/>
              <a:t>Common IOS troubleshooting commands to troubleshoot IPv4 Static and default routes include:</a:t>
            </a:r>
          </a:p>
          <a:p>
            <a:pPr marL="182563" indent="-166688">
              <a:spcBef>
                <a:spcPts val="300"/>
              </a:spcBef>
              <a:spcAft>
                <a:spcPts val="300"/>
              </a:spcAft>
              <a:buFont typeface="Arial" panose="020B0604020202020204" pitchFamily="34" charset="0"/>
              <a:buChar char="•"/>
            </a:pPr>
            <a:r>
              <a:rPr lang="en-CA" sz="1400" b="1" dirty="0"/>
              <a:t>ping</a:t>
            </a:r>
          </a:p>
          <a:p>
            <a:pPr marL="182563" indent="-166688">
              <a:spcBef>
                <a:spcPts val="300"/>
              </a:spcBef>
              <a:spcAft>
                <a:spcPts val="300"/>
              </a:spcAft>
              <a:buFont typeface="Arial" panose="020B0604020202020204" pitchFamily="34" charset="0"/>
              <a:buChar char="•"/>
            </a:pPr>
            <a:r>
              <a:rPr lang="en-CA" sz="1400" b="1" dirty="0"/>
              <a:t>traceroute</a:t>
            </a:r>
          </a:p>
          <a:p>
            <a:pPr marL="182563" indent="-166688">
              <a:spcBef>
                <a:spcPts val="300"/>
              </a:spcBef>
              <a:spcAft>
                <a:spcPts val="300"/>
              </a:spcAft>
              <a:buFont typeface="Arial" panose="020B0604020202020204" pitchFamily="34" charset="0"/>
              <a:buChar char="•"/>
            </a:pPr>
            <a:r>
              <a:rPr lang="en-CA" sz="1400" b="1" dirty="0"/>
              <a:t>show ip route</a:t>
            </a:r>
          </a:p>
          <a:p>
            <a:pPr marL="182563" indent="-166688">
              <a:spcBef>
                <a:spcPts val="300"/>
              </a:spcBef>
              <a:spcAft>
                <a:spcPts val="300"/>
              </a:spcAft>
              <a:buFont typeface="Arial" panose="020B0604020202020204" pitchFamily="34" charset="0"/>
              <a:buChar char="•"/>
            </a:pPr>
            <a:r>
              <a:rPr lang="en-CA" sz="1400" b="1" dirty="0"/>
              <a:t>show ip interface brief</a:t>
            </a:r>
          </a:p>
          <a:p>
            <a:pPr marL="182563" indent="-166688">
              <a:spcBef>
                <a:spcPts val="300"/>
              </a:spcBef>
              <a:spcAft>
                <a:spcPts val="300"/>
              </a:spcAft>
              <a:buFont typeface="Arial" panose="020B0604020202020204" pitchFamily="34" charset="0"/>
              <a:buChar char="•"/>
            </a:pPr>
            <a:r>
              <a:rPr lang="en-CA" sz="1400" b="1" dirty="0"/>
              <a:t>show cdp neighbors detail</a:t>
            </a:r>
            <a:endParaRPr lang="en-US" sz="1400" b="1" dirty="0"/>
          </a:p>
        </p:txBody>
      </p:sp>
    </p:spTree>
    <p:custDataLst>
      <p:tags r:id="rId1"/>
    </p:custDataLst>
    <p:extLst>
      <p:ext uri="{BB962C8B-B14F-4D97-AF65-F5344CB8AC3E}">
        <p14:creationId xmlns:p14="http://schemas.microsoft.com/office/powerpoint/2010/main" val="427190860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CA"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Troubleshoot Static and Default Routes</a:t>
            </a:r>
            <a:endPar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Troubleshoot static and default route configurations.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705319320"/>
              </p:ext>
            </p:extLst>
          </p:nvPr>
        </p:nvGraphicFramePr>
        <p:xfrm>
          <a:off x="407549" y="1736541"/>
          <a:ext cx="8328900" cy="1335027"/>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200" dirty="0">
                          <a:effectLst/>
                        </a:rPr>
                        <a:t>Topic Title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59340">
                <a:tc>
                  <a:txBody>
                    <a:bodyPr/>
                    <a:lstStyle/>
                    <a:p>
                      <a:pPr marL="0" marR="0">
                        <a:lnSpc>
                          <a:spcPct val="107000"/>
                        </a:lnSpc>
                        <a:spcBef>
                          <a:spcPts val="0"/>
                        </a:spcBef>
                        <a:spcAft>
                          <a:spcPts val="0"/>
                        </a:spcAft>
                      </a:pPr>
                      <a:r>
                        <a:rPr lang="en-CA" sz="1200" dirty="0">
                          <a:effectLst/>
                          <a:latin typeface="+mn-lt"/>
                          <a:ea typeface="Calibri" panose="020F0502020204030204" pitchFamily="34" charset="0"/>
                          <a:cs typeface="Times New Roman" panose="02020603050405020304" pitchFamily="18" charset="0"/>
                        </a:rPr>
                        <a:t>Packet Processing with Static Routes</a:t>
                      </a:r>
                      <a:r>
                        <a:rPr lang="en-US" sz="1200" dirty="0">
                          <a:effectLst/>
                          <a:latin typeface="+mn-lt"/>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CA" sz="1200" kern="1200" dirty="0">
                          <a:solidFill>
                            <a:srgbClr val="000000"/>
                          </a:solidFill>
                          <a:effectLst/>
                          <a:latin typeface="+mn-lt"/>
                          <a:ea typeface="+mn-ea"/>
                          <a:cs typeface="+mn-cs"/>
                        </a:rPr>
                        <a:t>Explain how a router processes packets when a static route is configured.</a:t>
                      </a:r>
                      <a:endParaRPr lang="en-US" sz="12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559340">
                <a:tc>
                  <a:txBody>
                    <a:bodyPr/>
                    <a:lstStyle/>
                    <a:p>
                      <a:pPr marL="0" marR="0">
                        <a:lnSpc>
                          <a:spcPct val="107000"/>
                        </a:lnSpc>
                        <a:spcBef>
                          <a:spcPts val="0"/>
                        </a:spcBef>
                        <a:spcAft>
                          <a:spcPts val="0"/>
                        </a:spcAft>
                      </a:pPr>
                      <a:r>
                        <a:rPr lang="en-CA" sz="1200" dirty="0">
                          <a:effectLst/>
                          <a:latin typeface="+mn-lt"/>
                          <a:ea typeface="Calibri" panose="020F0502020204030204" pitchFamily="34" charset="0"/>
                          <a:cs typeface="Times New Roman" panose="02020603050405020304" pitchFamily="18" charset="0"/>
                        </a:rPr>
                        <a:t>Troubleshoot IPv4 Static and Default Route Configuration</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200" kern="1200" dirty="0">
                          <a:solidFill>
                            <a:srgbClr val="000000"/>
                          </a:solidFill>
                          <a:effectLst/>
                          <a:latin typeface="+mn-lt"/>
                          <a:ea typeface="+mn-ea"/>
                          <a:cs typeface="+mn-cs"/>
                        </a:rPr>
                        <a:t>Troubleshoot common static and default route configuration issues.</a:t>
                      </a:r>
                      <a:endParaRPr lang="en-US" sz="12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a:t>
            </a:r>
            <a:r>
              <a:rPr lang="en-CA" dirty="0">
                <a:solidFill>
                  <a:schemeClr val="accent5">
                    <a:lumMod val="40000"/>
                    <a:lumOff val="60000"/>
                  </a:schemeClr>
                </a:solidFill>
              </a:rPr>
              <a:t>Packet Processing with Static Routes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5464332" cy="1530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PC1 addresses a packet to PC3 and sends it to the default gateway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When the packet arrives on the R1 G0/0/0 interface, R1 decapsulates the packet and searches the routing table for a matching destination network entry.</a:t>
            </a:r>
          </a:p>
        </p:txBody>
      </p:sp>
      <p:sp>
        <p:nvSpPr>
          <p:cNvPr id="8" name="Content Placeholder 3">
            <a:extLst>
              <a:ext uri="{FF2B5EF4-FFF2-40B4-BE49-F238E27FC236}">
                <a16:creationId xmlns:a16="http://schemas.microsoft.com/office/drawing/2014/main" id="{04E33590-2B40-4C86-B3A2-E0B0D4C7E807}"/>
              </a:ext>
            </a:extLst>
          </p:cNvPr>
          <p:cNvSpPr txBox="1">
            <a:spLocks/>
          </p:cNvSpPr>
          <p:nvPr/>
        </p:nvSpPr>
        <p:spPr>
          <a:xfrm>
            <a:off x="431971" y="2680138"/>
            <a:ext cx="8470291" cy="189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5875" indent="0" algn="l" defTabSz="684213" fontAlgn="base">
              <a:spcBef>
                <a:spcPts val="300"/>
              </a:spcBef>
              <a:spcAft>
                <a:spcPts val="300"/>
              </a:spcAft>
              <a:buClr>
                <a:schemeClr val="tx2"/>
              </a:buClr>
              <a:buSzPct val="90000"/>
            </a:pPr>
            <a:r>
              <a:rPr lang="en-CA" sz="1600" dirty="0">
                <a:solidFill>
                  <a:srgbClr val="000000"/>
                </a:solidFill>
              </a:rPr>
              <a:t>If the destination IP address:</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Matches a static route entry, R1 will use the static route to identify the next-hop IP address or exit interface.</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Does not match a specific route to the destination network, then R1 will use the default static route (if configured).</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Does not match a route table entry, then R1 will drop the packet and send an ICMP message back to the source (i.e., PC1).</a:t>
            </a:r>
          </a:p>
        </p:txBody>
      </p:sp>
      <p:pic>
        <p:nvPicPr>
          <p:cNvPr id="5" name="Picture 4">
            <a:extLst>
              <a:ext uri="{FF2B5EF4-FFF2-40B4-BE49-F238E27FC236}">
                <a16:creationId xmlns:a16="http://schemas.microsoft.com/office/drawing/2014/main" id="{63866CAD-0BAB-49EB-BE6F-BB98C953FC0F}"/>
              </a:ext>
            </a:extLst>
          </p:cNvPr>
          <p:cNvPicPr>
            <a:picLocks noChangeAspect="1"/>
          </p:cNvPicPr>
          <p:nvPr/>
        </p:nvPicPr>
        <p:blipFill>
          <a:blip r:embed="rId3"/>
          <a:stretch>
            <a:fillRect/>
          </a:stretch>
        </p:blipFill>
        <p:spPr>
          <a:xfrm>
            <a:off x="5618375" y="715781"/>
            <a:ext cx="3377424" cy="1964357"/>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5054429" cy="3727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5875" indent="0" algn="l" defTabSz="684213" fontAlgn="base">
              <a:spcBef>
                <a:spcPts val="300"/>
              </a:spcBef>
              <a:spcAft>
                <a:spcPts val="300"/>
              </a:spcAft>
              <a:buClr>
                <a:schemeClr val="tx2"/>
              </a:buClr>
              <a:buSzPct val="90000"/>
            </a:pPr>
            <a:r>
              <a:rPr lang="en-CA" sz="1600" dirty="0">
                <a:solidFill>
                  <a:srgbClr val="000000"/>
                </a:solidFill>
              </a:rPr>
              <a:t>Assuming R1 matched a routing table entry, it encapsulates the packet in a new frame and forwards it out of interface S0/1/0 to R2. </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R2 receives the packet on its S0/1/0 interface.</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It decapsulates and processes the packet the same way R1 did.</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When R2 finds a match in the routing table, it uses the identified next-hop IP address or exit interface and sends the packet out of its interface S0/1/1 towards R3.</a:t>
            </a:r>
          </a:p>
          <a:p>
            <a:pPr marL="15875" indent="0" algn="l" defTabSz="684213" fontAlgn="base">
              <a:spcBef>
                <a:spcPts val="300"/>
              </a:spcBef>
              <a:spcAft>
                <a:spcPts val="300"/>
              </a:spcAft>
              <a:buClr>
                <a:schemeClr val="tx2"/>
              </a:buClr>
              <a:buSzPct val="90000"/>
            </a:pPr>
            <a:endParaRPr lang="en-US" sz="1600" dirty="0">
              <a:solidFill>
                <a:srgbClr val="000000"/>
              </a:solidFill>
            </a:endParaRPr>
          </a:p>
        </p:txBody>
      </p:sp>
      <p:sp>
        <p:nvSpPr>
          <p:cNvPr id="8" name="Content Placeholder 3">
            <a:extLst>
              <a:ext uri="{FF2B5EF4-FFF2-40B4-BE49-F238E27FC236}">
                <a16:creationId xmlns:a16="http://schemas.microsoft.com/office/drawing/2014/main" id="{E56E7CDA-6F13-4DF1-BCD1-299A7BB9DD65}"/>
              </a:ext>
            </a:extLst>
          </p:cNvPr>
          <p:cNvSpPr txBox="1">
            <a:spLocks/>
          </p:cNvSpPr>
          <p:nvPr/>
        </p:nvSpPr>
        <p:spPr>
          <a:xfrm>
            <a:off x="431971" y="3018448"/>
            <a:ext cx="8470291" cy="95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6" name="Picture 5">
            <a:extLst>
              <a:ext uri="{FF2B5EF4-FFF2-40B4-BE49-F238E27FC236}">
                <a16:creationId xmlns:a16="http://schemas.microsoft.com/office/drawing/2014/main" id="{C4C5A040-7E14-4570-B49B-A4A0DA33D3F5}"/>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180456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1535" y="793627"/>
            <a:ext cx="4982061" cy="229170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R3 receives the packet, decapsulates it, and searches the routing table for a match.</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The destination IP address of PC3 matches the directly connected G0/0/0 interface. Therefore, R3 searches the ARP table for the Layer 2 MAC address of PC3. </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If no ARP entry exists, then R3 sends an ARP request out of the G0/0/0 interface.</a:t>
            </a:r>
            <a:endParaRPr lang="en-US" sz="1600" dirty="0">
              <a:solidFill>
                <a:srgbClr val="000000"/>
              </a:solidFill>
            </a:endParaRPr>
          </a:p>
        </p:txBody>
      </p:sp>
      <p:sp>
        <p:nvSpPr>
          <p:cNvPr id="8" name="Content Placeholder 3">
            <a:extLst>
              <a:ext uri="{FF2B5EF4-FFF2-40B4-BE49-F238E27FC236}">
                <a16:creationId xmlns:a16="http://schemas.microsoft.com/office/drawing/2014/main" id="{6A2FD246-52EE-4FB7-B7A8-5CEB80981715}"/>
              </a:ext>
            </a:extLst>
          </p:cNvPr>
          <p:cNvSpPr txBox="1">
            <a:spLocks/>
          </p:cNvSpPr>
          <p:nvPr/>
        </p:nvSpPr>
        <p:spPr>
          <a:xfrm>
            <a:off x="431970" y="3147127"/>
            <a:ext cx="8345488" cy="167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PC3 responds with an ARP reply containing its MAC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R3 encapsulates the packet in a new frame and uses the PC3 MAC address as the destination MAC address and the G0/0/0 MAC address as the source MAC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The frame is forwarded out of interface G0/0/0 and PC3 receives and processes it accordingly.</a:t>
            </a:r>
          </a:p>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F361A382-C7FF-4DA1-A15B-FF1323ED9EAF}"/>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240392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a:t>
            </a:r>
            <a:r>
              <a:rPr lang="en-CA" dirty="0">
                <a:solidFill>
                  <a:schemeClr val="accent5">
                    <a:lumMod val="40000"/>
                    <a:lumOff val="60000"/>
                  </a:schemeClr>
                </a:solidFill>
              </a:rPr>
              <a:t>Troubleshoot IPv4 Static and Default Route Configuration</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Network Changes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Networks fail for a number of reasons:</a:t>
            </a:r>
          </a:p>
          <a:p>
            <a:pPr marL="342900" indent="-342900" algn="l">
              <a:buFont typeface="Arial" panose="020B0604020202020204" pitchFamily="34" charset="0"/>
              <a:buChar char="•"/>
            </a:pPr>
            <a:r>
              <a:rPr lang="en-CA" sz="1600" dirty="0">
                <a:solidFill>
                  <a:srgbClr val="000000"/>
                </a:solidFill>
              </a:rPr>
              <a:t>An interface can fail</a:t>
            </a:r>
          </a:p>
          <a:p>
            <a:pPr marL="342900" indent="-342900" algn="l">
              <a:buFont typeface="Arial" panose="020B0604020202020204" pitchFamily="34" charset="0"/>
              <a:buChar char="•"/>
            </a:pPr>
            <a:r>
              <a:rPr lang="en-CA" sz="1600" dirty="0">
                <a:solidFill>
                  <a:srgbClr val="000000"/>
                </a:solidFill>
              </a:rPr>
              <a:t>A service provider drops a connection</a:t>
            </a:r>
          </a:p>
          <a:p>
            <a:pPr marL="342900" indent="-342900" algn="l">
              <a:buFont typeface="Arial" panose="020B0604020202020204" pitchFamily="34" charset="0"/>
              <a:buChar char="•"/>
            </a:pPr>
            <a:r>
              <a:rPr lang="en-CA" sz="1600" dirty="0">
                <a:solidFill>
                  <a:srgbClr val="000000"/>
                </a:solidFill>
              </a:rPr>
              <a:t>Links can become oversaturated</a:t>
            </a:r>
          </a:p>
          <a:p>
            <a:pPr marL="342900" indent="-342900" algn="l">
              <a:buFont typeface="Arial" panose="020B0604020202020204" pitchFamily="34" charset="0"/>
              <a:buChar char="•"/>
            </a:pPr>
            <a:r>
              <a:rPr lang="en-CA" sz="1600" dirty="0">
                <a:solidFill>
                  <a:srgbClr val="000000"/>
                </a:solidFill>
              </a:rPr>
              <a:t>An administrator may enter a wrong configuration.</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Network administrators are responsible for pinpointing and solving the problem. </a:t>
            </a:r>
          </a:p>
          <a:p>
            <a:pPr marL="0" indent="0" algn="l"/>
            <a:endParaRPr lang="en-CA" sz="1600" dirty="0">
              <a:solidFill>
                <a:srgbClr val="000000"/>
              </a:solidFill>
            </a:endParaRPr>
          </a:p>
          <a:p>
            <a:pPr marL="0" indent="0" algn="l"/>
            <a:r>
              <a:rPr lang="en-CA" sz="1600" dirty="0">
                <a:solidFill>
                  <a:srgbClr val="000000"/>
                </a:solidFill>
              </a:rPr>
              <a:t>To efficiently find and solve these issues, it is advantageous to be intimately familiar with tools to help isolate routing problems quickly.</a:t>
            </a:r>
            <a:endParaRPr lang="en-US" sz="1600" dirty="0">
              <a:solidFill>
                <a:srgbClr val="000000"/>
              </a:solidFill>
            </a:endParaRPr>
          </a:p>
        </p:txBody>
      </p:sp>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Common Troubleshooting Commands</a:t>
            </a:r>
          </a:p>
        </p:txBody>
      </p:sp>
      <p:graphicFrame>
        <p:nvGraphicFramePr>
          <p:cNvPr id="2" name="Table 1">
            <a:extLst>
              <a:ext uri="{FF2B5EF4-FFF2-40B4-BE49-F238E27FC236}">
                <a16:creationId xmlns:a16="http://schemas.microsoft.com/office/drawing/2014/main" id="{B73E4837-7A3B-4797-BFB6-6F7F910E2136}"/>
              </a:ext>
            </a:extLst>
          </p:cNvPr>
          <p:cNvGraphicFramePr>
            <a:graphicFrameLocks noGrp="1"/>
          </p:cNvGraphicFramePr>
          <p:nvPr>
            <p:extLst>
              <p:ext uri="{D42A27DB-BD31-4B8C-83A1-F6EECF244321}">
                <p14:modId xmlns:p14="http://schemas.microsoft.com/office/powerpoint/2010/main" val="1602188198"/>
              </p:ext>
            </p:extLst>
          </p:nvPr>
        </p:nvGraphicFramePr>
        <p:xfrm>
          <a:off x="798511" y="855419"/>
          <a:ext cx="7913517" cy="3609827"/>
        </p:xfrm>
        <a:graphic>
          <a:graphicData uri="http://schemas.openxmlformats.org/drawingml/2006/table">
            <a:tbl>
              <a:tblPr firstRow="1" bandRow="1">
                <a:tableStyleId>{5C22544A-7EE6-4342-B048-85BDC9FD1C3A}</a:tableStyleId>
              </a:tblPr>
              <a:tblGrid>
                <a:gridCol w="2733598">
                  <a:extLst>
                    <a:ext uri="{9D8B030D-6E8A-4147-A177-3AD203B41FA5}">
                      <a16:colId xmlns:a16="http://schemas.microsoft.com/office/drawing/2014/main" val="142654838"/>
                    </a:ext>
                  </a:extLst>
                </a:gridCol>
                <a:gridCol w="5179919">
                  <a:extLst>
                    <a:ext uri="{9D8B030D-6E8A-4147-A177-3AD203B41FA5}">
                      <a16:colId xmlns:a16="http://schemas.microsoft.com/office/drawing/2014/main" val="3001336057"/>
                    </a:ext>
                  </a:extLst>
                </a:gridCol>
              </a:tblGrid>
              <a:tr h="258267">
                <a:tc>
                  <a:txBody>
                    <a:bodyPr/>
                    <a:lstStyle/>
                    <a:p>
                      <a:r>
                        <a:rPr lang="en-US" sz="1400" dirty="0"/>
                        <a:t>Command</a:t>
                      </a:r>
                      <a:endParaRPr lang="en-CA" sz="1400" dirty="0"/>
                    </a:p>
                  </a:txBody>
                  <a:tcPr/>
                </a:tc>
                <a:tc>
                  <a:txBody>
                    <a:bodyPr/>
                    <a:lstStyle/>
                    <a:p>
                      <a:r>
                        <a:rPr lang="en-US" sz="1400" dirty="0"/>
                        <a:t>Description</a:t>
                      </a:r>
                      <a:endParaRPr lang="en-CA" sz="1400" dirty="0"/>
                    </a:p>
                  </a:txBody>
                  <a:tcPr/>
                </a:tc>
                <a:extLst>
                  <a:ext uri="{0D108BD9-81ED-4DB2-BD59-A6C34878D82A}">
                    <a16:rowId xmlns:a16="http://schemas.microsoft.com/office/drawing/2014/main" val="888108213"/>
                  </a:ext>
                </a:extLst>
              </a:tr>
              <a:tr h="715715">
                <a:tc>
                  <a:txBody>
                    <a:bodyPr/>
                    <a:lstStyle/>
                    <a:p>
                      <a:r>
                        <a:rPr lang="en-US" sz="1400" b="1" dirty="0">
                          <a:solidFill>
                            <a:srgbClr val="000000"/>
                          </a:solidFill>
                          <a:latin typeface="Courier New" panose="02070309020205020404" pitchFamily="49" charset="0"/>
                          <a:cs typeface="Courier New" panose="02070309020205020404" pitchFamily="49" charset="0"/>
                        </a:rPr>
                        <a:t>ping</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Verify Layer 3 connectivity to destination.</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Extended pings provide additional options.</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3483992816"/>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traceroute</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Verify path to destination network.</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It uses ICMP echo reply messages to determine the hops to the destination.</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2404510817"/>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ip route</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Displays the routing table.</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Used to verify route entries for destination IP addresses.</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2805360840"/>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ip interface brief</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Displays the status of device interfaces.</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Used to verify the operational status and IP address of an interface.</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1271990834"/>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cdp neighbors</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CA" sz="1400" kern="1200" dirty="0">
                          <a:solidFill>
                            <a:srgbClr val="000000"/>
                          </a:solidFill>
                          <a:latin typeface="+mn-lt"/>
                          <a:ea typeface="+mn-ea"/>
                          <a:cs typeface="+mn-cs"/>
                        </a:rPr>
                        <a:t>Displays a list of directly connected Cisco devices.</a:t>
                      </a:r>
                    </a:p>
                    <a:p>
                      <a:pPr marL="171450" indent="-171450" algn="l" defTabSz="685777" rtl="0" eaLnBrk="1" latinLnBrk="0" hangingPunct="1">
                        <a:buFont typeface="Arial" panose="020B0604020202020204" pitchFamily="34" charset="0"/>
                        <a:buChar char="•"/>
                      </a:pPr>
                      <a:r>
                        <a:rPr lang="en-CA" sz="1400" kern="1200" dirty="0">
                          <a:solidFill>
                            <a:srgbClr val="000000"/>
                          </a:solidFill>
                          <a:latin typeface="+mn-lt"/>
                          <a:ea typeface="+mn-ea"/>
                          <a:cs typeface="+mn-cs"/>
                        </a:rPr>
                        <a:t>Also used to validate Layer 1 and 2 connectivity.</a:t>
                      </a:r>
                    </a:p>
                  </a:txBody>
                  <a:tcPr/>
                </a:tc>
                <a:extLst>
                  <a:ext uri="{0D108BD9-81ED-4DB2-BD59-A6C34878D82A}">
                    <a16:rowId xmlns:a16="http://schemas.microsoft.com/office/drawing/2014/main" val="1469579584"/>
                  </a:ext>
                </a:extLst>
              </a:tr>
            </a:tbl>
          </a:graphicData>
        </a:graphic>
      </p:graphicFrame>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10431</TotalTime>
  <Words>1538</Words>
  <Application>Microsoft Office PowerPoint</Application>
  <PresentationFormat>On-screen Show (16:9)</PresentationFormat>
  <Paragraphs>185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CiscoSans ExtraLight</vt:lpstr>
      <vt:lpstr>Courier New</vt:lpstr>
      <vt:lpstr>Wingdings</vt:lpstr>
      <vt:lpstr>Default Theme</vt:lpstr>
      <vt:lpstr>Module 16: Troubleshoot Static and Default Routes</vt:lpstr>
      <vt:lpstr>Module Objectives</vt:lpstr>
      <vt:lpstr>16.1 Packet Processing with Static Routes</vt:lpstr>
      <vt:lpstr>Packet Processing with Static Routes Static Routes and Packet Forwarding</vt:lpstr>
      <vt:lpstr>Packet Processing with Static Routes Static Routes and Packet Forwarding (Cont.)</vt:lpstr>
      <vt:lpstr>Packet Processing with Static Routes Static Routes and Packet Forwarding (Cont.)</vt:lpstr>
      <vt:lpstr>16.2 Troubleshoot IPv4 Static and Default Route Configuration</vt:lpstr>
      <vt:lpstr>Troubleshoot IPv4 Static and Default Route Configuration Network Changes</vt:lpstr>
      <vt:lpstr>Troubleshoot IPv4 Static and Default Route Configuration Common Troubleshooting Commands</vt:lpstr>
      <vt:lpstr>Troubleshoot IPv4 Static and Default Route Configuration Solve a Connectivity Problem</vt:lpstr>
      <vt:lpstr>16.3 Module Practice and Quiz</vt:lpstr>
      <vt:lpstr>Structured Design Packet Tracer – Troubleshoot Static and Default Routes</vt:lpstr>
      <vt:lpstr>Structured Design Lab - Troubleshoot Static and Default Routes</vt:lpstr>
      <vt:lpstr>Module Practice and Quiz What did I learn in this module?</vt:lpstr>
      <vt:lpstr>Module Practice and Quiz What did I learn in this module? (Cont.)</vt:lpstr>
      <vt:lpstr>Module Practice and Quiz What did I learn in this module?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CEC Info</cp:lastModifiedBy>
  <cp:revision>308</cp:revision>
  <dcterms:created xsi:type="dcterms:W3CDTF">2019-10-18T06:21:22Z</dcterms:created>
  <dcterms:modified xsi:type="dcterms:W3CDTF">2020-04-04T09:26:31Z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