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5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6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1"/>
  </p:notesMasterIdLst>
  <p:sldIdLst>
    <p:sldId id="876" r:id="rId2"/>
    <p:sldId id="925" r:id="rId3"/>
    <p:sldId id="759" r:id="rId4"/>
    <p:sldId id="628" r:id="rId5"/>
    <p:sldId id="926" r:id="rId6"/>
    <p:sldId id="1059" r:id="rId7"/>
    <p:sldId id="1149" r:id="rId8"/>
    <p:sldId id="1148" r:id="rId9"/>
    <p:sldId id="927" r:id="rId10"/>
    <p:sldId id="788" r:id="rId11"/>
    <p:sldId id="1070" r:id="rId12"/>
    <p:sldId id="1071" r:id="rId13"/>
    <p:sldId id="1131" r:id="rId14"/>
    <p:sldId id="1132" r:id="rId15"/>
    <p:sldId id="1133" r:id="rId16"/>
    <p:sldId id="1134" r:id="rId17"/>
    <p:sldId id="886" r:id="rId18"/>
    <p:sldId id="936" r:id="rId19"/>
    <p:sldId id="1072" r:id="rId20"/>
    <p:sldId id="1074" r:id="rId21"/>
    <p:sldId id="1075" r:id="rId22"/>
    <p:sldId id="1076" r:id="rId23"/>
    <p:sldId id="1136" r:id="rId24"/>
    <p:sldId id="1137" r:id="rId25"/>
    <p:sldId id="1138" r:id="rId26"/>
    <p:sldId id="1139" r:id="rId27"/>
    <p:sldId id="1140" r:id="rId28"/>
    <p:sldId id="942" r:id="rId29"/>
    <p:sldId id="957" r:id="rId30"/>
    <p:sldId id="1078" r:id="rId31"/>
    <p:sldId id="1080" r:id="rId32"/>
    <p:sldId id="1079" r:id="rId33"/>
    <p:sldId id="1150" r:id="rId34"/>
    <p:sldId id="952" r:id="rId35"/>
    <p:sldId id="966" r:id="rId36"/>
    <p:sldId id="1082" r:id="rId37"/>
    <p:sldId id="1083" r:id="rId38"/>
    <p:sldId id="1085" r:id="rId39"/>
    <p:sldId id="1147" r:id="rId40"/>
  </p:sldIdLst>
  <p:sldSz cx="9144000" cy="5143500" type="screen16x9"/>
  <p:notesSz cx="6858000" cy="9144000"/>
  <p:custDataLst>
    <p:tags r:id="rId42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  <p:cmAuthor id="3" name="Sue Livingston -X (suliving - UNICON INC at Cisco)" initials="SL-(-UIaC" lastIdx="35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85B"/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13" autoAdjust="0"/>
    <p:restoredTop sz="84965" autoAdjust="0"/>
  </p:normalViewPr>
  <p:slideViewPr>
    <p:cSldViewPr snapToGrid="0" showGuides="1">
      <p:cViewPr varScale="1">
        <p:scale>
          <a:sx n="128" d="100"/>
          <a:sy n="128" d="100"/>
        </p:scale>
        <p:origin x="1578" y="114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Switching, Routing, and Wireless Essentials v7.0 (SRWE)</a:t>
            </a:r>
          </a:p>
          <a:p>
            <a:pPr>
              <a:buFontTx/>
              <a:buNone/>
            </a:pPr>
            <a:r>
              <a:rPr lang="en-US" sz="1200" b="0" dirty="0"/>
              <a:t>Module 3: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10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3.2.1 – </a:t>
            </a:r>
            <a:r>
              <a:rPr lang="en-US" altLang="en-US" dirty="0"/>
              <a:t> Defining VLAN Trunks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11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Networks without VLANs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12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Networks with VLANs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13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VLAN Identification with a Tag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14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Native VLANs and 802.1Q Tagging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15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3.2.6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Voice VLAN Tagging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16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3.2.7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Voice VLAN Verification Example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</a:t>
            </a:r>
            <a:r>
              <a:rPr lang="en-US" sz="1200" b="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</a:t>
            </a:r>
            <a:r>
              <a:rPr lang="en-US" sz="1200" b="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VLAN Ranges on Catalyst Switches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fr-FR" sz="1200" b="0" dirty="0"/>
              <a:t>3 – VLANs</a:t>
            </a:r>
          </a:p>
          <a:p>
            <a:pPr>
              <a:buFontTx/>
              <a:buNone/>
            </a:pPr>
            <a:r>
              <a:rPr lang="fr-FR" sz="1200" b="0" dirty="0"/>
              <a:t>3.3 – VLAN Configuration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VLAN Creation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3.0 – Introduction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3.0.2 –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I learn to do in this module?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924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</a:t>
            </a:r>
            <a:r>
              <a:rPr lang="en-US" sz="1200" b="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VLAN Creation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</a:t>
            </a:r>
            <a:r>
              <a:rPr lang="en-US" sz="1200" b="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VLAN Port Assignment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</a:t>
            </a:r>
            <a:r>
              <a:rPr lang="en-US" sz="1200" b="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VLAN Port Assignment Example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</a:t>
            </a:r>
            <a:r>
              <a:rPr lang="en-US" sz="1200" b="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3.3.6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Data and Voice VLANs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</a:t>
            </a:r>
            <a:r>
              <a:rPr lang="en-US" sz="1200" b="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3.3.7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Data and Voice VLAN Example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</a:t>
            </a:r>
            <a:r>
              <a:rPr lang="en-US" sz="1200" b="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3.3.8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Verify VLAN Information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</a:t>
            </a:r>
            <a:r>
              <a:rPr lang="en-US" sz="1200" b="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3.3.9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Change VLAN Port Membership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</a:t>
            </a:r>
            <a:r>
              <a:rPr lang="en-US" sz="1200" b="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Configuration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3.3.10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Delete VLANs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3.3.11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Syntax Checker – VLAN Configuration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 dirty="0"/>
          </a:p>
          <a:p>
            <a:r>
              <a:rPr lang="en-US" dirty="0"/>
              <a:t>3.4.1</a:t>
            </a:r>
            <a:r>
              <a:rPr lang="en-US" baseline="0" dirty="0"/>
              <a:t> – </a:t>
            </a:r>
            <a:r>
              <a:rPr lang="en-US" altLang="en-US" dirty="0"/>
              <a:t>Trunk Configuration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Overview of VLANs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 dirty="0"/>
          </a:p>
          <a:p>
            <a:r>
              <a:rPr lang="en-US" dirty="0"/>
              <a:t>3.4.2</a:t>
            </a:r>
            <a:r>
              <a:rPr lang="en-US" baseline="0" dirty="0"/>
              <a:t> – </a:t>
            </a:r>
            <a:r>
              <a:rPr lang="en-US" altLang="en-US" dirty="0"/>
              <a:t>Trunk Configuration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 dirty="0"/>
          </a:p>
          <a:p>
            <a:r>
              <a:rPr lang="en-US" dirty="0"/>
              <a:t>3.4.3</a:t>
            </a:r>
            <a:r>
              <a:rPr lang="en-US" baseline="0" dirty="0"/>
              <a:t> – </a:t>
            </a:r>
            <a:r>
              <a:rPr lang="en-US" altLang="en-US" dirty="0"/>
              <a:t>Verify Trunk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 dirty="0"/>
          </a:p>
          <a:p>
            <a:r>
              <a:rPr lang="en-US" dirty="0"/>
              <a:t>3.4.4</a:t>
            </a:r>
            <a:r>
              <a:rPr lang="en-US" baseline="0" dirty="0"/>
              <a:t> – </a:t>
            </a:r>
            <a:r>
              <a:rPr lang="en-US" altLang="en-US" dirty="0"/>
              <a:t>Reset the Trunk to the Default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 Trunks</a:t>
            </a:r>
            <a:endParaRPr lang="en-US" dirty="0"/>
          </a:p>
          <a:p>
            <a:r>
              <a:rPr lang="en-US" dirty="0"/>
              <a:t>3.4.4</a:t>
            </a:r>
            <a:r>
              <a:rPr lang="en-US" baseline="0" dirty="0"/>
              <a:t> – </a:t>
            </a:r>
            <a:r>
              <a:rPr lang="en-US" altLang="en-US" dirty="0"/>
              <a:t>Reset the Trunk to the Default State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 Trunking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 Trunking Protocol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3.5.1 – </a:t>
            </a:r>
            <a:r>
              <a:rPr lang="en-US" altLang="en-US" dirty="0"/>
              <a:t>Introduction to DTP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 Trunking Protocol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3.5.2 – </a:t>
            </a:r>
            <a:r>
              <a:rPr lang="en-US" altLang="en-US" dirty="0"/>
              <a:t>Negotiated Interface Modes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 Trunking Protocol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3.5.3 – </a:t>
            </a:r>
            <a:r>
              <a:rPr lang="en-US" altLang="en-US" sz="1200" dirty="0"/>
              <a:t>Results of a DTP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 Trunking Protocol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3.5.4 – </a:t>
            </a:r>
            <a:r>
              <a:rPr lang="en-US" altLang="en-US" sz="1200" dirty="0"/>
              <a:t>Verify DTP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3.1 – Overview</a:t>
            </a:r>
            <a:r>
              <a:rPr lang="en-US" sz="1200" b="0" baseline="0" dirty="0"/>
              <a:t> of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3.1.1 –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dirty="0"/>
              <a:t>VLAN Definitions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5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3.1 – Overview</a:t>
            </a:r>
            <a:r>
              <a:rPr lang="en-US" sz="1200" b="0" baseline="0" dirty="0"/>
              <a:t> of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3.1.2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</a:t>
            </a:r>
            <a:r>
              <a:rPr lang="en-US" altLang="en-US" dirty="0"/>
              <a:t>  Benefits of a VLAN Design</a:t>
            </a: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6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3.1 – Overview</a:t>
            </a:r>
            <a:r>
              <a:rPr lang="en-US" sz="1200" b="0" baseline="0" dirty="0"/>
              <a:t> of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3.1.3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 </a:t>
            </a:r>
            <a:r>
              <a:rPr lang="en-US" altLang="en-US" dirty="0"/>
              <a:t>Types of VLANs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7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3.1 – Overview</a:t>
            </a:r>
            <a:r>
              <a:rPr lang="en-US" sz="1200" b="0" baseline="0" dirty="0"/>
              <a:t> of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3.1.3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 </a:t>
            </a:r>
            <a:r>
              <a:rPr lang="en-US" altLang="en-US" dirty="0"/>
              <a:t>Types of VLANs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8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3.1 – Overview</a:t>
            </a:r>
            <a:r>
              <a:rPr lang="en-US" sz="1200" b="0" baseline="0" dirty="0"/>
              <a:t> of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3.1.3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 </a:t>
            </a:r>
            <a:r>
              <a:rPr lang="en-US" altLang="en-US" dirty="0"/>
              <a:t>Types of VLANs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3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</a:p>
          <a:p>
            <a:pPr>
              <a:buFontTx/>
              <a:buNone/>
            </a:pPr>
            <a:r>
              <a:rPr lang="en-US" sz="1200" b="0" dirty="0"/>
              <a:t>3.2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 in a Multi-Switched Environment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1366" y="2125682"/>
            <a:ext cx="7237590" cy="1270941"/>
          </a:xfrm>
        </p:spPr>
        <p:txBody>
          <a:bodyPr/>
          <a:lstStyle/>
          <a:p>
            <a:r>
              <a:rPr lang="en-US" sz="4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3: </a:t>
            </a:r>
            <a:r>
              <a:rPr lang="en-US" sz="4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VLANs</a:t>
            </a:r>
            <a:endParaRPr lang="en-US" sz="46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Switching, Routing, and Wireless Essentials v7.0 (SRWE)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VLANs in a Multi-Switched Environment</a:t>
            </a:r>
            <a:br>
              <a:rPr lang="en-US" altLang="en-US" dirty="0"/>
            </a:br>
            <a:r>
              <a:rPr lang="en-US" altLang="en-US" dirty="0"/>
              <a:t>Defining VLAN Trunks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46742" y="798945"/>
            <a:ext cx="3785762" cy="3827919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/>
              <a:t>A trunk is a point-to-point link between two network devices.</a:t>
            </a:r>
          </a:p>
          <a:p>
            <a:pPr marL="0" indent="0">
              <a:buNone/>
            </a:pPr>
            <a:r>
              <a:rPr lang="en-US" altLang="en-US" sz="1600" dirty="0"/>
              <a:t>Cisco trunk functions: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Allow more than one VLAN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Extend the VLAN across the entire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By default, supports all VLANs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/>
              <a:t>Supports 802.1Q trunking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504" y="1327641"/>
            <a:ext cx="4718800" cy="248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22330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011652" cy="757551"/>
          </a:xfrm>
        </p:spPr>
        <p:txBody>
          <a:bodyPr/>
          <a:lstStyle/>
          <a:p>
            <a:r>
              <a:rPr lang="en-US" altLang="en-US" sz="1600" dirty="0"/>
              <a:t>VLANs in a Multi-Switched Environment</a:t>
            </a:r>
            <a:br>
              <a:rPr lang="en-US" altLang="en-US" dirty="0"/>
            </a:br>
            <a:r>
              <a:rPr lang="en-US" altLang="en-US" dirty="0"/>
              <a:t>Networks without VLANs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61256" y="856343"/>
            <a:ext cx="8526128" cy="75588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Without VLANs, all devices connected to the switches will receive all unicast, multicast, and broadcast traffic.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985" y="1923401"/>
            <a:ext cx="4637831" cy="278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11268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4688113" cy="829464"/>
          </a:xfrm>
        </p:spPr>
        <p:txBody>
          <a:bodyPr/>
          <a:lstStyle/>
          <a:p>
            <a:r>
              <a:rPr lang="en-US" altLang="en-US" sz="1600" dirty="0"/>
              <a:t>VLANs in a Multi-Switched Environment</a:t>
            </a:r>
            <a:br>
              <a:rPr lang="en-US" altLang="en-US" dirty="0"/>
            </a:br>
            <a:r>
              <a:rPr lang="en-US" altLang="en-US" dirty="0"/>
              <a:t>Networks with VLANs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0" y="986971"/>
            <a:ext cx="8712199" cy="768677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With VLANs, unicast, multicast, and broadcast traffic is confined to a VLAN. Without a Layer 3 device to connect the VLANs, devices in different VLANs cannot communicate.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89" y="1709928"/>
            <a:ext cx="5231599" cy="293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414468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5330952" cy="781567"/>
          </a:xfrm>
        </p:spPr>
        <p:txBody>
          <a:bodyPr/>
          <a:lstStyle/>
          <a:p>
            <a:r>
              <a:rPr lang="en-US" altLang="en-US" sz="1600" dirty="0"/>
              <a:t>VLANs in a Multi-Switched Environment</a:t>
            </a:r>
            <a:br>
              <a:rPr lang="en-US" altLang="en-US" dirty="0"/>
            </a:br>
            <a:r>
              <a:rPr lang="en-US" altLang="en-US" dirty="0"/>
              <a:t>VLAN Identification with a Tag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75768" y="804090"/>
            <a:ext cx="5307394" cy="18110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IEEE 802.1Q header is 4 Bytes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When the tag is created the FCS must be recalculated.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When sent to end devices, this tag must be removed and the FCS recalculated back to its original number.</a:t>
            </a:r>
          </a:p>
          <a:p>
            <a:pPr marL="0" indent="0">
              <a:buNone/>
            </a:pPr>
            <a:endParaRPr lang="en-US" altLang="ja-JP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60972"/>
              </p:ext>
            </p:extLst>
          </p:nvPr>
        </p:nvGraphicFramePr>
        <p:xfrm>
          <a:off x="265177" y="2702307"/>
          <a:ext cx="8686800" cy="1811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463">
                <a:tc>
                  <a:txBody>
                    <a:bodyPr/>
                    <a:lstStyle/>
                    <a:p>
                      <a:r>
                        <a:rPr lang="en-US" sz="1400" dirty="0"/>
                        <a:t>802.1Q VLAN Tag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62">
                <a:tc>
                  <a:txBody>
                    <a:bodyPr/>
                    <a:lstStyle/>
                    <a:p>
                      <a:r>
                        <a:rPr lang="en-US" sz="1400" b="1" dirty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2-Byte field</a:t>
                      </a:r>
                      <a:r>
                        <a:rPr lang="en-US" sz="1400" baseline="0" dirty="0"/>
                        <a:t> with hexadecimal 0x8100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This is referred to as Tag Protocol ID (TPID)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r>
                        <a:rPr lang="en-US" sz="1400" b="1" dirty="0"/>
                        <a:t>User</a:t>
                      </a:r>
                      <a:r>
                        <a:rPr lang="en-US" sz="1400" b="1" baseline="0" dirty="0"/>
                        <a:t> Priority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3-bit value</a:t>
                      </a:r>
                      <a:r>
                        <a:rPr lang="en-US" sz="1400" baseline="0" dirty="0"/>
                        <a:t> that supports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0">
                <a:tc>
                  <a:txBody>
                    <a:bodyPr/>
                    <a:lstStyle/>
                    <a:p>
                      <a:r>
                        <a:rPr lang="en-US" sz="1400" b="1" dirty="0"/>
                        <a:t>Canonical</a:t>
                      </a:r>
                      <a:r>
                        <a:rPr lang="en-US" sz="1400" b="1" baseline="0" dirty="0"/>
                        <a:t> Format Identifier (CFI)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1-bit</a:t>
                      </a:r>
                      <a:r>
                        <a:rPr lang="en-US" sz="1400" baseline="0" dirty="0"/>
                        <a:t> value that can support token ring frames on Ethernet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r>
                        <a:rPr lang="en-US" sz="1400" b="1" dirty="0"/>
                        <a:t>VLAN ID (VID)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12-bit VLAN</a:t>
                      </a:r>
                      <a:r>
                        <a:rPr lang="en-US" sz="1400" baseline="0" dirty="0"/>
                        <a:t> identifier that can support up to 4096 VLANs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62" y="149893"/>
            <a:ext cx="3660838" cy="240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532739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9006840" cy="829464"/>
          </a:xfrm>
        </p:spPr>
        <p:txBody>
          <a:bodyPr/>
          <a:lstStyle/>
          <a:p>
            <a:r>
              <a:rPr lang="en-US" altLang="en-US" sz="1600" dirty="0"/>
              <a:t>VLANs in a Multi-Switched Environment</a:t>
            </a:r>
            <a:br>
              <a:rPr lang="en-US" altLang="en-US" dirty="0"/>
            </a:br>
            <a:r>
              <a:rPr lang="en-US" altLang="en-US" dirty="0"/>
              <a:t>Native VLANs and 802.1Q Tagging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1" y="986970"/>
            <a:ext cx="4572000" cy="341404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802.1Q trunk basics: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Tagging is typically done on all VLANs.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use of a native VLAN was designed for legacy use, like the hub in the example.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Unless changed, VLAN1 is the native VLAN.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Both ends of a trunk link must be configured with the same native VLAN.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Each trunk is configured separately, so it is possible to have a different native VLANs on separate trunks.</a:t>
            </a:r>
            <a:endParaRPr lang="en-US" altLang="ja-JP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789" y="1317324"/>
            <a:ext cx="3962848" cy="27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874074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5197642" cy="829464"/>
          </a:xfrm>
        </p:spPr>
        <p:txBody>
          <a:bodyPr/>
          <a:lstStyle/>
          <a:p>
            <a:r>
              <a:rPr lang="en-US" altLang="en-US" sz="1600" dirty="0"/>
              <a:t>VLANs in a Multi-Switched Environment</a:t>
            </a:r>
            <a:br>
              <a:rPr lang="en-US" altLang="en-US" dirty="0"/>
            </a:br>
            <a:r>
              <a:rPr lang="en-US" altLang="en-US" dirty="0"/>
              <a:t>Voice VLAN Tagging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199" y="986970"/>
            <a:ext cx="5054601" cy="204498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VoIP phone is a three port switch:</a:t>
            </a:r>
            <a:endParaRPr lang="en-US" altLang="ja-JP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400" dirty="0"/>
              <a:t>The switch will use CDP  to inform the phone of the Voice VLAN.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400" dirty="0"/>
              <a:t>The phone will tag its own traffic (Voice) and can set Cost of Service (CoS). CoS is QoS for layer 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400" dirty="0"/>
              <a:t>The phone may or may not tag frames from the PC.</a:t>
            </a:r>
          </a:p>
          <a:p>
            <a:pPr marL="0" indent="0">
              <a:buNone/>
            </a:pPr>
            <a:endParaRPr lang="en-US" altLang="ja-JP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10986"/>
              </p:ext>
            </p:extLst>
          </p:nvPr>
        </p:nvGraphicFramePr>
        <p:xfrm>
          <a:off x="449717" y="3061443"/>
          <a:ext cx="8316911" cy="132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463">
                <a:tc>
                  <a:txBody>
                    <a:bodyPr/>
                    <a:lstStyle/>
                    <a:p>
                      <a:r>
                        <a:rPr lang="en-US" sz="1600" dirty="0"/>
                        <a:t>Traffic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Tagging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62">
                <a:tc>
                  <a:txBody>
                    <a:bodyPr/>
                    <a:lstStyle/>
                    <a:p>
                      <a:r>
                        <a:rPr lang="en-US" sz="1400" dirty="0"/>
                        <a:t>Voice VLAN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tagged with an appropriate Layer 2 class of service (CoS) priority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28">
                <a:tc>
                  <a:txBody>
                    <a:bodyPr/>
                    <a:lstStyle/>
                    <a:p>
                      <a:r>
                        <a:rPr lang="en-US" sz="1400" dirty="0"/>
                        <a:t>Access VLAN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can also be tagged with a Layer 2 CoS priority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20">
                <a:tc>
                  <a:txBody>
                    <a:bodyPr/>
                    <a:lstStyle/>
                    <a:p>
                      <a:r>
                        <a:rPr lang="en-US" sz="1400" dirty="0"/>
                        <a:t>Access VLAN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 not tagged (no Layer 2 CoS priority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274" y="503544"/>
            <a:ext cx="3578571" cy="2317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624653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29464"/>
          </a:xfrm>
        </p:spPr>
        <p:txBody>
          <a:bodyPr/>
          <a:lstStyle/>
          <a:p>
            <a:r>
              <a:rPr lang="en-US" altLang="en-US" sz="1600" dirty="0"/>
              <a:t>VLANs in a Multi-Switched Environment</a:t>
            </a:r>
            <a:br>
              <a:rPr lang="en-US" altLang="en-US" dirty="0"/>
            </a:br>
            <a:r>
              <a:rPr lang="en-US" altLang="en-US" dirty="0"/>
              <a:t>Voice VLAN Verification Example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0" y="986971"/>
            <a:ext cx="8212253" cy="990512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The </a:t>
            </a:r>
            <a:r>
              <a:rPr lang="en-US" altLang="ja-JP" sz="1600" b="1" dirty="0"/>
              <a:t>show interfaces fa0/18 switchport </a:t>
            </a:r>
            <a:r>
              <a:rPr lang="en-US" altLang="ja-JP" sz="1600" dirty="0"/>
              <a:t>command can show us both data and voice VLANs assigned to the interface.</a:t>
            </a:r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003" y="1977483"/>
            <a:ext cx="5898730" cy="241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608214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3.3 VLAN Configuration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98543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118872"/>
            <a:ext cx="5198533" cy="757551"/>
          </a:xfrm>
        </p:spPr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VLAN Ranges on Catalyst Switches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6633" y="1200665"/>
            <a:ext cx="4738831" cy="627520"/>
          </a:xfrm>
        </p:spPr>
        <p:txBody>
          <a:bodyPr/>
          <a:lstStyle/>
          <a:p>
            <a:pPr marL="142875" lvl="1" indent="0">
              <a:buNone/>
            </a:pPr>
            <a:r>
              <a:rPr lang="en-CA" altLang="en-US" sz="1600" dirty="0"/>
              <a:t>Catalyst switches 2960 and 3650 support over 4000 VLANs.</a:t>
            </a:r>
          </a:p>
          <a:p>
            <a:pPr marL="142875" lvl="1" indent="0">
              <a:buNone/>
            </a:pPr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99969"/>
              </p:ext>
            </p:extLst>
          </p:nvPr>
        </p:nvGraphicFramePr>
        <p:xfrm>
          <a:off x="365760" y="2192590"/>
          <a:ext cx="8595360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8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r>
                        <a:rPr lang="en-US" baseline="0" dirty="0"/>
                        <a:t> Range VLAN 1 – 1005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Extended Range VLAN</a:t>
                      </a:r>
                      <a:r>
                        <a:rPr lang="en-US" baseline="0" dirty="0"/>
                        <a:t> 1006 - 4095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Used in Small to Medium sized businesses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Used by Service Providers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1002 – 1005 are reserved for legacy VLANs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Are</a:t>
                      </a:r>
                      <a:r>
                        <a:rPr lang="en-US" sz="1600" baseline="0" dirty="0"/>
                        <a:t> in Running-Config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1, 1002 – 1005 are auto created</a:t>
                      </a:r>
                      <a:r>
                        <a:rPr lang="en-US" sz="1600" baseline="0" dirty="0"/>
                        <a:t> and cannot be deleted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Supports fewer</a:t>
                      </a:r>
                      <a:r>
                        <a:rPr lang="en-US" sz="1600" baseline="0" dirty="0"/>
                        <a:t> VLAN features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Stored in the vlan.dat</a:t>
                      </a:r>
                      <a:r>
                        <a:rPr lang="en-US" sz="1600" baseline="0" dirty="0"/>
                        <a:t> file in flash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Requires VTP configurations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VTP can synchronize between switches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784" y="118872"/>
            <a:ext cx="3831336" cy="203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10310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VLAN Creation Commands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4426" y="791746"/>
            <a:ext cx="8178325" cy="688137"/>
          </a:xfrm>
        </p:spPr>
        <p:txBody>
          <a:bodyPr/>
          <a:lstStyle/>
          <a:p>
            <a:pPr marL="142875" lvl="1" indent="0">
              <a:buNone/>
            </a:pPr>
            <a:r>
              <a:rPr lang="en-CA" altLang="en-US" sz="1600" dirty="0"/>
              <a:t>VLAN details are stored in the vlan.dat file. You create VLANs in the </a:t>
            </a:r>
            <a:r>
              <a:rPr lang="en-CA" altLang="en-US" sz="1600"/>
              <a:t>global configuration mode</a:t>
            </a:r>
            <a:r>
              <a:rPr lang="en-CA" altLang="en-US" sz="1600" dirty="0"/>
              <a:t>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911033"/>
              </p:ext>
            </p:extLst>
          </p:nvPr>
        </p:nvGraphicFramePr>
        <p:xfrm>
          <a:off x="658368" y="1847342"/>
          <a:ext cx="7644384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IOS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Enter global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Switch# </a:t>
                      </a:r>
                      <a:r>
                        <a:rPr lang="en-US" sz="1600" b="1" dirty="0"/>
                        <a:t>configure terminal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Create a VLAN with a valid ID number.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Switch(config)# </a:t>
                      </a:r>
                      <a:r>
                        <a:rPr lang="en-US" sz="1600" b="1" dirty="0"/>
                        <a:t>vlan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i="1" dirty="0"/>
                        <a:t>vlan-id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Specify a unique name to identify the VLAN.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Switch(config-vlan)# </a:t>
                      </a:r>
                      <a:r>
                        <a:rPr lang="en-US" sz="1600" b="1" dirty="0"/>
                        <a:t>name</a:t>
                      </a:r>
                      <a:r>
                        <a:rPr lang="en-US" sz="1600" dirty="0"/>
                        <a:t> </a:t>
                      </a:r>
                      <a:r>
                        <a:rPr lang="en-US" sz="1600" i="1" dirty="0"/>
                        <a:t>vlan-name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600" dirty="0"/>
                        <a:t>Return to the privileged EXEC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Switch(config-vlan)# </a:t>
                      </a:r>
                      <a:r>
                        <a:rPr lang="en-US" sz="1600" b="1" dirty="0"/>
                        <a:t>end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600" dirty="0"/>
                        <a:t>Enter global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Switch# </a:t>
                      </a:r>
                      <a:r>
                        <a:rPr lang="en-US" sz="1600" b="1" dirty="0"/>
                        <a:t>configure terminal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63026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46304" y="705374"/>
            <a:ext cx="8769026" cy="88913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b="1" dirty="0"/>
              <a:t>Module Title: </a:t>
            </a:r>
            <a:r>
              <a:rPr lang="en-US" dirty="0"/>
              <a:t>Protocols and Models</a:t>
            </a:r>
          </a:p>
          <a:p>
            <a:pPr marL="0" indent="0">
              <a:spcBef>
                <a:spcPct val="30000"/>
              </a:spcBef>
              <a:buNone/>
            </a:pPr>
            <a:r>
              <a:rPr lang="en-US" b="1" dirty="0"/>
              <a:t>Module Objective: </a:t>
            </a:r>
            <a:r>
              <a:rPr lang="en-US" dirty="0"/>
              <a:t>Explain how network protocols enable devices to access local and remote network resources.</a:t>
            </a: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79241"/>
              </p:ext>
            </p:extLst>
          </p:nvPr>
        </p:nvGraphicFramePr>
        <p:xfrm>
          <a:off x="442213" y="1686792"/>
          <a:ext cx="8168134" cy="2711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6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32">
                <a:tc>
                  <a:txBody>
                    <a:bodyPr/>
                    <a:lstStyle/>
                    <a:p>
                      <a:r>
                        <a:rPr lang="en-US" b="1" dirty="0"/>
                        <a:t>Overview of VLANs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 the purpose of VLANs in a switched network.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32">
                <a:tc>
                  <a:txBody>
                    <a:bodyPr/>
                    <a:lstStyle/>
                    <a:p>
                      <a:r>
                        <a:rPr lang="en-US" b="1" dirty="0"/>
                        <a:t>VLANs in a Multi-Switched Environment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 how a switch forwards frames based on VLAN configuration in a multi-switch environment.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32">
                <a:tc>
                  <a:txBody>
                    <a:bodyPr/>
                    <a:lstStyle/>
                    <a:p>
                      <a:r>
                        <a:rPr lang="en-US" b="1" dirty="0"/>
                        <a:t>VLAN Configuration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Configure a switch port to be assigned to a VLAN based on requirements.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498">
                <a:tc>
                  <a:txBody>
                    <a:bodyPr/>
                    <a:lstStyle/>
                    <a:p>
                      <a:r>
                        <a:rPr lang="en-US" b="1" dirty="0"/>
                        <a:t>VLAN Trunks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Configure a trunk port on a LAN switch.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498">
                <a:tc>
                  <a:txBody>
                    <a:bodyPr/>
                    <a:lstStyle/>
                    <a:p>
                      <a:r>
                        <a:rPr lang="en-US" b="1" dirty="0"/>
                        <a:t>Dynamic Trunking Protocol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Configure Dynamic Trunking Protocol (DTP).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189466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4553711" cy="757551"/>
          </a:xfrm>
        </p:spPr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VLAN Creation Example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1788" y="1401347"/>
            <a:ext cx="4416684" cy="193926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If the Student PC is going to be in VLAN 20, we will create the VLAN first and then name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If you do not name it, the Cisco IOS will give it a default name of vlan and the four digit number of the VLAN. E.g. vlan0020 for VLAN 20.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36462"/>
              </p:ext>
            </p:extLst>
          </p:nvPr>
        </p:nvGraphicFramePr>
        <p:xfrm>
          <a:off x="4791360" y="2667380"/>
          <a:ext cx="389543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Configure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vlan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S1(config-vlan)#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S1(config-vlan)#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8" y="109727"/>
            <a:ext cx="4533448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725155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VLAN Port Assignment Commands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6260" y="896522"/>
            <a:ext cx="8583692" cy="59699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Once the VLAN is created, we can then assign it to the correct interfaces.</a:t>
            </a:r>
          </a:p>
          <a:p>
            <a:pPr lvl="1"/>
            <a:endParaRPr lang="en-CA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11380"/>
              </p:ext>
            </p:extLst>
          </p:nvPr>
        </p:nvGraphicFramePr>
        <p:xfrm>
          <a:off x="283464" y="1838198"/>
          <a:ext cx="84764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Task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 global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Switch# </a:t>
                      </a:r>
                      <a:r>
                        <a:rPr lang="en-US" b="1" dirty="0"/>
                        <a:t>configure terminal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 interface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Switch(config)# </a:t>
                      </a:r>
                      <a:r>
                        <a:rPr lang="en-US" b="1" dirty="0"/>
                        <a:t>interface </a:t>
                      </a:r>
                      <a:r>
                        <a:rPr lang="en-US" i="1" dirty="0"/>
                        <a:t>interface-id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 the port to access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Switch(config-if)# </a:t>
                      </a:r>
                      <a:r>
                        <a:rPr lang="en-US" b="1" dirty="0"/>
                        <a:t>switchport mode access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 the port to a VLAN.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Switch(config-if)# </a:t>
                      </a:r>
                      <a:r>
                        <a:rPr lang="en-US" b="1" dirty="0"/>
                        <a:t>switchport access vlan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vlan-id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 to the privileged EXEC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Switch(config-if)# </a:t>
                      </a:r>
                      <a:r>
                        <a:rPr lang="en-US" b="1" dirty="0"/>
                        <a:t>end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4138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VLAN Port Assignment Example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4361340" cy="294205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/>
              <a:t>We can assign the VLAN to the port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/>
              <a:t>Once the device is assigned the VLAN, then the end device will need the IP address information for that VLAN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00" dirty="0"/>
              <a:t>Here, Student PC receives 172.17.20.22</a:t>
            </a:r>
            <a:endParaRPr lang="en-CA" altLang="en-US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620947"/>
              </p:ext>
            </p:extLst>
          </p:nvPr>
        </p:nvGraphicFramePr>
        <p:xfrm>
          <a:off x="4572000" y="2546550"/>
          <a:ext cx="427577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Configure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Interface</a:t>
                      </a:r>
                      <a:r>
                        <a:rPr lang="en-US" sz="1600" baseline="0" dirty="0"/>
                        <a:t> fa0/18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Switchport mode</a:t>
                      </a:r>
                      <a:r>
                        <a:rPr lang="en-US" sz="1600" baseline="0" dirty="0"/>
                        <a:t> access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Switchport</a:t>
                      </a:r>
                      <a:r>
                        <a:rPr lang="en-US" sz="1600" baseline="0" dirty="0"/>
                        <a:t> access vlan 20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58" y="146304"/>
            <a:ext cx="3914211" cy="229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752531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Data and Voice VLANs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3965826" cy="289125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An access port may only be assigned to one data VLAN. </a:t>
            </a:r>
            <a:r>
              <a:rPr lang="en-US" altLang="en-US" sz="1800" dirty="0"/>
              <a:t>However it may also be assigned to one Voice VLAN for when a phone and an end device are off of the same switchport.</a:t>
            </a:r>
          </a:p>
          <a:p>
            <a:pPr marL="0" indent="0">
              <a:buNone/>
            </a:pPr>
            <a:endParaRPr lang="en-CA" altLang="en-US" sz="1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265" y="1152144"/>
            <a:ext cx="4222849" cy="268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953693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Data and Voice VLAN Example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4558916" cy="35120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We will want to create and name both Voice and Data VLANs.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altLang="en-US" sz="1600" dirty="0"/>
              <a:t>In addition to assigning the data VLAN, we will also assign the Voice VLAN and turn on QoS for the voice traffic to the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altLang="en-US" sz="1600" dirty="0"/>
              <a:t>The newer catalyst switch will automatically create the VLAN, if it does not already exist, when it is assigned to an interface.</a:t>
            </a:r>
          </a:p>
          <a:p>
            <a:pPr marL="0" indent="0">
              <a:buNone/>
            </a:pPr>
            <a:r>
              <a:rPr lang="en-CA" altLang="en-US" sz="1600" b="1" dirty="0"/>
              <a:t>Note</a:t>
            </a:r>
            <a:r>
              <a:rPr lang="en-CA" altLang="en-US" sz="1600" dirty="0"/>
              <a:t>: QoS is beyond the scope of this course. Here we do show the use of the </a:t>
            </a:r>
            <a:r>
              <a:rPr lang="en-US" sz="1600" b="1" dirty="0"/>
              <a:t>mls qos trust [cos | device cisco-phone | dscp | ip-precedence] </a:t>
            </a:r>
            <a:r>
              <a:rPr lang="en-US" sz="1600" dirty="0"/>
              <a:t>command.</a:t>
            </a:r>
            <a:endParaRPr lang="en-CA" altLang="en-US" sz="16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802" y="996315"/>
            <a:ext cx="40767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802" y="3367278"/>
            <a:ext cx="4076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3858304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447287" cy="757551"/>
          </a:xfrm>
        </p:spPr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Verify VLAN Information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3552314" cy="151863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Use the </a:t>
            </a:r>
            <a:r>
              <a:rPr lang="en-US" sz="1600" b="1" dirty="0"/>
              <a:t>show vlan </a:t>
            </a:r>
            <a:r>
              <a:rPr lang="en-US" sz="1600" dirty="0"/>
              <a:t>command. The complete syntax is: </a:t>
            </a:r>
          </a:p>
          <a:p>
            <a:pPr marL="0" indent="0">
              <a:buNone/>
            </a:pPr>
            <a:r>
              <a:rPr lang="en-US" sz="1600" b="1" dirty="0"/>
              <a:t>show vlan [brief</a:t>
            </a:r>
            <a:r>
              <a:rPr lang="en-US" sz="1600" dirty="0"/>
              <a:t> | </a:t>
            </a:r>
            <a:r>
              <a:rPr lang="en-US" sz="1600" b="1" dirty="0"/>
              <a:t>id</a:t>
            </a:r>
            <a:r>
              <a:rPr lang="en-US" sz="1600" dirty="0"/>
              <a:t> </a:t>
            </a:r>
            <a:r>
              <a:rPr lang="en-US" sz="1600" i="1" dirty="0"/>
              <a:t>vlan-id</a:t>
            </a:r>
            <a:r>
              <a:rPr lang="en-US" sz="1600" dirty="0"/>
              <a:t> | </a:t>
            </a:r>
            <a:r>
              <a:rPr lang="en-US" sz="1600" b="1" dirty="0"/>
              <a:t>name</a:t>
            </a:r>
            <a:r>
              <a:rPr lang="en-US" sz="1600" dirty="0"/>
              <a:t> </a:t>
            </a:r>
            <a:r>
              <a:rPr lang="en-US" sz="1600" i="1" dirty="0"/>
              <a:t>vlan-name</a:t>
            </a:r>
            <a:r>
              <a:rPr lang="en-US" sz="1600" dirty="0"/>
              <a:t> | </a:t>
            </a:r>
            <a:r>
              <a:rPr lang="en-US" sz="1600" b="1" dirty="0"/>
              <a:t>summary</a:t>
            </a:r>
            <a:r>
              <a:rPr lang="en-US" sz="1600" dirty="0"/>
              <a:t>]</a:t>
            </a:r>
            <a:endParaRPr lang="en-CA" altLang="en-US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451748"/>
              </p:ext>
            </p:extLst>
          </p:nvPr>
        </p:nvGraphicFramePr>
        <p:xfrm>
          <a:off x="246888" y="2533142"/>
          <a:ext cx="8657274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3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3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Command Option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Display VLAN name, status, and its ports one VLAN per line.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1" dirty="0"/>
                        <a:t>brief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Display information about the identified VLAN ID number.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1" dirty="0"/>
                        <a:t>id</a:t>
                      </a:r>
                      <a:r>
                        <a:rPr lang="en-US" sz="1600" dirty="0"/>
                        <a:t> </a:t>
                      </a:r>
                      <a:r>
                        <a:rPr lang="en-US" sz="1600" i="1" dirty="0"/>
                        <a:t>vlan-id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Display information about the identified VLAN name. The </a:t>
                      </a:r>
                      <a:r>
                        <a:rPr lang="en-US" sz="1600" i="1" dirty="0"/>
                        <a:t>vlan-name</a:t>
                      </a:r>
                      <a:r>
                        <a:rPr lang="en-US" sz="1600" dirty="0"/>
                        <a:t> is an ASCII string from 1 to 32 characters.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1" dirty="0"/>
                        <a:t>name</a:t>
                      </a:r>
                      <a:r>
                        <a:rPr lang="en-US" sz="1600" dirty="0"/>
                        <a:t> </a:t>
                      </a:r>
                      <a:r>
                        <a:rPr lang="en-US" sz="1600" i="1" dirty="0"/>
                        <a:t>vlan-name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Display VLAN summary information.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summary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769" y="164592"/>
            <a:ext cx="5045393" cy="74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769" y="1082744"/>
            <a:ext cx="5045393" cy="1331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389466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4604517" cy="757551"/>
          </a:xfrm>
        </p:spPr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Change VLAN Port Membership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1589" y="1062680"/>
            <a:ext cx="4361340" cy="289023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There are a number of ways to change VLAN membership: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altLang="en-US" sz="1600" dirty="0"/>
              <a:t>re-enter </a:t>
            </a:r>
            <a:r>
              <a:rPr lang="en-US" sz="1600" b="1" dirty="0"/>
              <a:t>switchport access vlan</a:t>
            </a:r>
            <a:r>
              <a:rPr lang="en-US" sz="1600" dirty="0"/>
              <a:t> </a:t>
            </a:r>
            <a:r>
              <a:rPr lang="en-US" sz="1600" i="1" dirty="0"/>
              <a:t>vlan-id </a:t>
            </a:r>
            <a:r>
              <a:rPr lang="en-US" sz="1600" dirty="0"/>
              <a:t>command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 the </a:t>
            </a:r>
            <a:r>
              <a:rPr lang="en-US" sz="1600" b="1" dirty="0"/>
              <a:t>no switchport access vlan </a:t>
            </a:r>
            <a:r>
              <a:rPr lang="en-US" sz="1600" dirty="0"/>
              <a:t>to place interface back in VLAN 1</a:t>
            </a:r>
          </a:p>
          <a:p>
            <a:pPr marL="0" indent="0">
              <a:buNone/>
            </a:pPr>
            <a:r>
              <a:rPr lang="en-US" altLang="en-US" sz="1600" dirty="0"/>
              <a:t>Use the </a:t>
            </a:r>
            <a:r>
              <a:rPr lang="en-US" altLang="en-US" sz="1600" b="1" dirty="0"/>
              <a:t>show vlan brief </a:t>
            </a:r>
            <a:r>
              <a:rPr lang="en-US" altLang="en-US" sz="1600" dirty="0"/>
              <a:t>or the </a:t>
            </a:r>
            <a:r>
              <a:rPr lang="en-US" altLang="en-US" sz="1600" b="1" dirty="0"/>
              <a:t>show interface fa0/18 switchport</a:t>
            </a:r>
            <a:r>
              <a:rPr lang="en-US" altLang="en-US" sz="1600" dirty="0"/>
              <a:t> commands to verify the correct VLAN association.</a:t>
            </a:r>
            <a:endParaRPr lang="en-CA" alt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526" y="188595"/>
            <a:ext cx="4370509" cy="266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392" y="2962529"/>
            <a:ext cx="39147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855648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VLAN Configuration</a:t>
            </a:r>
            <a:br>
              <a:rPr lang="en-US" altLang="en-US" dirty="0"/>
            </a:br>
            <a:r>
              <a:rPr lang="en-US" altLang="en-US" dirty="0"/>
              <a:t>Delete VLANs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8672954" cy="258848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Delete VLANs with the </a:t>
            </a:r>
            <a:r>
              <a:rPr lang="en-US" sz="1600" b="1" dirty="0"/>
              <a:t>no vlan </a:t>
            </a:r>
            <a:r>
              <a:rPr lang="en-US" sz="1600" i="1" dirty="0"/>
              <a:t>vlan-id</a:t>
            </a:r>
            <a:r>
              <a:rPr lang="en-US" sz="1600" u="sng" dirty="0"/>
              <a:t> </a:t>
            </a:r>
            <a:r>
              <a:rPr lang="en-US" sz="1600" dirty="0"/>
              <a:t>command.</a:t>
            </a:r>
          </a:p>
          <a:p>
            <a:pPr marL="0" indent="0">
              <a:buNone/>
            </a:pPr>
            <a:r>
              <a:rPr lang="en-US" sz="1600" b="1" dirty="0"/>
              <a:t>Caution</a:t>
            </a:r>
            <a:r>
              <a:rPr lang="en-US" sz="1600" dirty="0"/>
              <a:t>: Before deleting a VLAN, reassign all member ports to a different VLAN.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altLang="en-US" sz="1600" dirty="0"/>
              <a:t>Delete all VLANs with the </a:t>
            </a:r>
            <a:r>
              <a:rPr lang="en-CA" altLang="en-US" sz="1600" b="1" dirty="0"/>
              <a:t>delete flash:vlan.dat </a:t>
            </a:r>
            <a:r>
              <a:rPr lang="en-CA" altLang="en-US" sz="1600" dirty="0"/>
              <a:t>or </a:t>
            </a:r>
            <a:r>
              <a:rPr lang="en-CA" altLang="en-US" sz="1600" b="1" dirty="0"/>
              <a:t>delete vlan.dat </a:t>
            </a:r>
            <a:r>
              <a:rPr lang="en-CA" altLang="en-US" sz="1600" dirty="0"/>
              <a:t>commands.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altLang="en-US" sz="1600" dirty="0"/>
              <a:t>Reload the switch when deleting all VLANs.</a:t>
            </a:r>
          </a:p>
          <a:p>
            <a:pPr marL="0" indent="0">
              <a:buNone/>
            </a:pPr>
            <a:r>
              <a:rPr lang="en-CA" altLang="en-US" sz="1600" b="1" dirty="0"/>
              <a:t>Note</a:t>
            </a:r>
            <a:r>
              <a:rPr lang="en-CA" altLang="en-US" sz="1600" dirty="0"/>
              <a:t>: To restore to factory default – unplug all data cables, erase the startup-configuration and delete the vlan.dat file, then reload the device.</a:t>
            </a:r>
          </a:p>
        </p:txBody>
      </p:sp>
    </p:spTree>
    <p:extLst>
      <p:ext uri="{BB962C8B-B14F-4D97-AF65-F5344CB8AC3E}">
        <p14:creationId xmlns:p14="http://schemas.microsoft.com/office/powerpoint/2010/main" val="2871149739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3.4 VLAN Trunks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772822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76656"/>
          </a:xfrm>
        </p:spPr>
        <p:txBody>
          <a:bodyPr/>
          <a:lstStyle/>
          <a:p>
            <a:r>
              <a:rPr lang="en-US" altLang="en-US" sz="1600" dirty="0"/>
              <a:t>VLAN Trunks</a:t>
            </a:r>
            <a:br>
              <a:rPr lang="en-US" altLang="en-US" sz="1600" dirty="0"/>
            </a:br>
            <a:r>
              <a:rPr lang="en-US" altLang="en-US" dirty="0"/>
              <a:t>Trunk Configuration Commands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168" y="872067"/>
            <a:ext cx="8805672" cy="56354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Configure and verify VLAN trunks. </a:t>
            </a:r>
            <a:r>
              <a:rPr lang="en-US" altLang="en-US" sz="1600" dirty="0"/>
              <a:t>Trunks are layer 2 and carry traffic for all VLANs.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497885"/>
              </p:ext>
            </p:extLst>
          </p:nvPr>
        </p:nvGraphicFramePr>
        <p:xfrm>
          <a:off x="182880" y="1573022"/>
          <a:ext cx="8759952" cy="301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6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Task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IOS Command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Enter global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Switch# </a:t>
                      </a:r>
                      <a:r>
                        <a:rPr lang="en-US" sz="1600" b="1" dirty="0"/>
                        <a:t>configure terminal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Enter interface configuration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Switch(config)# </a:t>
                      </a:r>
                      <a:r>
                        <a:rPr lang="en-US" sz="1600" b="1" dirty="0"/>
                        <a:t>interface </a:t>
                      </a:r>
                      <a:r>
                        <a:rPr lang="en-US" sz="1600" i="1" dirty="0"/>
                        <a:t>interface-id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Set the port to permanent trunking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Switch(config-if)# </a:t>
                      </a:r>
                      <a:r>
                        <a:rPr lang="en-US" sz="1600" b="1" dirty="0"/>
                        <a:t>switchport mode trunk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Sets the native VLAN to something other than VLAN 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Switch(config-if)# </a:t>
                      </a:r>
                      <a:r>
                        <a:rPr lang="en-US" sz="1600" b="1" dirty="0"/>
                        <a:t>switchport trunk native vlan </a:t>
                      </a:r>
                      <a:r>
                        <a:rPr lang="en-US" sz="1600" i="1" dirty="0"/>
                        <a:t>vlan-id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Specify the list of VLANs to be allowed on the trunk link.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/>
                        <a:t>Switch(config-if)# </a:t>
                      </a:r>
                      <a:r>
                        <a:rPr lang="en-US" sz="1600" b="1" dirty="0"/>
                        <a:t>switchport trunk allowed vlan </a:t>
                      </a:r>
                      <a:r>
                        <a:rPr lang="en-US" sz="1600" i="1" dirty="0"/>
                        <a:t>vlan-list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Return to the privileged EXEC mode.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Switch(config-if)# </a:t>
                      </a:r>
                      <a:r>
                        <a:rPr lang="en-US" sz="1600" b="1" dirty="0"/>
                        <a:t>end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83076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3.1 Overview of VLANs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0"/>
            <a:ext cx="4340351" cy="757551"/>
          </a:xfrm>
        </p:spPr>
        <p:txBody>
          <a:bodyPr/>
          <a:lstStyle/>
          <a:p>
            <a:r>
              <a:rPr lang="en-US" altLang="en-US" sz="1600" dirty="0"/>
              <a:t>VLAN Trunks</a:t>
            </a:r>
            <a:br>
              <a:rPr lang="en-US" altLang="en-US" sz="1600" dirty="0"/>
            </a:br>
            <a:r>
              <a:rPr lang="en-US" altLang="en-US" dirty="0"/>
              <a:t>Trunk Configuration Example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96595"/>
            <a:ext cx="4398264" cy="167228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subnets associated with each VLAN are:</a:t>
            </a:r>
          </a:p>
          <a:p>
            <a:pPr lvl="1"/>
            <a:r>
              <a:rPr lang="en-US" sz="1600" dirty="0"/>
              <a:t>VLAN 10 - Faculty/Staff - 172.17.10.0/24</a:t>
            </a:r>
          </a:p>
          <a:p>
            <a:pPr lvl="1"/>
            <a:r>
              <a:rPr lang="en-US" sz="1600" dirty="0"/>
              <a:t>VLAN 20 - Students - 172.17.20.0/24</a:t>
            </a:r>
          </a:p>
          <a:p>
            <a:pPr lvl="1"/>
            <a:r>
              <a:rPr lang="en-US" sz="1600" dirty="0"/>
              <a:t>VLAN 30 - Guests - 172.17.30.0/24</a:t>
            </a:r>
          </a:p>
          <a:p>
            <a:pPr lvl="1"/>
            <a:r>
              <a:rPr lang="en-US" sz="1600" dirty="0"/>
              <a:t>VLAN 99 - Native - 172.17.99.0/24</a:t>
            </a:r>
          </a:p>
        </p:txBody>
      </p:sp>
      <p:sp>
        <p:nvSpPr>
          <p:cNvPr id="3" name="Rectangle 4"/>
          <p:cNvSpPr txBox="1"/>
          <p:nvPr/>
        </p:nvSpPr>
        <p:spPr>
          <a:xfrm>
            <a:off x="109728" y="2569464"/>
            <a:ext cx="31363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F0/1 port on S1 is configured as a trunk port.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rgbClr val="000000"/>
                </a:solidFill>
              </a:rPr>
              <a:t>Note</a:t>
            </a:r>
            <a:r>
              <a:rPr lang="en-US" sz="1600" dirty="0">
                <a:solidFill>
                  <a:srgbClr val="000000"/>
                </a:solidFill>
              </a:rPr>
              <a:t>: This assumes a 2960 switch using 802.1q tagging. Layer 3 switches require the encapsulation to be configured before the trunk mode.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695307"/>
              </p:ext>
            </p:extLst>
          </p:nvPr>
        </p:nvGraphicFramePr>
        <p:xfrm>
          <a:off x="3305442" y="2558606"/>
          <a:ext cx="56296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7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Interface</a:t>
                      </a:r>
                      <a:r>
                        <a:rPr lang="en-US" sz="1600" baseline="0" dirty="0"/>
                        <a:t> fa0/1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Switchport mode</a:t>
                      </a:r>
                      <a:r>
                        <a:rPr lang="en-US" sz="1600" baseline="0" dirty="0"/>
                        <a:t> trunk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Switchport </a:t>
                      </a:r>
                      <a:r>
                        <a:rPr lang="en-US" sz="1600" baseline="0" dirty="0"/>
                        <a:t>trunk native vlan 99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Switchport</a:t>
                      </a:r>
                      <a:r>
                        <a:rPr lang="en-US" sz="1600" baseline="0" dirty="0"/>
                        <a:t> trunk allowed vlan 10,20,30,99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S1(config-if)#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752" y="81154"/>
            <a:ext cx="4061346" cy="232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643246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398264" cy="757551"/>
          </a:xfrm>
        </p:spPr>
        <p:txBody>
          <a:bodyPr/>
          <a:lstStyle/>
          <a:p>
            <a:r>
              <a:rPr lang="en-US" altLang="en-US" sz="1600" dirty="0"/>
              <a:t>VLAN Trunks</a:t>
            </a:r>
            <a:br>
              <a:rPr lang="en-US" altLang="en-US" sz="1600" dirty="0"/>
            </a:br>
            <a:r>
              <a:rPr lang="en-US" altLang="en-US" dirty="0"/>
              <a:t>Verify Trunk Configuration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464" y="828130"/>
            <a:ext cx="4401766" cy="367211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Set the trunk mode and native vlan.</a:t>
            </a:r>
          </a:p>
          <a:p>
            <a:pPr marL="0" indent="0">
              <a:buNone/>
            </a:pPr>
            <a:r>
              <a:rPr lang="en-US" sz="1600" dirty="0"/>
              <a:t>Notice </a:t>
            </a:r>
            <a:r>
              <a:rPr lang="en-US" sz="1600" b="1" dirty="0"/>
              <a:t>sh int fa0/1 switchport </a:t>
            </a:r>
            <a:r>
              <a:rPr lang="en-US" sz="1600" dirty="0"/>
              <a:t>command: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Is set to trunk administratively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Is set as trunk operationally (functioning)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Encapsulation is dot1q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Native VLAN set to VLAN 99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All VLANs created on the switch will pass traffic on this trunk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230" y="504016"/>
            <a:ext cx="4445889" cy="418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211513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VLAN Trunks</a:t>
            </a:r>
            <a:br>
              <a:rPr lang="en-US" altLang="en-US" sz="1600" dirty="0"/>
            </a:br>
            <a:r>
              <a:rPr lang="en-US" altLang="en-US" dirty="0"/>
              <a:t>Reset the Trunk to the Default State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4236429" cy="226047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Reset the default trunk settings with the no command.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All VLANs allowed to pass traffic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Native VLAN = VLAN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Verify the default settings with a     </a:t>
            </a:r>
            <a:r>
              <a:rPr lang="en-US" sz="1800" b="1" dirty="0"/>
              <a:t>sh int fa0/1 switchport </a:t>
            </a:r>
            <a:r>
              <a:rPr lang="en-US" sz="1800" dirty="0"/>
              <a:t>command.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" y="3225927"/>
            <a:ext cx="4196334" cy="112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034" y="853630"/>
            <a:ext cx="4587210" cy="3789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191498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VLAN Trunks</a:t>
            </a:r>
            <a:br>
              <a:rPr lang="en-US" altLang="en-US" sz="1600" dirty="0"/>
            </a:br>
            <a:r>
              <a:rPr lang="en-US" altLang="en-US" dirty="0"/>
              <a:t>Reset the Trunk to the Default State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821051"/>
            <a:ext cx="4663440" cy="379449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Reset the trunk to an access mode with the </a:t>
            </a:r>
            <a:r>
              <a:rPr lang="en-US" sz="1600" b="1" dirty="0"/>
              <a:t>switchport mode access </a:t>
            </a:r>
            <a:r>
              <a:rPr lang="en-US" sz="1600" dirty="0"/>
              <a:t>command: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Is set to an access interface administratively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Is set as an access interface operationally (functioning)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872" y="953262"/>
            <a:ext cx="4335018" cy="282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905251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3.5 Dynamic Trunking Protocol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0016951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Dynamic Trunking Protocol</a:t>
            </a:r>
            <a:br>
              <a:rPr lang="en-US" altLang="en-US" dirty="0"/>
            </a:br>
            <a:r>
              <a:rPr lang="en-US" altLang="en-US" dirty="0"/>
              <a:t>Introduction to DTP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65176" y="832105"/>
            <a:ext cx="8787385" cy="265176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Dynamic Trunking Protocol (DTP) is a proprietary Cisco protocol.</a:t>
            </a:r>
            <a:endParaRPr lang="en-CA" altLang="en-US" sz="1600" dirty="0"/>
          </a:p>
          <a:p>
            <a:pPr marL="0" indent="0">
              <a:buNone/>
            </a:pPr>
            <a:r>
              <a:rPr lang="en-US" sz="1600" dirty="0"/>
              <a:t>DTP characteristics are as follows: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On by default on Catalyst 2960 and 2950 switches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Dynamic-auto is default on the 2960 and 2950 switches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May be turned off with the nonegotiate command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May be turned back on by setting the interface to dynamic-auto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Setting a switch to a static trunk or static access will avoid negotiation issues with the </a:t>
            </a:r>
            <a:r>
              <a:rPr lang="en-US" sz="1600" b="1" dirty="0"/>
              <a:t>switchport mode trunk </a:t>
            </a:r>
            <a:r>
              <a:rPr lang="en-US" sz="1600" dirty="0"/>
              <a:t>or the </a:t>
            </a:r>
            <a:r>
              <a:rPr lang="en-US" sz="1600" b="1" dirty="0"/>
              <a:t>switchport mode access </a:t>
            </a:r>
            <a:r>
              <a:rPr lang="en-US" sz="1600" dirty="0"/>
              <a:t>commands.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59" y="3566160"/>
            <a:ext cx="39147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59" y="4223385"/>
            <a:ext cx="3914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408560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Dynamic Trunking Protocol</a:t>
            </a:r>
            <a:br>
              <a:rPr lang="en-US" altLang="en-US" dirty="0"/>
            </a:br>
            <a:r>
              <a:rPr lang="en-US" altLang="en-US" dirty="0"/>
              <a:t>Negotiated Interface Modes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8016" y="866834"/>
            <a:ext cx="8853715" cy="80125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</a:t>
            </a:r>
            <a:r>
              <a:rPr lang="en-US" sz="1600" b="1" dirty="0"/>
              <a:t>switchport mode</a:t>
            </a:r>
            <a:r>
              <a:rPr lang="en-US" sz="1600" dirty="0"/>
              <a:t> command has additional options.</a:t>
            </a:r>
          </a:p>
          <a:p>
            <a:pPr marL="0" indent="0">
              <a:buNone/>
            </a:pPr>
            <a:r>
              <a:rPr lang="en-US" altLang="en-US" sz="1600" dirty="0"/>
              <a:t>Use the </a:t>
            </a:r>
            <a:r>
              <a:rPr lang="en-US" sz="1600" b="1" dirty="0"/>
              <a:t>switchport nonegotiate</a:t>
            </a:r>
            <a:r>
              <a:rPr lang="en-US" sz="1600" dirty="0"/>
              <a:t> interface configuration command to stop DTP negotiation.</a:t>
            </a:r>
            <a:endParaRPr lang="en-CA" altLang="en-US" sz="1600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752828"/>
              </p:ext>
            </p:extLst>
          </p:nvPr>
        </p:nvGraphicFramePr>
        <p:xfrm>
          <a:off x="128016" y="1746758"/>
          <a:ext cx="8732520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600" b="1" dirty="0"/>
                        <a:t>access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US" sz="1600" dirty="0"/>
                        <a:t>Permanent access mode and negotiates to convert the neighboring link into an</a:t>
                      </a:r>
                      <a:r>
                        <a:rPr lang="en-US" sz="1600" baseline="0" dirty="0"/>
                        <a:t> access</a:t>
                      </a:r>
                      <a:r>
                        <a:rPr lang="en-US" sz="1600" dirty="0"/>
                        <a:t> 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600" b="1" dirty="0"/>
                        <a:t>dynamic auto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US" sz="1600" dirty="0"/>
                        <a:t>Will becomes a trunk interface if the neighboring interface is set to trunk or desirable mode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600" b="1" dirty="0"/>
                        <a:t>dynamic desirable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US" sz="1600" dirty="0"/>
                        <a:t>Actively seeks</a:t>
                      </a:r>
                      <a:r>
                        <a:rPr lang="en-US" sz="1600" baseline="0" dirty="0"/>
                        <a:t> to become a trunk by negotiating with other auto or desirable interfaces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600" b="1" dirty="0"/>
                        <a:t>trunk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None/>
                      </a:pPr>
                      <a:r>
                        <a:rPr lang="en-US" sz="1600" dirty="0"/>
                        <a:t>Permanent trunking mode and negotiates to convert the neighboring link into a trunk 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866069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Dynamic Trunking Protocol</a:t>
            </a:r>
            <a:br>
              <a:rPr lang="en-US" altLang="en-US" dirty="0"/>
            </a:br>
            <a:r>
              <a:rPr lang="en-US" altLang="en-US" sz="2400" dirty="0"/>
              <a:t>Results of a DTP Configuration</a:t>
            </a:r>
            <a:endParaRPr lang="en-CA" alt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5357" y="1042752"/>
            <a:ext cx="8853286" cy="51511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DTP configuration options are as follows:</a:t>
            </a:r>
          </a:p>
        </p:txBody>
      </p:sp>
      <p:graphicFrame>
        <p:nvGraphicFramePr>
          <p:cNvPr id="11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831063"/>
              </p:ext>
            </p:extLst>
          </p:nvPr>
        </p:nvGraphicFramePr>
        <p:xfrm>
          <a:off x="145158" y="1743424"/>
          <a:ext cx="8853485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Dynamic Auto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Dynamic Desirable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Trunk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Access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Dynamic Auto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Dynamic Desirable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Trunk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Limited connectivity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Access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Limited connectivity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251992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Dynamic Trunking Protocol</a:t>
            </a:r>
            <a:br>
              <a:rPr lang="en-US" altLang="en-US" dirty="0"/>
            </a:br>
            <a:r>
              <a:rPr lang="en-US" altLang="en-US" sz="2400" dirty="0"/>
              <a:t>Verify DTP Mode</a:t>
            </a:r>
            <a:endParaRPr lang="en-CA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356" y="985647"/>
            <a:ext cx="3896059" cy="29428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default DTP configuration is dependent on the Cisco IOS version and platform.</a:t>
            </a:r>
          </a:p>
          <a:p>
            <a:r>
              <a:rPr lang="en-US" dirty="0"/>
              <a:t>Use the </a:t>
            </a:r>
            <a:r>
              <a:rPr lang="en-US" b="1" dirty="0"/>
              <a:t>show dtp interface </a:t>
            </a:r>
            <a:r>
              <a:rPr lang="en-US" dirty="0"/>
              <a:t>command to determine the current DTP mode.</a:t>
            </a:r>
          </a:p>
          <a:p>
            <a:r>
              <a:rPr lang="en-US" dirty="0"/>
              <a:t>Best practice recommends that the interfaces be set to access or trunk and to turnoff DTP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444" y="985647"/>
            <a:ext cx="46482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511304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739579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4210545" cy="789880"/>
          </a:xfrm>
        </p:spPr>
        <p:txBody>
          <a:bodyPr/>
          <a:lstStyle/>
          <a:p>
            <a:r>
              <a:rPr lang="en-US" altLang="en-US" sz="1600" dirty="0"/>
              <a:t>Overview of VLANs</a:t>
            </a:r>
            <a:br>
              <a:rPr lang="en-US" altLang="en-US" dirty="0"/>
            </a:br>
            <a:r>
              <a:rPr lang="en-US" altLang="en-US" dirty="0"/>
              <a:t>VLAN Definitions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10546" y="605969"/>
            <a:ext cx="4767079" cy="411233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VLANs are logical connections with other similar devices.</a:t>
            </a:r>
          </a:p>
          <a:p>
            <a:pPr marL="0" indent="0">
              <a:buNone/>
            </a:pPr>
            <a:r>
              <a:rPr lang="en-US" sz="1600" dirty="0"/>
              <a:t>Placing devices into various VLANs have the following characteristics: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Provides segmentation of the various groups of devices on the same switches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Provide organization that is more manageable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Broadcasts, multicasts and unicasts are isolated in the individual VLAN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Each VLAN will have its own unique range of IP addressing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Smaller broadcast domains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71" y="1326642"/>
            <a:ext cx="4033875" cy="250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4030162" cy="690127"/>
          </a:xfrm>
        </p:spPr>
        <p:txBody>
          <a:bodyPr/>
          <a:lstStyle/>
          <a:p>
            <a:r>
              <a:rPr lang="en-US" altLang="en-US" sz="1600" dirty="0"/>
              <a:t>Overview of VLANs</a:t>
            </a:r>
            <a:br>
              <a:rPr lang="en-US" altLang="en-US" dirty="0"/>
            </a:br>
            <a:r>
              <a:rPr lang="en-US" altLang="en-US" dirty="0"/>
              <a:t>Benefits of a VLAN Design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0" y="1273183"/>
            <a:ext cx="3761591" cy="45861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Benefits of using VLANs are as follows: </a:t>
            </a:r>
            <a:endParaRPr lang="en-US" dirty="0">
              <a:effectLst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737953"/>
              </p:ext>
            </p:extLst>
          </p:nvPr>
        </p:nvGraphicFramePr>
        <p:xfrm>
          <a:off x="448056" y="2029967"/>
          <a:ext cx="8046720" cy="279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5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590">
                <a:tc>
                  <a:txBody>
                    <a:bodyPr/>
                    <a:lstStyle/>
                    <a:p>
                      <a:r>
                        <a:rPr lang="en-US" dirty="0"/>
                        <a:t>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569">
                <a:tc>
                  <a:txBody>
                    <a:bodyPr/>
                    <a:lstStyle/>
                    <a:p>
                      <a:r>
                        <a:rPr lang="en-US" dirty="0"/>
                        <a:t>Smaller Broadcast</a:t>
                      </a:r>
                      <a:r>
                        <a:rPr lang="en-US" baseline="0" dirty="0"/>
                        <a:t> Domains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Dividing</a:t>
                      </a:r>
                      <a:r>
                        <a:rPr lang="en-US" baseline="0" dirty="0"/>
                        <a:t> the LAN reduces the number of broadcast domains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 dirty="0"/>
                        <a:t>Improved</a:t>
                      </a:r>
                      <a:r>
                        <a:rPr lang="en-US" baseline="0" dirty="0"/>
                        <a:t> 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users</a:t>
                      </a:r>
                      <a:r>
                        <a:rPr lang="en-US" baseline="0" dirty="0"/>
                        <a:t> in the same VLAN can communicate together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352">
                <a:tc>
                  <a:txBody>
                    <a:bodyPr/>
                    <a:lstStyle/>
                    <a:p>
                      <a:r>
                        <a:rPr lang="en-US" dirty="0"/>
                        <a:t>Improved IT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VLANs can group devices with similar requirements, e.g. faculty vs.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590">
                <a:tc>
                  <a:txBody>
                    <a:bodyPr/>
                    <a:lstStyle/>
                    <a:p>
                      <a:r>
                        <a:rPr lang="en-US" dirty="0"/>
                        <a:t>Reduced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  <a:r>
                        <a:rPr lang="en-US" baseline="0" dirty="0"/>
                        <a:t> switch can support multiple groups or VLANs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992">
                <a:tc>
                  <a:txBody>
                    <a:bodyPr/>
                    <a:lstStyle/>
                    <a:p>
                      <a:r>
                        <a:rPr lang="en-US" dirty="0"/>
                        <a:t>Better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broadcast domains</a:t>
                      </a:r>
                      <a:r>
                        <a:rPr lang="en-US" baseline="0" dirty="0"/>
                        <a:t> reduce traffic, improving bandwidth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604">
                <a:tc>
                  <a:txBody>
                    <a:bodyPr/>
                    <a:lstStyle/>
                    <a:p>
                      <a:r>
                        <a:rPr lang="en-US" dirty="0"/>
                        <a:t>Simpler</a:t>
                      </a:r>
                      <a:r>
                        <a:rPr lang="en-US" baseline="0" dirty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 groups will need similar applications</a:t>
                      </a:r>
                      <a:r>
                        <a:rPr lang="en-US" baseline="0" dirty="0"/>
                        <a:t> and other network resources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311" y="73152"/>
            <a:ext cx="4030162" cy="181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21276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726703"/>
          </a:xfrm>
        </p:spPr>
        <p:txBody>
          <a:bodyPr/>
          <a:lstStyle/>
          <a:p>
            <a:r>
              <a:rPr lang="en-US" altLang="en-US" sz="1600" dirty="0"/>
              <a:t>Overview of VLANs</a:t>
            </a:r>
            <a:br>
              <a:rPr lang="en-US" altLang="en-US" dirty="0"/>
            </a:br>
            <a:r>
              <a:rPr lang="en-US" altLang="en-US" dirty="0"/>
              <a:t>Types of VLANs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33753" y="820921"/>
            <a:ext cx="3213687" cy="386995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Default VLAN</a:t>
            </a:r>
          </a:p>
          <a:p>
            <a:pPr marL="0" indent="0">
              <a:buNone/>
            </a:pPr>
            <a:r>
              <a:rPr lang="en-US" sz="1600" dirty="0"/>
              <a:t>   VLAN 1 is the following: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The default VLAN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The default Native VLAN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The default Management VLAN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Cannot be deleted or renamed</a:t>
            </a:r>
          </a:p>
          <a:p>
            <a:pPr marL="142875" lvl="1" indent="0">
              <a:buNone/>
            </a:pPr>
            <a:endParaRPr lang="en-US" sz="1600" dirty="0"/>
          </a:p>
          <a:p>
            <a:pPr marL="142875" lvl="1" indent="0">
              <a:buNone/>
            </a:pPr>
            <a:r>
              <a:rPr lang="en-US" sz="1600" b="1" dirty="0"/>
              <a:t>Note</a:t>
            </a:r>
            <a:r>
              <a:rPr lang="en-US" sz="1600" dirty="0"/>
              <a:t>: While we cannot delete VLAN1 Cisco will recommend that we assign these default features to other VLANs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76" y="1204150"/>
            <a:ext cx="5471948" cy="238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54925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635263"/>
          </a:xfrm>
        </p:spPr>
        <p:txBody>
          <a:bodyPr/>
          <a:lstStyle/>
          <a:p>
            <a:r>
              <a:rPr lang="en-US" altLang="en-US" sz="1600" dirty="0"/>
              <a:t>Overview of VLANs</a:t>
            </a:r>
            <a:br>
              <a:rPr lang="en-US" altLang="en-US" dirty="0"/>
            </a:br>
            <a:r>
              <a:rPr lang="en-US" altLang="en-US" dirty="0"/>
              <a:t>Types of VLANs (Cont.)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683761"/>
            <a:ext cx="8873087" cy="3997967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Data VLAN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Dedicated to user-generated traffic (email and web traffic).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VLAN 1 is the default data VLAN because all interfaces are assigned to this VLAN.</a:t>
            </a:r>
          </a:p>
          <a:p>
            <a:pPr marL="0" indent="0">
              <a:buNone/>
            </a:pPr>
            <a:r>
              <a:rPr lang="en-US" sz="1600" b="1" dirty="0"/>
              <a:t>Native VLAN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is used for trunk links only.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All frames are tagged on an 802.1Q trunk link except for those on the native VLAN. </a:t>
            </a:r>
          </a:p>
          <a:p>
            <a:pPr marL="0" indent="0">
              <a:buNone/>
            </a:pPr>
            <a:r>
              <a:rPr lang="en-US" sz="1600" b="1" dirty="0"/>
              <a:t>Management VLAN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is used for SSH/Telnet VTY traffic and should not be carried with end user traffic.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Typically, the VLAN that is the SVI for the Layer 2 switch.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9250278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Overview of VLANs</a:t>
            </a:r>
            <a:br>
              <a:rPr lang="en-US" altLang="en-US" dirty="0"/>
            </a:br>
            <a:r>
              <a:rPr lang="en-US" altLang="en-US" dirty="0"/>
              <a:t>Types of VLANs (Cont.)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894073"/>
            <a:ext cx="4657703" cy="3723647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Voice VLAN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 separate VLAN is required because Voice traffic requires: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Assured bandwidth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High QoS priority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Ability to avoid congestion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/>
              <a:t>Delay less that 150 ms from source to destination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The entire network must be designed to support voice.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876" y="923544"/>
            <a:ext cx="3777162" cy="3059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34866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3.2 VLANs in a 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Multi-Switched Environment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337446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21031</TotalTime>
  <Words>2960</Words>
  <Application>Microsoft Office PowerPoint</Application>
  <PresentationFormat>On-screen Show (16:9)</PresentationFormat>
  <Paragraphs>483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CiscoSans ExtraLight</vt:lpstr>
      <vt:lpstr>Wingdings</vt:lpstr>
      <vt:lpstr>Default Theme</vt:lpstr>
      <vt:lpstr>Module 3: VLANs</vt:lpstr>
      <vt:lpstr>Module Objectives</vt:lpstr>
      <vt:lpstr>3.1 Overview of VLANs</vt:lpstr>
      <vt:lpstr>Overview of VLANs VLAN Definitions</vt:lpstr>
      <vt:lpstr>Overview of VLANs Benefits of a VLAN Design</vt:lpstr>
      <vt:lpstr>Overview of VLANs Types of VLANs</vt:lpstr>
      <vt:lpstr>Overview of VLANs Types of VLANs (Cont.)</vt:lpstr>
      <vt:lpstr>Overview of VLANs Types of VLANs (Cont.)</vt:lpstr>
      <vt:lpstr>3.2 VLANs in a  Multi-Switched Environment</vt:lpstr>
      <vt:lpstr>VLANs in a Multi-Switched Environment Defining VLAN Trunks</vt:lpstr>
      <vt:lpstr>VLANs in a Multi-Switched Environment Networks without VLANs</vt:lpstr>
      <vt:lpstr>VLANs in a Multi-Switched Environment Networks with VLANs</vt:lpstr>
      <vt:lpstr>VLANs in a Multi-Switched Environment VLAN Identification with a Tag</vt:lpstr>
      <vt:lpstr>VLANs in a Multi-Switched Environment Native VLANs and 802.1Q Tagging</vt:lpstr>
      <vt:lpstr>VLANs in a Multi-Switched Environment Voice VLAN Tagging</vt:lpstr>
      <vt:lpstr>VLANs in a Multi-Switched Environment Voice VLAN Verification Example</vt:lpstr>
      <vt:lpstr>3.3 VLAN Configuration</vt:lpstr>
      <vt:lpstr>VLAN Configuration VLAN Ranges on Catalyst Switches</vt:lpstr>
      <vt:lpstr>VLAN Configuration VLAN Creation Commands</vt:lpstr>
      <vt:lpstr>VLAN Configuration VLAN Creation Example</vt:lpstr>
      <vt:lpstr>VLAN Configuration VLAN Port Assignment Commands</vt:lpstr>
      <vt:lpstr>VLAN Configuration VLAN Port Assignment Example</vt:lpstr>
      <vt:lpstr>VLAN Configuration Data and Voice VLANs</vt:lpstr>
      <vt:lpstr>VLAN Configuration Data and Voice VLAN Example</vt:lpstr>
      <vt:lpstr>VLAN Configuration Verify VLAN Information</vt:lpstr>
      <vt:lpstr>VLAN Configuration Change VLAN Port Membership</vt:lpstr>
      <vt:lpstr>VLAN Configuration Delete VLANs</vt:lpstr>
      <vt:lpstr>3.4 VLAN Trunks</vt:lpstr>
      <vt:lpstr>VLAN Trunks Trunk Configuration Commands</vt:lpstr>
      <vt:lpstr>VLAN Trunks Trunk Configuration Example</vt:lpstr>
      <vt:lpstr>VLAN Trunks Verify Trunk Configuration</vt:lpstr>
      <vt:lpstr>VLAN Trunks Reset the Trunk to the Default State</vt:lpstr>
      <vt:lpstr>VLAN Trunks Reset the Trunk to the Default State (Cont.)</vt:lpstr>
      <vt:lpstr>3.5 Dynamic Trunking Protocol</vt:lpstr>
      <vt:lpstr>Dynamic Trunking Protocol Introduction to DTP</vt:lpstr>
      <vt:lpstr>Dynamic Trunking Protocol Negotiated Interface Modes</vt:lpstr>
      <vt:lpstr>Dynamic Trunking Protocol Results of a DTP Configuration</vt:lpstr>
      <vt:lpstr>Dynamic Trunking Protocol Verify DTP Mode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Md. Manirul Islam</cp:lastModifiedBy>
  <cp:revision>1063</cp:revision>
  <dcterms:created xsi:type="dcterms:W3CDTF">2016-08-22T22:27:36Z</dcterms:created>
  <dcterms:modified xsi:type="dcterms:W3CDTF">2021-03-31T08:28:56Z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