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6.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8"/>
  </p:notesMasterIdLst>
  <p:sldIdLst>
    <p:sldId id="876" r:id="rId2"/>
    <p:sldId id="860" r:id="rId3"/>
    <p:sldId id="759" r:id="rId4"/>
    <p:sldId id="1108" r:id="rId5"/>
    <p:sldId id="1177" r:id="rId6"/>
    <p:sldId id="1178" r:id="rId7"/>
    <p:sldId id="1179" r:id="rId8"/>
    <p:sldId id="1103" r:id="rId9"/>
    <p:sldId id="1172" r:id="rId10"/>
    <p:sldId id="1180" r:id="rId11"/>
    <p:sldId id="1196" r:id="rId12"/>
    <p:sldId id="1181" r:id="rId13"/>
    <p:sldId id="1182" r:id="rId14"/>
    <p:sldId id="1183" r:id="rId15"/>
    <p:sldId id="1184" r:id="rId16"/>
    <p:sldId id="1186" r:id="rId17"/>
    <p:sldId id="1185" r:id="rId18"/>
    <p:sldId id="1187" r:id="rId19"/>
    <p:sldId id="1188" r:id="rId20"/>
    <p:sldId id="1189" r:id="rId21"/>
    <p:sldId id="1190" r:id="rId22"/>
    <p:sldId id="1171" r:id="rId23"/>
    <p:sldId id="1173" r:id="rId24"/>
    <p:sldId id="1192" r:id="rId25"/>
    <p:sldId id="1193" r:id="rId26"/>
    <p:sldId id="291" r:id="rId27"/>
  </p:sldIdLst>
  <p:sldSz cx="9144000" cy="5143500" type="screen16x9"/>
  <p:notesSz cx="6858000" cy="9144000"/>
  <p:custDataLst>
    <p:tags r:id="rId29"/>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93" autoAdjust="0"/>
    <p:restoredTop sz="82527" autoAdjust="0"/>
  </p:normalViewPr>
  <p:slideViewPr>
    <p:cSldViewPr snapToGrid="0" showGuides="1">
      <p:cViewPr varScale="1">
        <p:scale>
          <a:sx n="124" d="100"/>
          <a:sy n="124" d="100"/>
        </p:scale>
        <p:origin x="822" y="9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3/31/2021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7 – DHCPv4</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630810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388959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7.2.3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4004864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7.2.4 – DHCPv4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920806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955144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48579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367613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7.2.6 – Syntax Checker – Configure DHCPv4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967274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7.2.7 – Disable the Cisco IOS DHCPv4 Server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848420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19139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7.0 – Introduction</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510931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7.2.9 – </a:t>
            </a:r>
            <a:r>
              <a:rPr lang="en-US" sz="1200" dirty="0"/>
              <a:t>Other Service Broadcasts Relayed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6120653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7.3 – Configure a DHCPv4 Client</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7.3.1  - Cisco Router as a DHCPv4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7.3.2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564195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7.3.3 – </a:t>
            </a:r>
            <a:r>
              <a:rPr lang="en-US" sz="1200" dirty="0"/>
              <a:t>Home Router as a DHCPv4 Client</a:t>
            </a:r>
          </a:p>
          <a:p>
            <a:r>
              <a:rPr lang="en-US" sz="1200" dirty="0"/>
              <a:t>7.3.4 – Syntax Checker – Configure a Cisco IOS Router as DHCP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5170118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7.1 – DHCPv4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7.1.1 – DHCPv4 Server and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7.1.2 – DHCPv4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917139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7.1.3 – Steps to Obtain a Lease</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898321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7.1.4 – Steps to Renew a Lease</a:t>
            </a:r>
          </a:p>
          <a:p>
            <a:r>
              <a:rPr lang="en-US" dirty="0"/>
              <a:t>7.1.5 – Check Your Understanding – DHCPv4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98587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7.2 – Configure a Cisco IOS DHCPv4 Server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7.2.1 – Cisco IOS DHCPv4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2966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DHCPv4</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Steps to Configure a Cisco IOS DHCPv4 Server</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Use the following steps to configure a Cisco IOS DHCPv4 server:</a:t>
            </a:r>
          </a:p>
          <a:p>
            <a:pPr marL="171450" indent="-171450" algn="l">
              <a:buFont typeface="Arial" panose="020B0604020202020204" pitchFamily="34" charset="0"/>
              <a:buChar char="•"/>
            </a:pPr>
            <a:r>
              <a:rPr lang="en-US" sz="1600" b="1" dirty="0">
                <a:solidFill>
                  <a:srgbClr val="000000"/>
                </a:solidFill>
              </a:rPr>
              <a:t>Step 1</a:t>
            </a:r>
            <a:r>
              <a:rPr lang="en-US" sz="1600" dirty="0">
                <a:solidFill>
                  <a:srgbClr val="000000"/>
                </a:solidFill>
              </a:rPr>
              <a:t>. Exclude IPv4 addresses. A single address or a range of addresses can be excluded by specifying the </a:t>
            </a:r>
            <a:r>
              <a:rPr lang="en-US" sz="1600" i="1" dirty="0">
                <a:solidFill>
                  <a:srgbClr val="000000"/>
                </a:solidFill>
              </a:rPr>
              <a:t>low-address</a:t>
            </a:r>
            <a:r>
              <a:rPr lang="en-US" sz="1600" dirty="0">
                <a:solidFill>
                  <a:srgbClr val="000000"/>
                </a:solidFill>
              </a:rPr>
              <a:t> and </a:t>
            </a:r>
            <a:r>
              <a:rPr lang="en-US" sz="1600" i="1" dirty="0">
                <a:solidFill>
                  <a:srgbClr val="000000"/>
                </a:solidFill>
              </a:rPr>
              <a:t>high-address</a:t>
            </a:r>
            <a:r>
              <a:rPr lang="en-US" sz="1600" dirty="0">
                <a:solidFill>
                  <a:srgbClr val="000000"/>
                </a:solidFill>
              </a:rPr>
              <a:t> of the range. Excluded addresses should be those addresses that are assigned to routers, servers, printers, and other devices that have been, or will be, manually configured. You can also enter the command multiple times. The command is </a:t>
            </a:r>
            <a:r>
              <a:rPr lang="en-US" sz="1600" b="1" dirty="0">
                <a:solidFill>
                  <a:srgbClr val="000000"/>
                </a:solidFill>
                <a:cs typeface="Courier New" panose="02070309020205020404" pitchFamily="49" charset="0"/>
              </a:rPr>
              <a:t>ip dhcp excluded-address </a:t>
            </a:r>
            <a:r>
              <a:rPr lang="en-US" sz="1600" b="1" i="1" dirty="0">
                <a:solidFill>
                  <a:srgbClr val="000000"/>
                </a:solidFill>
                <a:cs typeface="Courier New" panose="02070309020205020404" pitchFamily="49" charset="0"/>
              </a:rPr>
              <a:t>low-address [high-address]</a:t>
            </a:r>
          </a:p>
          <a:p>
            <a:pPr marL="171450" indent="-171450" algn="l">
              <a:buFont typeface="Arial" panose="020B0604020202020204" pitchFamily="34" charset="0"/>
              <a:buChar char="•"/>
            </a:pPr>
            <a:r>
              <a:rPr lang="en-US" sz="1600" b="1" dirty="0">
                <a:solidFill>
                  <a:srgbClr val="000000"/>
                </a:solidFill>
              </a:rPr>
              <a:t>Step 2</a:t>
            </a:r>
            <a:r>
              <a:rPr lang="en-US" sz="1600" dirty="0">
                <a:solidFill>
                  <a:srgbClr val="000000"/>
                </a:solidFill>
              </a:rPr>
              <a:t>. Define a DHCPv4 pool name. The </a:t>
            </a:r>
            <a:r>
              <a:rPr lang="en-US" sz="1600" b="1" dirty="0">
                <a:solidFill>
                  <a:srgbClr val="000000"/>
                </a:solidFill>
              </a:rPr>
              <a:t>ip dhcp pool</a:t>
            </a:r>
            <a:r>
              <a:rPr lang="en-US" sz="1600" dirty="0">
                <a:solidFill>
                  <a:srgbClr val="000000"/>
                </a:solidFill>
              </a:rPr>
              <a:t> </a:t>
            </a:r>
            <a:r>
              <a:rPr lang="en-US" sz="1600" b="1" i="1" dirty="0">
                <a:solidFill>
                  <a:srgbClr val="000000"/>
                </a:solidFill>
              </a:rPr>
              <a:t>pool-name</a:t>
            </a:r>
            <a:r>
              <a:rPr lang="en-US" sz="1600" dirty="0">
                <a:solidFill>
                  <a:srgbClr val="000000"/>
                </a:solidFill>
              </a:rPr>
              <a:t> command creates a pool with the specified name and puts the router in DHCPv4 configuration mode, which is identified by the prompt </a:t>
            </a:r>
            <a:r>
              <a:rPr lang="en-US" sz="1600" b="1" dirty="0">
                <a:solidFill>
                  <a:srgbClr val="000000"/>
                </a:solidFill>
              </a:rPr>
              <a:t>Router(dhcp-config)#.</a:t>
            </a:r>
          </a:p>
          <a:p>
            <a:pPr marL="0" indent="0" algn="l"/>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988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Steps to Configure a Cisco IOS DHCPv4 Server (Cont.)</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235132" y="731838"/>
            <a:ext cx="8519588" cy="1027294"/>
          </a:xfrm>
        </p:spPr>
        <p:txBody>
          <a:bodyPr/>
          <a:lstStyle/>
          <a:p>
            <a:pPr marL="171450" indent="-171450" algn="l">
              <a:buFont typeface="Arial" panose="020B0604020202020204" pitchFamily="34" charset="0"/>
              <a:buChar char="•"/>
            </a:pPr>
            <a:r>
              <a:rPr lang="en-US" sz="1600" b="1" dirty="0">
                <a:solidFill>
                  <a:srgbClr val="000000"/>
                </a:solidFill>
              </a:rPr>
              <a:t>Step 3</a:t>
            </a:r>
            <a:r>
              <a:rPr lang="en-US" sz="1600" dirty="0">
                <a:solidFill>
                  <a:srgbClr val="000000"/>
                </a:solidFill>
              </a:rPr>
              <a:t>. Configure the DHCPv4 pool. The address pool and default gateway router must be configured. Use the </a:t>
            </a:r>
            <a:r>
              <a:rPr lang="en-US" sz="1600" b="1" dirty="0">
                <a:solidFill>
                  <a:srgbClr val="000000"/>
                </a:solidFill>
              </a:rPr>
              <a:t>network</a:t>
            </a:r>
            <a:r>
              <a:rPr lang="en-US" sz="1600" dirty="0">
                <a:solidFill>
                  <a:srgbClr val="000000"/>
                </a:solidFill>
              </a:rPr>
              <a:t> statement to define the range of available addresses. Use the </a:t>
            </a:r>
            <a:r>
              <a:rPr lang="en-US" sz="1600" b="1" dirty="0">
                <a:solidFill>
                  <a:srgbClr val="000000"/>
                </a:solidFill>
              </a:rPr>
              <a:t>default-router</a:t>
            </a:r>
            <a:r>
              <a:rPr lang="en-US" sz="1600" dirty="0">
                <a:solidFill>
                  <a:srgbClr val="000000"/>
                </a:solidFill>
              </a:rPr>
              <a:t> command to define the default gateway router. These commands and other optional commands are shown in the table.</a:t>
            </a:r>
          </a:p>
          <a:p>
            <a:pPr marL="342900" indent="-342900" algn="l">
              <a:buFont typeface="Arial" panose="020B0604020202020204" pitchFamily="34" charset="0"/>
              <a:buChar char="•"/>
            </a:pPr>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graphicFrame>
        <p:nvGraphicFramePr>
          <p:cNvPr id="8" name="Table 8">
            <a:extLst>
              <a:ext uri="{FF2B5EF4-FFF2-40B4-BE49-F238E27FC236}">
                <a16:creationId xmlns:a16="http://schemas.microsoft.com/office/drawing/2014/main" id="{8160675C-1F4E-46AB-AAC6-BAA24635C806}"/>
              </a:ext>
            </a:extLst>
          </p:cNvPr>
          <p:cNvGraphicFramePr>
            <a:graphicFrameLocks noGrp="1"/>
          </p:cNvGraphicFramePr>
          <p:nvPr>
            <p:extLst>
              <p:ext uri="{D42A27DB-BD31-4B8C-83A1-F6EECF244321}">
                <p14:modId xmlns:p14="http://schemas.microsoft.com/office/powerpoint/2010/main" val="356289604"/>
              </p:ext>
            </p:extLst>
          </p:nvPr>
        </p:nvGraphicFramePr>
        <p:xfrm>
          <a:off x="853442" y="1898469"/>
          <a:ext cx="7141952" cy="2728397"/>
        </p:xfrm>
        <a:graphic>
          <a:graphicData uri="http://schemas.openxmlformats.org/drawingml/2006/table">
            <a:tbl>
              <a:tblPr firstRow="1" bandRow="1">
                <a:tableStyleId>{5C22544A-7EE6-4342-B048-85BDC9FD1C3A}</a:tableStyleId>
              </a:tblPr>
              <a:tblGrid>
                <a:gridCol w="2999188">
                  <a:extLst>
                    <a:ext uri="{9D8B030D-6E8A-4147-A177-3AD203B41FA5}">
                      <a16:colId xmlns:a16="http://schemas.microsoft.com/office/drawing/2014/main" val="3365508779"/>
                    </a:ext>
                  </a:extLst>
                </a:gridCol>
                <a:gridCol w="4142764">
                  <a:extLst>
                    <a:ext uri="{9D8B030D-6E8A-4147-A177-3AD203B41FA5}">
                      <a16:colId xmlns:a16="http://schemas.microsoft.com/office/drawing/2014/main" val="2426411092"/>
                    </a:ext>
                  </a:extLst>
                </a:gridCol>
              </a:tblGrid>
              <a:tr h="389771">
                <a:tc>
                  <a:txBody>
                    <a:bodyPr/>
                    <a:lstStyle/>
                    <a:p>
                      <a:pPr algn="l" fontAlgn="ctr"/>
                      <a:r>
                        <a:rPr lang="en-US" sz="1000" b="1" dirty="0">
                          <a:effectLst/>
                        </a:rPr>
                        <a:t>Task</a:t>
                      </a:r>
                      <a:endParaRPr lang="en-US" sz="1000" dirty="0">
                        <a:effectLst/>
                      </a:endParaRPr>
                    </a:p>
                  </a:txBody>
                  <a:tcPr marL="47625" marR="47625" marT="47625" marB="47625" anchor="ctr"/>
                </a:tc>
                <a:tc>
                  <a:txBody>
                    <a:bodyPr/>
                    <a:lstStyle/>
                    <a:p>
                      <a:pPr algn="l" fontAlgn="ctr"/>
                      <a:r>
                        <a:rPr lang="en-US" sz="1000" b="1" dirty="0">
                          <a:effectLst/>
                        </a:rPr>
                        <a:t>IOS Command</a:t>
                      </a:r>
                      <a:endParaRPr lang="en-US" sz="1000" dirty="0">
                        <a:effectLst/>
                      </a:endParaRPr>
                    </a:p>
                  </a:txBody>
                  <a:tcPr marL="47625" marR="47625" marT="47625" marB="47625" anchor="ctr"/>
                </a:tc>
                <a:extLst>
                  <a:ext uri="{0D108BD9-81ED-4DB2-BD59-A6C34878D82A}">
                    <a16:rowId xmlns:a16="http://schemas.microsoft.com/office/drawing/2014/main" val="592760898"/>
                  </a:ext>
                </a:extLst>
              </a:tr>
              <a:tr h="389771">
                <a:tc>
                  <a:txBody>
                    <a:bodyPr/>
                    <a:lstStyle/>
                    <a:p>
                      <a:pPr fontAlgn="ctr"/>
                      <a:r>
                        <a:rPr lang="en-US" sz="1000" b="0" dirty="0">
                          <a:effectLst/>
                        </a:rPr>
                        <a:t>Define the address pool.</a:t>
                      </a:r>
                    </a:p>
                  </a:txBody>
                  <a:tcPr marL="47625" marR="47625" marT="47625" marB="47625" anchor="ctr"/>
                </a:tc>
                <a:tc>
                  <a:txBody>
                    <a:bodyPr/>
                    <a:lstStyle/>
                    <a:p>
                      <a:pPr rtl="0" fontAlgn="ctr"/>
                      <a:r>
                        <a:rPr lang="en-US" sz="1000" b="1" dirty="0">
                          <a:effectLst/>
                        </a:rPr>
                        <a:t>network</a:t>
                      </a:r>
                      <a:r>
                        <a:rPr lang="en-US" sz="1000" b="0" dirty="0">
                          <a:effectLst/>
                        </a:rPr>
                        <a:t> </a:t>
                      </a:r>
                      <a:r>
                        <a:rPr lang="en-US" sz="1000" b="0" i="1" dirty="0">
                          <a:effectLst/>
                        </a:rPr>
                        <a:t>network-number</a:t>
                      </a:r>
                      <a:r>
                        <a:rPr lang="en-US" sz="1000" b="0" dirty="0">
                          <a:effectLst/>
                        </a:rPr>
                        <a:t> [</a:t>
                      </a:r>
                      <a:r>
                        <a:rPr lang="en-US" sz="1000" b="0" i="1" dirty="0">
                          <a:effectLst/>
                        </a:rPr>
                        <a:t>mask</a:t>
                      </a:r>
                      <a:r>
                        <a:rPr lang="en-US" sz="1000" b="0" dirty="0">
                          <a:effectLst/>
                        </a:rPr>
                        <a:t> | / </a:t>
                      </a:r>
                      <a:r>
                        <a:rPr lang="en-US" sz="1000" b="0" i="1" dirty="0">
                          <a:effectLst/>
                        </a:rPr>
                        <a:t>prefix-length</a:t>
                      </a:r>
                      <a:r>
                        <a:rPr lang="en-US" sz="1000" b="0" dirty="0">
                          <a:effectLst/>
                        </a:rPr>
                        <a:t>]</a:t>
                      </a:r>
                    </a:p>
                  </a:txBody>
                  <a:tcPr marL="47625" marR="47625" marT="47625" marB="47625" anchor="ctr"/>
                </a:tc>
                <a:extLst>
                  <a:ext uri="{0D108BD9-81ED-4DB2-BD59-A6C34878D82A}">
                    <a16:rowId xmlns:a16="http://schemas.microsoft.com/office/drawing/2014/main" val="3973781449"/>
                  </a:ext>
                </a:extLst>
              </a:tr>
              <a:tr h="389771">
                <a:tc>
                  <a:txBody>
                    <a:bodyPr/>
                    <a:lstStyle/>
                    <a:p>
                      <a:pPr fontAlgn="ctr"/>
                      <a:r>
                        <a:rPr lang="en-US" sz="1000" b="0" dirty="0">
                          <a:effectLst/>
                        </a:rPr>
                        <a:t>Define the default router or gateway.</a:t>
                      </a:r>
                    </a:p>
                  </a:txBody>
                  <a:tcPr marL="47625" marR="47625" marT="47625" marB="47625" anchor="ctr"/>
                </a:tc>
                <a:tc>
                  <a:txBody>
                    <a:bodyPr/>
                    <a:lstStyle/>
                    <a:p>
                      <a:pPr rtl="0" fontAlgn="ctr"/>
                      <a:r>
                        <a:rPr lang="en-US" sz="1000" b="1" dirty="0">
                          <a:effectLst/>
                        </a:rPr>
                        <a:t>default-router</a:t>
                      </a:r>
                      <a:r>
                        <a:rPr lang="en-US" sz="1000" b="0" dirty="0">
                          <a:effectLst/>
                        </a:rPr>
                        <a:t> address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883745937"/>
                  </a:ext>
                </a:extLst>
              </a:tr>
              <a:tr h="389771">
                <a:tc>
                  <a:txBody>
                    <a:bodyPr/>
                    <a:lstStyle/>
                    <a:p>
                      <a:pPr fontAlgn="ctr"/>
                      <a:r>
                        <a:rPr lang="en-US" sz="1000" b="0" dirty="0">
                          <a:effectLst/>
                        </a:rPr>
                        <a:t>Define a DNS server.</a:t>
                      </a:r>
                    </a:p>
                  </a:txBody>
                  <a:tcPr marL="47625" marR="47625" marT="47625" marB="47625" anchor="ctr"/>
                </a:tc>
                <a:tc>
                  <a:txBody>
                    <a:bodyPr/>
                    <a:lstStyle/>
                    <a:p>
                      <a:pPr rtl="0" fontAlgn="ctr"/>
                      <a:r>
                        <a:rPr lang="en-US" sz="1000" b="1" dirty="0">
                          <a:effectLst/>
                        </a:rPr>
                        <a:t>dns-server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2884302629"/>
                  </a:ext>
                </a:extLst>
              </a:tr>
              <a:tr h="389771">
                <a:tc>
                  <a:txBody>
                    <a:bodyPr/>
                    <a:lstStyle/>
                    <a:p>
                      <a:pPr fontAlgn="ctr"/>
                      <a:r>
                        <a:rPr lang="en-US" sz="1000" b="0" dirty="0">
                          <a:effectLst/>
                        </a:rPr>
                        <a:t>Define the domain name.</a:t>
                      </a:r>
                    </a:p>
                  </a:txBody>
                  <a:tcPr marL="47625" marR="47625" marT="47625" marB="47625" anchor="ctr"/>
                </a:tc>
                <a:tc>
                  <a:txBody>
                    <a:bodyPr/>
                    <a:lstStyle/>
                    <a:p>
                      <a:pPr rtl="0" fontAlgn="ctr"/>
                      <a:r>
                        <a:rPr lang="en-US" sz="1000" b="1" dirty="0">
                          <a:effectLst/>
                        </a:rPr>
                        <a:t>domain-name</a:t>
                      </a:r>
                      <a:r>
                        <a:rPr lang="en-US" sz="1000" b="0" dirty="0">
                          <a:effectLst/>
                        </a:rPr>
                        <a:t> </a:t>
                      </a:r>
                      <a:r>
                        <a:rPr lang="en-US" sz="1000" b="0" i="1" dirty="0">
                          <a:effectLst/>
                        </a:rPr>
                        <a:t>domain</a:t>
                      </a:r>
                      <a:endParaRPr lang="en-US" sz="1000" b="0" dirty="0">
                        <a:effectLst/>
                      </a:endParaRPr>
                    </a:p>
                  </a:txBody>
                  <a:tcPr marL="47625" marR="47625" marT="47625" marB="47625" anchor="ctr"/>
                </a:tc>
                <a:extLst>
                  <a:ext uri="{0D108BD9-81ED-4DB2-BD59-A6C34878D82A}">
                    <a16:rowId xmlns:a16="http://schemas.microsoft.com/office/drawing/2014/main" val="830131601"/>
                  </a:ext>
                </a:extLst>
              </a:tr>
              <a:tr h="389771">
                <a:tc>
                  <a:txBody>
                    <a:bodyPr/>
                    <a:lstStyle/>
                    <a:p>
                      <a:pPr fontAlgn="ctr"/>
                      <a:r>
                        <a:rPr lang="en-US" sz="1000" b="0" dirty="0">
                          <a:effectLst/>
                        </a:rPr>
                        <a:t>Define the duration of the DHCP lease.</a:t>
                      </a:r>
                    </a:p>
                  </a:txBody>
                  <a:tcPr marL="47625" marR="47625" marT="47625" marB="47625" anchor="ctr"/>
                </a:tc>
                <a:tc>
                  <a:txBody>
                    <a:bodyPr/>
                    <a:lstStyle/>
                    <a:p>
                      <a:pPr rtl="0" fontAlgn="ctr"/>
                      <a:r>
                        <a:rPr lang="en-US" sz="1000" b="1" dirty="0">
                          <a:effectLst/>
                        </a:rPr>
                        <a:t>lease</a:t>
                      </a:r>
                      <a:r>
                        <a:rPr lang="en-US" sz="1000" b="0" dirty="0">
                          <a:effectLst/>
                        </a:rPr>
                        <a:t> {</a:t>
                      </a:r>
                      <a:r>
                        <a:rPr lang="en-US" sz="1000" b="0" i="1" dirty="0">
                          <a:effectLst/>
                        </a:rPr>
                        <a:t>days</a:t>
                      </a:r>
                      <a:r>
                        <a:rPr lang="en-US" sz="1000" b="0" dirty="0">
                          <a:effectLst/>
                        </a:rPr>
                        <a:t> [</a:t>
                      </a:r>
                      <a:r>
                        <a:rPr lang="en-US" sz="1000" b="0" i="1" dirty="0">
                          <a:effectLst/>
                        </a:rPr>
                        <a:t>hours</a:t>
                      </a:r>
                      <a:r>
                        <a:rPr lang="en-US" sz="1000" b="0" dirty="0">
                          <a:effectLst/>
                        </a:rPr>
                        <a:t> [ </a:t>
                      </a:r>
                      <a:r>
                        <a:rPr lang="en-US" sz="1000" b="0" i="1" dirty="0">
                          <a:effectLst/>
                        </a:rPr>
                        <a:t>minutes</a:t>
                      </a:r>
                      <a:r>
                        <a:rPr lang="en-US" sz="1000" b="0" dirty="0">
                          <a:effectLst/>
                        </a:rPr>
                        <a:t>]] | </a:t>
                      </a:r>
                      <a:r>
                        <a:rPr lang="en-US" sz="1000" b="1" dirty="0">
                          <a:effectLst/>
                        </a:rPr>
                        <a:t>infinite</a:t>
                      </a:r>
                      <a:r>
                        <a:rPr lang="en-US" sz="1000" b="0" dirty="0">
                          <a:effectLst/>
                        </a:rPr>
                        <a:t>}</a:t>
                      </a:r>
                    </a:p>
                  </a:txBody>
                  <a:tcPr marL="47625" marR="47625" marT="47625" marB="47625" anchor="ctr"/>
                </a:tc>
                <a:extLst>
                  <a:ext uri="{0D108BD9-81ED-4DB2-BD59-A6C34878D82A}">
                    <a16:rowId xmlns:a16="http://schemas.microsoft.com/office/drawing/2014/main" val="633431326"/>
                  </a:ext>
                </a:extLst>
              </a:tr>
              <a:tr h="389771">
                <a:tc>
                  <a:txBody>
                    <a:bodyPr/>
                    <a:lstStyle/>
                    <a:p>
                      <a:pPr fontAlgn="ctr"/>
                      <a:r>
                        <a:rPr lang="en-US" sz="1000" b="0" dirty="0">
                          <a:effectLst/>
                        </a:rPr>
                        <a:t>Define the NetBIOS WINS server.</a:t>
                      </a:r>
                    </a:p>
                  </a:txBody>
                  <a:tcPr marL="47625" marR="47625" marT="47625" marB="47625" anchor="ctr"/>
                </a:tc>
                <a:tc>
                  <a:txBody>
                    <a:bodyPr/>
                    <a:lstStyle/>
                    <a:p>
                      <a:pPr fontAlgn="ctr"/>
                      <a:r>
                        <a:rPr lang="en-US" sz="1000" b="1" dirty="0">
                          <a:effectLst/>
                        </a:rPr>
                        <a:t>netbios-name-server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3889799977"/>
                  </a:ext>
                </a:extLst>
              </a:tr>
            </a:tbl>
          </a:graphicData>
        </a:graphic>
      </p:graphicFrame>
    </p:spTree>
    <p:extLst>
      <p:ext uri="{BB962C8B-B14F-4D97-AF65-F5344CB8AC3E}">
        <p14:creationId xmlns:p14="http://schemas.microsoft.com/office/powerpoint/2010/main" val="28772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Configuration Example</a:t>
            </a:r>
          </a:p>
        </p:txBody>
      </p:sp>
      <p:pic>
        <p:nvPicPr>
          <p:cNvPr id="7" name="Picture 6">
            <a:extLst>
              <a:ext uri="{FF2B5EF4-FFF2-40B4-BE49-F238E27FC236}">
                <a16:creationId xmlns:a16="http://schemas.microsoft.com/office/drawing/2014/main" id="{B994A58F-8A09-4952-B612-5385EE543AC3}"/>
              </a:ext>
            </a:extLst>
          </p:cNvPr>
          <p:cNvPicPr>
            <a:picLocks noChangeAspect="1"/>
          </p:cNvPicPr>
          <p:nvPr/>
        </p:nvPicPr>
        <p:blipFill>
          <a:blip r:embed="rId3"/>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id="{48A352A4-12D1-4C7B-9C59-DE39C85BE918}"/>
              </a:ext>
            </a:extLst>
          </p:cNvPr>
          <p:cNvPicPr>
            <a:picLocks noChangeAspect="1"/>
          </p:cNvPicPr>
          <p:nvPr/>
        </p:nvPicPr>
        <p:blipFill>
          <a:blip r:embed="rId4"/>
          <a:stretch>
            <a:fillRect/>
          </a:stretch>
        </p:blipFill>
        <p:spPr>
          <a:xfrm>
            <a:off x="845593" y="2404288"/>
            <a:ext cx="4953000" cy="2114550"/>
          </a:xfrm>
          <a:prstGeom prst="rect">
            <a:avLst/>
          </a:prstGeom>
        </p:spPr>
      </p:pic>
    </p:spTree>
    <p:extLst>
      <p:ext uri="{BB962C8B-B14F-4D97-AF65-F5344CB8AC3E}">
        <p14:creationId xmlns:p14="http://schemas.microsoft.com/office/powerpoint/2010/main" val="14597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Verification</a:t>
            </a:r>
          </a:p>
        </p:txBody>
      </p:sp>
      <p:sp>
        <p:nvSpPr>
          <p:cNvPr id="9" name="Rectangle 8">
            <a:extLst>
              <a:ext uri="{FF2B5EF4-FFF2-40B4-BE49-F238E27FC236}">
                <a16:creationId xmlns:a16="http://schemas.microsoft.com/office/drawing/2014/main" id="{44134660-1FDB-493B-BCA0-5294308F4A83}"/>
              </a:ext>
            </a:extLst>
          </p:cNvPr>
          <p:cNvSpPr/>
          <p:nvPr/>
        </p:nvSpPr>
        <p:spPr>
          <a:xfrm>
            <a:off x="257628" y="900929"/>
            <a:ext cx="8625115" cy="338554"/>
          </a:xfrm>
          <a:prstGeom prst="rect">
            <a:avLst/>
          </a:prstGeom>
        </p:spPr>
        <p:txBody>
          <a:bodyPr wrap="square">
            <a:spAutoFit/>
          </a:bodyPr>
          <a:lstStyle/>
          <a:p>
            <a:r>
              <a:rPr lang="en-US" sz="1600" dirty="0">
                <a:solidFill>
                  <a:srgbClr val="58585B"/>
                </a:solidFill>
                <a:latin typeface="+mn-lt"/>
              </a:rPr>
              <a:t>Use the commands in the table to verify that the Cisco IOS DHCPv4 server is operational</a:t>
            </a:r>
            <a:r>
              <a:rPr lang="en-US" sz="1400" dirty="0">
                <a:solidFill>
                  <a:srgbClr val="58585B"/>
                </a:solidFill>
                <a:latin typeface="+mn-lt"/>
              </a:rPr>
              <a:t>.</a:t>
            </a:r>
            <a:endParaRPr lang="en-US" sz="1400" dirty="0">
              <a:latin typeface="+mn-lt"/>
            </a:endParaRPr>
          </a:p>
        </p:txBody>
      </p:sp>
      <p:graphicFrame>
        <p:nvGraphicFramePr>
          <p:cNvPr id="5" name="Table 6">
            <a:extLst>
              <a:ext uri="{FF2B5EF4-FFF2-40B4-BE49-F238E27FC236}">
                <a16:creationId xmlns:a16="http://schemas.microsoft.com/office/drawing/2014/main" id="{0CBE9299-9C7A-4D00-8629-7BFEA1C39AD1}"/>
              </a:ext>
            </a:extLst>
          </p:cNvPr>
          <p:cNvGraphicFramePr>
            <a:graphicFrameLocks noGrp="1"/>
          </p:cNvGraphicFramePr>
          <p:nvPr>
            <p:ph idx="1"/>
            <p:extLst>
              <p:ext uri="{D42A27DB-BD31-4B8C-83A1-F6EECF244321}">
                <p14:modId xmlns:p14="http://schemas.microsoft.com/office/powerpoint/2010/main" val="2944431819"/>
              </p:ext>
            </p:extLst>
          </p:nvPr>
        </p:nvGraphicFramePr>
        <p:xfrm>
          <a:off x="257628" y="1672046"/>
          <a:ext cx="8454572" cy="1970964"/>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439329">
                <a:tc>
                  <a:txBody>
                    <a:bodyPr/>
                    <a:lstStyle/>
                    <a:p>
                      <a:pPr algn="l" fontAlgn="ctr"/>
                      <a:r>
                        <a:rPr lang="en-US" sz="1200" b="1" dirty="0">
                          <a:effectLst/>
                        </a:rPr>
                        <a:t>Command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en-US" sz="1200" b="1" dirty="0">
                          <a:effectLst/>
                        </a:rPr>
                        <a:t>show running-config | section dhcp</a:t>
                      </a:r>
                      <a:endParaRPr lang="en-US" sz="1200" b="0" dirty="0">
                        <a:effectLst/>
                      </a:endParaRPr>
                    </a:p>
                  </a:txBody>
                  <a:tcPr marL="47625" marR="47625" marT="47625" marB="47625" anchor="ctr"/>
                </a:tc>
                <a:tc>
                  <a:txBody>
                    <a:bodyPr/>
                    <a:lstStyle/>
                    <a:p>
                      <a:pPr fontAlgn="ctr"/>
                      <a:r>
                        <a:rPr lang="en-US" sz="1200" b="0" dirty="0">
                          <a:effectLst/>
                        </a:rPr>
                        <a:t>Displays the DHCPv4 commands configured on the router.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en-US" sz="1200" b="1" dirty="0">
                          <a:effectLst/>
                        </a:rPr>
                        <a:t>show ip dhcp binding</a:t>
                      </a:r>
                      <a:endParaRPr lang="en-US" sz="1200" b="0" dirty="0">
                        <a:effectLst/>
                      </a:endParaRPr>
                    </a:p>
                  </a:txBody>
                  <a:tcPr marL="47625" marR="47625" marT="47625" marB="47625" anchor="ctr"/>
                </a:tc>
                <a:tc>
                  <a:txBody>
                    <a:bodyPr/>
                    <a:lstStyle/>
                    <a:p>
                      <a:pPr fontAlgn="ctr"/>
                      <a:r>
                        <a:rPr lang="en-US" sz="1200" b="0" dirty="0">
                          <a:effectLst/>
                        </a:rPr>
                        <a:t>Displays a list of all IPv4 address to MAC address bindings provided by the DHCPv4 service.</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en-US" sz="1200" b="1" dirty="0">
                          <a:effectLst/>
                        </a:rPr>
                        <a:t>show ip dhcp server statistics</a:t>
                      </a:r>
                      <a:endParaRPr lang="en-US" sz="1200" b="0" dirty="0">
                        <a:effectLst/>
                      </a:endParaRPr>
                    </a:p>
                  </a:txBody>
                  <a:tcPr marL="47625" marR="47625" marT="47625" marB="47625" anchor="ctr"/>
                </a:tc>
                <a:tc>
                  <a:txBody>
                    <a:bodyPr/>
                    <a:lstStyle/>
                    <a:p>
                      <a:pPr fontAlgn="ctr"/>
                      <a:r>
                        <a:rPr lang="en-US" sz="1200" b="0" dirty="0">
                          <a:effectLst/>
                        </a:rPr>
                        <a:t>Displays count information regarding the number of DHCPv4 messages that have been sent and received</a:t>
                      </a:r>
                    </a:p>
                  </a:txBody>
                  <a:tcPr marL="47625" marR="47625" marT="47625" marB="47625" anchor="ctr"/>
                </a:tc>
                <a:extLst>
                  <a:ext uri="{0D108BD9-81ED-4DB2-BD59-A6C34878D82A}">
                    <a16:rowId xmlns:a16="http://schemas.microsoft.com/office/drawing/2014/main" val="334081493"/>
                  </a:ext>
                </a:extLst>
              </a:tr>
            </a:tbl>
          </a:graphicData>
        </a:graphic>
      </p:graphicFrame>
    </p:spTree>
    <p:extLst>
      <p:ext uri="{BB962C8B-B14F-4D97-AF65-F5344CB8AC3E}">
        <p14:creationId xmlns:p14="http://schemas.microsoft.com/office/powerpoint/2010/main" val="18182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1070836"/>
          </a:xfrm>
        </p:spPr>
        <p:txBody>
          <a:bodyPr/>
          <a:lstStyle/>
          <a:p>
            <a:pPr marL="0" indent="0" algn="l"/>
            <a:r>
              <a:rPr lang="en-US" sz="1600" b="1" dirty="0">
                <a:solidFill>
                  <a:srgbClr val="000000"/>
                </a:solidFill>
              </a:rPr>
              <a:t>Verify the DHCPv4 Configuration: </a:t>
            </a:r>
            <a:r>
              <a:rPr lang="en-US" sz="1600" dirty="0">
                <a:solidFill>
                  <a:srgbClr val="000000"/>
                </a:solidFill>
              </a:rPr>
              <a:t>As shown in the example, the </a:t>
            </a:r>
            <a:r>
              <a:rPr lang="en-US" sz="1600" b="1" dirty="0">
                <a:solidFill>
                  <a:srgbClr val="000000"/>
                </a:solidFill>
              </a:rPr>
              <a:t>show running-config | section dhcp</a:t>
            </a:r>
            <a:r>
              <a:rPr lang="en-US" sz="1600" dirty="0">
                <a:solidFill>
                  <a:srgbClr val="000000"/>
                </a:solidFill>
              </a:rPr>
              <a:t> command output displays the DHCPv4 commands configured on R1. The </a:t>
            </a:r>
            <a:r>
              <a:rPr lang="en-US" sz="1600" b="1" dirty="0">
                <a:solidFill>
                  <a:srgbClr val="000000"/>
                </a:solidFill>
              </a:rPr>
              <a:t>| section</a:t>
            </a:r>
            <a:r>
              <a:rPr lang="en-US" sz="1600" dirty="0">
                <a:solidFill>
                  <a:srgbClr val="000000"/>
                </a:solidFill>
              </a:rPr>
              <a:t> parameter displays only the commands associated with DHCPv4 configuration.</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F86EBC52-F8CB-4958-AF40-6045FA0BA5F7}"/>
              </a:ext>
            </a:extLst>
          </p:cNvPr>
          <p:cNvPicPr>
            <a:picLocks noChangeAspect="1"/>
          </p:cNvPicPr>
          <p:nvPr/>
        </p:nvPicPr>
        <p:blipFill>
          <a:blip r:embed="rId3"/>
          <a:stretch>
            <a:fillRect/>
          </a:stretch>
        </p:blipFill>
        <p:spPr>
          <a:xfrm>
            <a:off x="2124152" y="1924595"/>
            <a:ext cx="4895695" cy="2389005"/>
          </a:xfrm>
          <a:prstGeom prst="rect">
            <a:avLst/>
          </a:prstGeom>
        </p:spPr>
      </p:pic>
    </p:spTree>
    <p:extLst>
      <p:ext uri="{BB962C8B-B14F-4D97-AF65-F5344CB8AC3E}">
        <p14:creationId xmlns:p14="http://schemas.microsoft.com/office/powerpoint/2010/main" val="3135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861832"/>
          </a:xfrm>
        </p:spPr>
        <p:txBody>
          <a:bodyPr/>
          <a:lstStyle/>
          <a:p>
            <a:pPr marL="0" indent="0" algn="l"/>
            <a:r>
              <a:rPr lang="en-US" sz="1600" b="1" dirty="0">
                <a:solidFill>
                  <a:srgbClr val="000000"/>
                </a:solidFill>
              </a:rPr>
              <a:t>Verify DHCPv4 Bindings: </a:t>
            </a:r>
            <a:r>
              <a:rPr lang="en-US" sz="1600" dirty="0">
                <a:solidFill>
                  <a:srgbClr val="000000"/>
                </a:solidFill>
              </a:rPr>
              <a:t>As shown in the example, the operation of DHCPv4 can be verified using the </a:t>
            </a:r>
            <a:r>
              <a:rPr lang="en-US" sz="1600" b="1" dirty="0">
                <a:solidFill>
                  <a:srgbClr val="000000"/>
                </a:solidFill>
              </a:rPr>
              <a:t>show ip dhcp binding</a:t>
            </a:r>
            <a:r>
              <a:rPr lang="en-US" sz="1600" dirty="0">
                <a:solidFill>
                  <a:srgbClr val="000000"/>
                </a:solidFill>
              </a:rPr>
              <a:t> command. This command displays a list of all IPv4 address to MAC address bindings that have been provided by the DHCPv4 service.</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BD5D6C03-2202-48EC-800E-9A50526482C0}"/>
              </a:ext>
            </a:extLst>
          </p:cNvPr>
          <p:cNvPicPr>
            <a:picLocks noChangeAspect="1"/>
          </p:cNvPicPr>
          <p:nvPr/>
        </p:nvPicPr>
        <p:blipFill>
          <a:blip r:embed="rId3"/>
          <a:stretch>
            <a:fillRect/>
          </a:stretch>
        </p:blipFill>
        <p:spPr>
          <a:xfrm>
            <a:off x="557212" y="1709737"/>
            <a:ext cx="8029575" cy="1724025"/>
          </a:xfrm>
          <a:prstGeom prst="rect">
            <a:avLst/>
          </a:prstGeom>
        </p:spPr>
      </p:pic>
    </p:spTree>
    <p:extLst>
      <p:ext uri="{BB962C8B-B14F-4D97-AF65-F5344CB8AC3E}">
        <p14:creationId xmlns:p14="http://schemas.microsoft.com/office/powerpoint/2010/main" val="408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6" name="Content Placeholder 5">
            <a:extLst>
              <a:ext uri="{FF2B5EF4-FFF2-40B4-BE49-F238E27FC236}">
                <a16:creationId xmlns:a16="http://schemas.microsoft.com/office/drawing/2014/main" id="{3FAFF9D8-0045-439D-9855-1D9957EBC531}"/>
              </a:ext>
            </a:extLst>
          </p:cNvPr>
          <p:cNvSpPr>
            <a:spLocks noGrp="1"/>
          </p:cNvSpPr>
          <p:nvPr>
            <p:ph idx="1"/>
          </p:nvPr>
        </p:nvSpPr>
        <p:spPr>
          <a:xfrm>
            <a:off x="182880" y="957943"/>
            <a:ext cx="3845211" cy="3463791"/>
          </a:xfrm>
        </p:spPr>
        <p:txBody>
          <a:bodyPr/>
          <a:lstStyle/>
          <a:p>
            <a:pPr marL="0" indent="0" algn="l"/>
            <a:r>
              <a:rPr lang="en-US" sz="1600" b="1" dirty="0">
                <a:solidFill>
                  <a:srgbClr val="000000"/>
                </a:solidFill>
              </a:rPr>
              <a:t>Verify DHCPv4 Statistics: </a:t>
            </a:r>
            <a:r>
              <a:rPr lang="en-US" sz="1600" dirty="0">
                <a:solidFill>
                  <a:srgbClr val="000000"/>
                </a:solidFill>
              </a:rPr>
              <a:t>The output of the </a:t>
            </a:r>
            <a:r>
              <a:rPr lang="en-US" sz="1600" b="1" dirty="0">
                <a:solidFill>
                  <a:srgbClr val="000000"/>
                </a:solidFill>
              </a:rPr>
              <a:t>show ip dhcp server statistics</a:t>
            </a:r>
            <a:r>
              <a:rPr lang="en-US" sz="1600" dirty="0">
                <a:solidFill>
                  <a:srgbClr val="000000"/>
                </a:solidFill>
              </a:rPr>
              <a:t> is used to verify that messages are being received or sent by the router. This command displays count information regarding the number of DHCPv4 messages that have been sent and received.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51AAFB8-3CA2-4650-94B3-16337A1A7BBF}"/>
              </a:ext>
            </a:extLst>
          </p:cNvPr>
          <p:cNvPicPr>
            <a:picLocks noChangeAspect="1"/>
          </p:cNvPicPr>
          <p:nvPr/>
        </p:nvPicPr>
        <p:blipFill>
          <a:blip r:embed="rId3"/>
          <a:stretch>
            <a:fillRect/>
          </a:stretch>
        </p:blipFill>
        <p:spPr>
          <a:xfrm>
            <a:off x="4841966" y="627017"/>
            <a:ext cx="2946389" cy="4135390"/>
          </a:xfrm>
          <a:prstGeom prst="rect">
            <a:avLst/>
          </a:prstGeom>
        </p:spPr>
      </p:pic>
    </p:spTree>
    <p:extLst>
      <p:ext uri="{BB962C8B-B14F-4D97-AF65-F5344CB8AC3E}">
        <p14:creationId xmlns:p14="http://schemas.microsoft.com/office/powerpoint/2010/main" val="361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95794" y="731837"/>
            <a:ext cx="3466012" cy="4302034"/>
          </a:xfrm>
        </p:spPr>
        <p:txBody>
          <a:bodyPr/>
          <a:lstStyle/>
          <a:p>
            <a:pPr marL="0" indent="0" algn="l"/>
            <a:r>
              <a:rPr lang="en-US" sz="1500" b="1" dirty="0">
                <a:solidFill>
                  <a:srgbClr val="000000"/>
                </a:solidFill>
              </a:rPr>
              <a:t>Verify DHCPv4 Client Received IPv4 Addressing: </a:t>
            </a:r>
            <a:r>
              <a:rPr lang="en-US" sz="1500" dirty="0">
                <a:solidFill>
                  <a:srgbClr val="000000"/>
                </a:solidFill>
              </a:rPr>
              <a:t>The </a:t>
            </a:r>
            <a:r>
              <a:rPr lang="en-US" sz="1500" b="1" dirty="0">
                <a:solidFill>
                  <a:srgbClr val="000000"/>
                </a:solidFill>
              </a:rPr>
              <a:t>ipconfig /all</a:t>
            </a:r>
            <a:r>
              <a:rPr lang="en-US" sz="1500" dirty="0">
                <a:solidFill>
                  <a:srgbClr val="000000"/>
                </a:solidFill>
              </a:rPr>
              <a:t> command, when issued on PC1, displays the TCP/IP parameters, as shown in the example. Because PC1 was connected to the network segment 192.168.10.0/24, it automatically received a DNS suffix, IPv4 address, subnet mask, default gateway, and DNS server address from that pool. No DHCP-specific router interface configuration is required. If a PC is connected to a network segment that has a DHCPv4 pool available, the PC can obtain an IPv4 address from the appropriate pool automatically.</a:t>
            </a:r>
          </a:p>
          <a:p>
            <a:pPr marL="0" indent="0" algn="l"/>
            <a:endParaRPr lang="en-US" sz="1200" dirty="0">
              <a:solidFill>
                <a:srgbClr val="000000"/>
              </a:solidFill>
            </a:endParaRPr>
          </a:p>
        </p:txBody>
      </p:sp>
      <p:pic>
        <p:nvPicPr>
          <p:cNvPr id="10" name="Picture 9">
            <a:extLst>
              <a:ext uri="{FF2B5EF4-FFF2-40B4-BE49-F238E27FC236}">
                <a16:creationId xmlns:a16="http://schemas.microsoft.com/office/drawing/2014/main" id="{BBDA6BC5-079E-408E-B22F-EFCAE218B3AD}"/>
              </a:ext>
            </a:extLst>
          </p:cNvPr>
          <p:cNvPicPr>
            <a:picLocks noChangeAspect="1"/>
          </p:cNvPicPr>
          <p:nvPr/>
        </p:nvPicPr>
        <p:blipFill>
          <a:blip r:embed="rId3"/>
          <a:stretch>
            <a:fillRect/>
          </a:stretch>
        </p:blipFill>
        <p:spPr>
          <a:xfrm>
            <a:off x="3699916" y="937815"/>
            <a:ext cx="4969422" cy="3473848"/>
          </a:xfrm>
          <a:prstGeom prst="rect">
            <a:avLst/>
          </a:prstGeom>
        </p:spPr>
      </p:pic>
    </p:spTree>
    <p:extLst>
      <p:ext uri="{BB962C8B-B14F-4D97-AF65-F5344CB8AC3E}">
        <p14:creationId xmlns:p14="http://schemas.microsoft.com/office/powerpoint/2010/main" val="27548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Disable the Cisco IOS DHCPv4 Server</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439828" y="827631"/>
            <a:ext cx="3492092" cy="3689897"/>
          </a:xfrm>
        </p:spPr>
        <p:txBody>
          <a:bodyPr/>
          <a:lstStyle/>
          <a:p>
            <a:pPr marL="0" indent="0" algn="l"/>
            <a:r>
              <a:rPr lang="en-US" sz="1600" dirty="0">
                <a:solidFill>
                  <a:srgbClr val="000000"/>
                </a:solidFill>
              </a:rPr>
              <a:t>The DHCPv4 service is enabled by default. To disable the service, use the </a:t>
            </a:r>
            <a:r>
              <a:rPr lang="en-US" sz="1600" b="1" dirty="0">
                <a:solidFill>
                  <a:srgbClr val="000000"/>
                </a:solidFill>
              </a:rPr>
              <a:t>no service dhcp</a:t>
            </a:r>
            <a:r>
              <a:rPr lang="en-US" sz="1600" dirty="0">
                <a:solidFill>
                  <a:srgbClr val="000000"/>
                </a:solidFill>
              </a:rPr>
              <a:t> global configuration mode command. Use the </a:t>
            </a:r>
            <a:r>
              <a:rPr lang="en-US" sz="1600" b="1" dirty="0">
                <a:solidFill>
                  <a:srgbClr val="000000"/>
                </a:solidFill>
              </a:rPr>
              <a:t>service dhcp</a:t>
            </a:r>
            <a:r>
              <a:rPr lang="en-US" sz="1600" dirty="0">
                <a:solidFill>
                  <a:srgbClr val="000000"/>
                </a:solidFill>
              </a:rPr>
              <a:t> global configuration mode command to re-enable the DHCPv4 server process, as shown in the example. Enabling the service has no effect if the parameters are not configured.</a:t>
            </a:r>
          </a:p>
          <a:p>
            <a:pPr marL="0" indent="0" algn="l"/>
            <a:r>
              <a:rPr lang="en-US" sz="1600" b="1" dirty="0">
                <a:solidFill>
                  <a:srgbClr val="000000"/>
                </a:solidFill>
              </a:rPr>
              <a:t>Note</a:t>
            </a:r>
            <a:r>
              <a:rPr lang="en-US" sz="1600" dirty="0">
                <a:solidFill>
                  <a:srgbClr val="000000"/>
                </a:solidFill>
              </a:rPr>
              <a:t>: Clearing the DHCP bindings or stopping and restarting the DHCP service may result in duplicate IP addresses being temporarily assigned on the network.</a:t>
            </a:r>
          </a:p>
          <a:p>
            <a:pPr marL="0" indent="0" algn="l"/>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4269E1DD-0F11-4AAA-948F-9DF1A674D18A}"/>
              </a:ext>
            </a:extLst>
          </p:cNvPr>
          <p:cNvPicPr>
            <a:picLocks noChangeAspect="1"/>
          </p:cNvPicPr>
          <p:nvPr/>
        </p:nvPicPr>
        <p:blipFill>
          <a:blip r:embed="rId3"/>
          <a:stretch>
            <a:fillRect/>
          </a:stretch>
        </p:blipFill>
        <p:spPr>
          <a:xfrm>
            <a:off x="4235176" y="2040321"/>
            <a:ext cx="3952875" cy="952500"/>
          </a:xfrm>
          <a:prstGeom prst="rect">
            <a:avLst/>
          </a:prstGeom>
        </p:spPr>
      </p:pic>
    </p:spTree>
    <p:extLst>
      <p:ext uri="{BB962C8B-B14F-4D97-AF65-F5344CB8AC3E}">
        <p14:creationId xmlns:p14="http://schemas.microsoft.com/office/powerpoint/2010/main" val="1999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Relay</a:t>
            </a:r>
          </a:p>
        </p:txBody>
      </p:sp>
      <p:sp>
        <p:nvSpPr>
          <p:cNvPr id="5" name="Content Placeholder 4">
            <a:extLst>
              <a:ext uri="{FF2B5EF4-FFF2-40B4-BE49-F238E27FC236}">
                <a16:creationId xmlns:a16="http://schemas.microsoft.com/office/drawing/2014/main" id="{B6E09C11-E0C2-42E1-B7FE-DA2CDC296F8F}"/>
              </a:ext>
            </a:extLst>
          </p:cNvPr>
          <p:cNvSpPr>
            <a:spLocks noGrp="1"/>
          </p:cNvSpPr>
          <p:nvPr>
            <p:ph idx="1"/>
          </p:nvPr>
        </p:nvSpPr>
        <p:spPr>
          <a:xfrm>
            <a:off x="69670" y="731838"/>
            <a:ext cx="8685050" cy="1454014"/>
          </a:xfrm>
        </p:spPr>
        <p:txBody>
          <a:bodyPr/>
          <a:lstStyle/>
          <a:p>
            <a:pPr marL="342900" indent="-342900" algn="l">
              <a:buFont typeface="Arial" panose="020B0604020202020204" pitchFamily="34" charset="0"/>
              <a:buChar char="•"/>
            </a:pPr>
            <a:r>
              <a:rPr lang="en-US" sz="1400" dirty="0">
                <a:solidFill>
                  <a:srgbClr val="000000"/>
                </a:solidFill>
              </a:rPr>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p>
          <a:p>
            <a:pPr marL="342900" indent="-342900" algn="l">
              <a:buFont typeface="Arial" panose="020B0604020202020204" pitchFamily="34" charset="0"/>
              <a:buChar char="•"/>
            </a:pPr>
            <a:r>
              <a:rPr lang="en-US" sz="1400" dirty="0">
                <a:solidFill>
                  <a:srgbClr val="000000"/>
                </a:solidFill>
              </a:rPr>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43C2444-5112-4369-B834-C7BFAA5D7C33}"/>
              </a:ext>
            </a:extLst>
          </p:cNvPr>
          <p:cNvPicPr>
            <a:picLocks noChangeAspect="1"/>
          </p:cNvPicPr>
          <p:nvPr/>
        </p:nvPicPr>
        <p:blipFill>
          <a:blip r:embed="rId3"/>
          <a:stretch>
            <a:fillRect/>
          </a:stretch>
        </p:blipFill>
        <p:spPr>
          <a:xfrm>
            <a:off x="1933657" y="2560866"/>
            <a:ext cx="5276685" cy="2272536"/>
          </a:xfrm>
          <a:prstGeom prst="rect">
            <a:avLst/>
          </a:prstGeom>
        </p:spPr>
      </p:pic>
    </p:spTree>
    <p:extLst>
      <p:ext uri="{BB962C8B-B14F-4D97-AF65-F5344CB8AC3E}">
        <p14:creationId xmlns:p14="http://schemas.microsoft.com/office/powerpoint/2010/main" val="17576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DHCPv4</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 Implement DHCPv4 to operate across multiple LANs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971836092"/>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DHCP4 Concepts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DHCPv4 operates in a small- to medium-sized business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pt-BR" b="1">
                          <a:solidFill>
                            <a:schemeClr val="bg1"/>
                          </a:solidFill>
                          <a:effectLst/>
                        </a:rPr>
                        <a:t>Configure a Cisco IOS DHCP4 Server</a:t>
                      </a:r>
                      <a:endParaRPr lang="pt-BR" b="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router as a DHCPv4 server.</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Configure a DHCP4 Client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router as a DHCPv4 client.</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Relay (Cont.)</a:t>
            </a:r>
          </a:p>
        </p:txBody>
      </p:sp>
      <p:sp>
        <p:nvSpPr>
          <p:cNvPr id="4" name="Content Placeholder 3">
            <a:extLst>
              <a:ext uri="{FF2B5EF4-FFF2-40B4-BE49-F238E27FC236}">
                <a16:creationId xmlns:a16="http://schemas.microsoft.com/office/drawing/2014/main" id="{B80CB5D6-5ECD-4631-A8B6-534033273036}"/>
              </a:ext>
            </a:extLst>
          </p:cNvPr>
          <p:cNvSpPr>
            <a:spLocks noGrp="1"/>
          </p:cNvSpPr>
          <p:nvPr>
            <p:ph idx="1"/>
          </p:nvPr>
        </p:nvSpPr>
        <p:spPr>
          <a:xfrm>
            <a:off x="474662" y="731838"/>
            <a:ext cx="8280057" cy="2107140"/>
          </a:xfrm>
        </p:spPr>
        <p:txBody>
          <a:bodyPr/>
          <a:lstStyle/>
          <a:p>
            <a:pPr marL="342900" indent="-342900" algn="l">
              <a:buFont typeface="Arial" panose="020B0604020202020204" pitchFamily="34" charset="0"/>
              <a:buChar char="•"/>
            </a:pPr>
            <a:r>
              <a:rPr lang="en-US" sz="1600" dirty="0">
                <a:solidFill>
                  <a:srgbClr val="000000"/>
                </a:solidFill>
              </a:rPr>
              <a:t>Configure R1 with the </a:t>
            </a:r>
            <a:r>
              <a:rPr lang="en-US" sz="1600" b="1" dirty="0">
                <a:solidFill>
                  <a:srgbClr val="000000"/>
                </a:solidFill>
              </a:rPr>
              <a:t>ip helper-address</a:t>
            </a:r>
            <a:r>
              <a:rPr lang="en-US" sz="1600" dirty="0">
                <a:solidFill>
                  <a:srgbClr val="000000"/>
                </a:solidFill>
              </a:rPr>
              <a:t> </a:t>
            </a:r>
            <a:r>
              <a:rPr lang="en-US" sz="1600" i="1" dirty="0">
                <a:solidFill>
                  <a:srgbClr val="000000"/>
                </a:solidFill>
              </a:rPr>
              <a:t>address</a:t>
            </a:r>
            <a:r>
              <a:rPr lang="en-US" sz="1600" dirty="0">
                <a:solidFill>
                  <a:srgbClr val="000000"/>
                </a:solidFill>
              </a:rPr>
              <a:t> interface configuration command. This will cause R1 to relay DHCPv4 broadcasts to the DHCPv4 server. As shown in the example, the interface on R1 receiving the broadcast from PC1 is configured to relay DHCPv4 address to the DHCPv4 server at 192.168.11.6.</a:t>
            </a:r>
          </a:p>
          <a:p>
            <a:pPr marL="342900" indent="-342900" algn="l">
              <a:buFont typeface="Arial" panose="020B0604020202020204" pitchFamily="34" charset="0"/>
              <a:buChar char="•"/>
            </a:pPr>
            <a:r>
              <a:rPr lang="en-US" sz="1600" dirty="0">
                <a:solidFill>
                  <a:srgbClr val="000000"/>
                </a:solidFill>
              </a:rPr>
              <a:t>When R1 has been configured as a DHCPv4 relay agent, it accepts broadcast requests for the DHCPv4 service and then forwards those requests as a unicast to the IPv4 address 192.168.11.6. The network administrator can use the </a:t>
            </a:r>
            <a:r>
              <a:rPr lang="en-US" sz="1600" b="1" dirty="0">
                <a:solidFill>
                  <a:srgbClr val="000000"/>
                </a:solidFill>
              </a:rPr>
              <a:t>show ip interface</a:t>
            </a:r>
            <a:r>
              <a:rPr lang="en-US" sz="1600" dirty="0">
                <a:solidFill>
                  <a:srgbClr val="000000"/>
                </a:solidFill>
              </a:rPr>
              <a:t> command to verify the configuration.</a:t>
            </a:r>
          </a:p>
        </p:txBody>
      </p:sp>
      <p:pic>
        <p:nvPicPr>
          <p:cNvPr id="7" name="Picture 6">
            <a:extLst>
              <a:ext uri="{FF2B5EF4-FFF2-40B4-BE49-F238E27FC236}">
                <a16:creationId xmlns:a16="http://schemas.microsoft.com/office/drawing/2014/main" id="{4C2BCC5F-EC54-4C13-B73D-BD162833666B}"/>
              </a:ext>
            </a:extLst>
          </p:cNvPr>
          <p:cNvPicPr>
            <a:picLocks noChangeAspect="1"/>
          </p:cNvPicPr>
          <p:nvPr/>
        </p:nvPicPr>
        <p:blipFill>
          <a:blip r:embed="rId3"/>
          <a:stretch>
            <a:fillRect/>
          </a:stretch>
        </p:blipFill>
        <p:spPr>
          <a:xfrm>
            <a:off x="709793" y="2899937"/>
            <a:ext cx="3205257" cy="1013061"/>
          </a:xfrm>
          <a:prstGeom prst="rect">
            <a:avLst/>
          </a:prstGeom>
        </p:spPr>
      </p:pic>
      <p:pic>
        <p:nvPicPr>
          <p:cNvPr id="8" name="Picture 7">
            <a:extLst>
              <a:ext uri="{FF2B5EF4-FFF2-40B4-BE49-F238E27FC236}">
                <a16:creationId xmlns:a16="http://schemas.microsoft.com/office/drawing/2014/main" id="{94E9B43E-1199-40D4-95EE-4955AF297B97}"/>
              </a:ext>
            </a:extLst>
          </p:cNvPr>
          <p:cNvPicPr>
            <a:picLocks noChangeAspect="1"/>
          </p:cNvPicPr>
          <p:nvPr/>
        </p:nvPicPr>
        <p:blipFill>
          <a:blip r:embed="rId4"/>
          <a:stretch>
            <a:fillRect/>
          </a:stretch>
        </p:blipFill>
        <p:spPr>
          <a:xfrm>
            <a:off x="4572000" y="2838977"/>
            <a:ext cx="3771900" cy="1876425"/>
          </a:xfrm>
          <a:prstGeom prst="rect">
            <a:avLst/>
          </a:prstGeom>
        </p:spPr>
      </p:pic>
    </p:spTree>
    <p:extLst>
      <p:ext uri="{BB962C8B-B14F-4D97-AF65-F5344CB8AC3E}">
        <p14:creationId xmlns:p14="http://schemas.microsoft.com/office/powerpoint/2010/main" val="34960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Other Service Broadcasts Relayed</a:t>
            </a:r>
          </a:p>
        </p:txBody>
      </p:sp>
      <p:sp>
        <p:nvSpPr>
          <p:cNvPr id="5" name="Content Placeholder 4">
            <a:extLst>
              <a:ext uri="{FF2B5EF4-FFF2-40B4-BE49-F238E27FC236}">
                <a16:creationId xmlns:a16="http://schemas.microsoft.com/office/drawing/2014/main" id="{95D01B9E-FC90-4A46-9EBA-0917DA93EEC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DHCPv4 is not the only service that the router can be configured to relay. By default, the </a:t>
            </a:r>
            <a:r>
              <a:rPr lang="en-US" sz="1600" b="1" dirty="0">
                <a:solidFill>
                  <a:srgbClr val="000000"/>
                </a:solidFill>
              </a:rPr>
              <a:t>ip helper-address</a:t>
            </a:r>
            <a:r>
              <a:rPr lang="en-US" sz="1600" dirty="0">
                <a:solidFill>
                  <a:srgbClr val="000000"/>
                </a:solidFill>
              </a:rPr>
              <a:t> command forwards the following eight UDP services:</a:t>
            </a:r>
          </a:p>
          <a:p>
            <a:pPr marL="342900" indent="-342900" algn="l">
              <a:buFont typeface="Arial" panose="020B0604020202020204" pitchFamily="34" charset="0"/>
              <a:buChar char="•"/>
            </a:pPr>
            <a:r>
              <a:rPr lang="en-US" sz="1600" dirty="0">
                <a:solidFill>
                  <a:srgbClr val="000000"/>
                </a:solidFill>
              </a:rPr>
              <a:t>Port 37: Time</a:t>
            </a:r>
          </a:p>
          <a:p>
            <a:pPr marL="342900" indent="-342900" algn="l">
              <a:buFont typeface="Arial" panose="020B0604020202020204" pitchFamily="34" charset="0"/>
              <a:buChar char="•"/>
            </a:pPr>
            <a:r>
              <a:rPr lang="en-US" sz="1600" dirty="0">
                <a:solidFill>
                  <a:srgbClr val="000000"/>
                </a:solidFill>
              </a:rPr>
              <a:t>Port 49: TACACS</a:t>
            </a:r>
          </a:p>
          <a:p>
            <a:pPr marL="342900" indent="-342900" algn="l">
              <a:buFont typeface="Arial" panose="020B0604020202020204" pitchFamily="34" charset="0"/>
              <a:buChar char="•"/>
            </a:pPr>
            <a:r>
              <a:rPr lang="en-US" sz="1600" dirty="0">
                <a:solidFill>
                  <a:srgbClr val="000000"/>
                </a:solidFill>
              </a:rPr>
              <a:t>Port 53: DNS</a:t>
            </a:r>
          </a:p>
          <a:p>
            <a:pPr marL="342900" indent="-342900" algn="l">
              <a:buFont typeface="Arial" panose="020B0604020202020204" pitchFamily="34" charset="0"/>
              <a:buChar char="•"/>
            </a:pPr>
            <a:r>
              <a:rPr lang="en-US" sz="1600" dirty="0">
                <a:solidFill>
                  <a:srgbClr val="000000"/>
                </a:solidFill>
              </a:rPr>
              <a:t>Port 67: DHCP/BOOTP server</a:t>
            </a:r>
          </a:p>
          <a:p>
            <a:pPr marL="342900" indent="-342900" algn="l">
              <a:buFont typeface="Arial" panose="020B0604020202020204" pitchFamily="34" charset="0"/>
              <a:buChar char="•"/>
            </a:pPr>
            <a:r>
              <a:rPr lang="en-US" sz="1600" dirty="0">
                <a:solidFill>
                  <a:srgbClr val="000000"/>
                </a:solidFill>
              </a:rPr>
              <a:t>Port 68: DHCP/BOOTP client</a:t>
            </a:r>
          </a:p>
          <a:p>
            <a:pPr marL="342900" indent="-342900" algn="l">
              <a:buFont typeface="Arial" panose="020B0604020202020204" pitchFamily="34" charset="0"/>
              <a:buChar char="•"/>
            </a:pPr>
            <a:r>
              <a:rPr lang="en-US" sz="1600" dirty="0">
                <a:solidFill>
                  <a:srgbClr val="000000"/>
                </a:solidFill>
              </a:rPr>
              <a:t>Port 69: TFTP</a:t>
            </a:r>
          </a:p>
          <a:p>
            <a:pPr marL="342900" indent="-342900" algn="l">
              <a:buFont typeface="Arial" panose="020B0604020202020204" pitchFamily="34" charset="0"/>
              <a:buChar char="•"/>
            </a:pPr>
            <a:r>
              <a:rPr lang="en-US" sz="1600" dirty="0">
                <a:solidFill>
                  <a:srgbClr val="000000"/>
                </a:solidFill>
              </a:rPr>
              <a:t>Port 137: NetBIOS name service</a:t>
            </a:r>
          </a:p>
          <a:p>
            <a:pPr marL="342900" indent="-342900" algn="l">
              <a:buFont typeface="Arial" panose="020B0604020202020204" pitchFamily="34" charset="0"/>
              <a:buChar char="•"/>
            </a:pPr>
            <a:r>
              <a:rPr lang="en-US" sz="1600" dirty="0">
                <a:solidFill>
                  <a:srgbClr val="000000"/>
                </a:solidFill>
              </a:rPr>
              <a:t>Port 138: NetBIOS datagram service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12960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Configure a DHCPv4 Client</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Cisco Router as a DHCPv4 Client</a:t>
            </a:r>
          </a:p>
        </p:txBody>
      </p:sp>
      <p:sp>
        <p:nvSpPr>
          <p:cNvPr id="4" name="Content Placeholder 3">
            <a:extLst>
              <a:ext uri="{FF2B5EF4-FFF2-40B4-BE49-F238E27FC236}">
                <a16:creationId xmlns:a16="http://schemas.microsoft.com/office/drawing/2014/main" id="{3AA97A66-55E7-4FFE-B490-8C78D35AE189}"/>
              </a:ext>
            </a:extLst>
          </p:cNvPr>
          <p:cNvSpPr>
            <a:spLocks noGrp="1"/>
          </p:cNvSpPr>
          <p:nvPr>
            <p:ph idx="1"/>
          </p:nvPr>
        </p:nvSpPr>
        <p:spPr>
          <a:xfrm>
            <a:off x="474662" y="731837"/>
            <a:ext cx="8280057" cy="2533877"/>
          </a:xfrm>
        </p:spPr>
        <p:txBody>
          <a:bodyPr/>
          <a:lstStyle/>
          <a:p>
            <a:pPr marL="0" indent="0" algn="l"/>
            <a:r>
              <a:rPr lang="en-US" sz="1400" dirty="0">
                <a:solidFill>
                  <a:srgbClr val="000000"/>
                </a:solidFill>
              </a:rPr>
              <a:t>There are scenarios where you might have access to a DHCP server through your ISP. In these instances, you can configure a Cisco IOS router as a DHCPv4 client. </a:t>
            </a:r>
          </a:p>
          <a:p>
            <a:pPr marL="342900" indent="-342900" algn="l">
              <a:buFont typeface="Arial" panose="020B0604020202020204" pitchFamily="34" charset="0"/>
              <a:buChar char="•"/>
            </a:pPr>
            <a:r>
              <a:rPr lang="en-US" sz="1400" dirty="0">
                <a:solidFill>
                  <a:srgbClr val="000000"/>
                </a:solidFill>
              </a:rPr>
              <a:t>Sometimes, Cisco routers in a small office or home office (SOHO) and branch sites have to be configured as DHCPv4 clients in a similar manner to client computers. The method used depends on the ISP. However, in its simplest configuration, the Ethernet interface is used to connect to a cable or DSL modem.</a:t>
            </a:r>
          </a:p>
          <a:p>
            <a:pPr marL="342900" indent="-342900" algn="l">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 interface</a:t>
            </a:r>
            <a:r>
              <a:rPr lang="en-US" sz="1400" dirty="0">
                <a:solidFill>
                  <a:srgbClr val="000000"/>
                </a:solidFill>
              </a:rPr>
              <a:t> configuration mode command.</a:t>
            </a:r>
          </a:p>
          <a:p>
            <a:pPr marL="342900" indent="-342900" algn="l">
              <a:buFont typeface="Arial" panose="020B0604020202020204" pitchFamily="34" charset="0"/>
              <a:buChar char="•"/>
            </a:pPr>
            <a:r>
              <a:rPr lang="en-US" sz="1400" dirty="0">
                <a:solidFill>
                  <a:srgbClr val="000000"/>
                </a:solidFill>
              </a:rPr>
              <a:t>In the figure, assume that an ISP has been configured to provide select customers with IP addresses from the 209.165.201.0/27 network range after the G0/0/1 interface is configured with the </a:t>
            </a:r>
            <a:r>
              <a:rPr lang="en-US" sz="1400" b="1" dirty="0">
                <a:solidFill>
                  <a:srgbClr val="000000"/>
                </a:solidFill>
              </a:rPr>
              <a:t>ip address dhcp</a:t>
            </a:r>
            <a:r>
              <a:rPr lang="en-US" sz="1400" dirty="0">
                <a:solidFill>
                  <a:srgbClr val="000000"/>
                </a:solidFill>
              </a:rPr>
              <a:t> command.</a:t>
            </a:r>
          </a:p>
          <a:p>
            <a:pPr marL="342900" indent="-34290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0E35BA5D-F27E-4FFB-B005-BEF1BC520951}"/>
              </a:ext>
            </a:extLst>
          </p:cNvPr>
          <p:cNvPicPr>
            <a:picLocks noChangeAspect="1"/>
          </p:cNvPicPr>
          <p:nvPr/>
        </p:nvPicPr>
        <p:blipFill>
          <a:blip r:embed="rId3"/>
          <a:stretch>
            <a:fillRect/>
          </a:stretch>
        </p:blipFill>
        <p:spPr>
          <a:xfrm>
            <a:off x="1219027" y="3464519"/>
            <a:ext cx="6791325" cy="1200150"/>
          </a:xfrm>
          <a:prstGeom prst="rect">
            <a:avLst/>
          </a:prstGeom>
        </p:spPr>
      </p:pic>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Configuration Example</a:t>
            </a:r>
          </a:p>
        </p:txBody>
      </p:sp>
      <p:sp>
        <p:nvSpPr>
          <p:cNvPr id="6" name="Content Placeholder 5">
            <a:extLst>
              <a:ext uri="{FF2B5EF4-FFF2-40B4-BE49-F238E27FC236}">
                <a16:creationId xmlns:a16="http://schemas.microsoft.com/office/drawing/2014/main" id="{B5DCDAED-929A-4A10-9785-D92ED0BA4D22}"/>
              </a:ext>
            </a:extLst>
          </p:cNvPr>
          <p:cNvSpPr>
            <a:spLocks noGrp="1"/>
          </p:cNvSpPr>
          <p:nvPr>
            <p:ph idx="1"/>
          </p:nvPr>
        </p:nvSpPr>
        <p:spPr>
          <a:xfrm>
            <a:off x="0" y="731837"/>
            <a:ext cx="8754719" cy="1201239"/>
          </a:xfrm>
        </p:spPr>
        <p:txBody>
          <a:bodyPr/>
          <a:lstStyle/>
          <a:p>
            <a:pPr marL="171450" indent="-171450" algn="l">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a:t>
            </a:r>
            <a:r>
              <a:rPr lang="en-US" sz="1400" dirty="0">
                <a:solidFill>
                  <a:srgbClr val="000000"/>
                </a:solidFill>
              </a:rPr>
              <a:t> interface configuration mode command, as shown in the example. This configuration assumes that the ISP has been configured to provide select customers with IPv4 addressing information.</a:t>
            </a:r>
          </a:p>
          <a:p>
            <a:pPr marL="171450" indent="-171450" algn="l">
              <a:buFont typeface="Arial" panose="020B0604020202020204" pitchFamily="34" charset="0"/>
              <a:buChar char="•"/>
            </a:pPr>
            <a:r>
              <a:rPr lang="en-US" sz="1400" dirty="0">
                <a:solidFill>
                  <a:srgbClr val="000000"/>
                </a:solidFill>
              </a:rPr>
              <a:t>The </a:t>
            </a:r>
            <a:r>
              <a:rPr lang="en-US" sz="1400" b="1" dirty="0">
                <a:solidFill>
                  <a:srgbClr val="000000"/>
                </a:solidFill>
              </a:rPr>
              <a:t>show ip interface g0/1</a:t>
            </a:r>
            <a:r>
              <a:rPr lang="en-US" sz="1400" dirty="0">
                <a:solidFill>
                  <a:srgbClr val="000000"/>
                </a:solidFill>
              </a:rPr>
              <a:t> command confirms that the interface is up and that the address was allocated by a DHCPv4 server.</a:t>
            </a:r>
          </a:p>
        </p:txBody>
      </p:sp>
      <p:pic>
        <p:nvPicPr>
          <p:cNvPr id="7" name="Picture 6">
            <a:extLst>
              <a:ext uri="{FF2B5EF4-FFF2-40B4-BE49-F238E27FC236}">
                <a16:creationId xmlns:a16="http://schemas.microsoft.com/office/drawing/2014/main" id="{DEFC3214-9974-429A-A241-99DBB05E34CC}"/>
              </a:ext>
            </a:extLst>
          </p:cNvPr>
          <p:cNvPicPr>
            <a:picLocks noChangeAspect="1"/>
          </p:cNvPicPr>
          <p:nvPr/>
        </p:nvPicPr>
        <p:blipFill>
          <a:blip r:embed="rId3"/>
          <a:stretch>
            <a:fillRect/>
          </a:stretch>
        </p:blipFill>
        <p:spPr>
          <a:xfrm>
            <a:off x="552450" y="2034835"/>
            <a:ext cx="8020050" cy="1314450"/>
          </a:xfrm>
          <a:prstGeom prst="rect">
            <a:avLst/>
          </a:prstGeom>
        </p:spPr>
      </p:pic>
      <p:pic>
        <p:nvPicPr>
          <p:cNvPr id="8" name="Picture 7">
            <a:extLst>
              <a:ext uri="{FF2B5EF4-FFF2-40B4-BE49-F238E27FC236}">
                <a16:creationId xmlns:a16="http://schemas.microsoft.com/office/drawing/2014/main" id="{8F4168D1-B952-46D6-889F-A461B115FE3B}"/>
              </a:ext>
            </a:extLst>
          </p:cNvPr>
          <p:cNvPicPr>
            <a:picLocks noChangeAspect="1"/>
          </p:cNvPicPr>
          <p:nvPr/>
        </p:nvPicPr>
        <p:blipFill>
          <a:blip r:embed="rId4"/>
          <a:stretch>
            <a:fillRect/>
          </a:stretch>
        </p:blipFill>
        <p:spPr>
          <a:xfrm>
            <a:off x="561975" y="3236074"/>
            <a:ext cx="8029575" cy="1533525"/>
          </a:xfrm>
          <a:prstGeom prst="rect">
            <a:avLst/>
          </a:prstGeom>
        </p:spPr>
      </p:pic>
    </p:spTree>
    <p:extLst>
      <p:ext uri="{BB962C8B-B14F-4D97-AF65-F5344CB8AC3E}">
        <p14:creationId xmlns:p14="http://schemas.microsoft.com/office/powerpoint/2010/main" val="264249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Home Router as a DHCPv4 Client</a:t>
            </a:r>
          </a:p>
        </p:txBody>
      </p:sp>
      <p:sp>
        <p:nvSpPr>
          <p:cNvPr id="4" name="Content Placeholder 3">
            <a:extLst>
              <a:ext uri="{FF2B5EF4-FFF2-40B4-BE49-F238E27FC236}">
                <a16:creationId xmlns:a16="http://schemas.microsoft.com/office/drawing/2014/main" id="{F43964A3-7F8F-402C-AE56-0FE1A364CBBE}"/>
              </a:ext>
            </a:extLst>
          </p:cNvPr>
          <p:cNvSpPr>
            <a:spLocks noGrp="1"/>
          </p:cNvSpPr>
          <p:nvPr>
            <p:ph idx="1"/>
          </p:nvPr>
        </p:nvSpPr>
        <p:spPr>
          <a:xfrm>
            <a:off x="121920" y="731838"/>
            <a:ext cx="8632799" cy="1750106"/>
          </a:xfrm>
        </p:spPr>
        <p:txBody>
          <a:bodyPr/>
          <a:lstStyle/>
          <a:p>
            <a:pPr marL="0" indent="0" algn="l"/>
            <a:r>
              <a:rPr lang="en-US" sz="1500" dirty="0">
                <a:solidFill>
                  <a:srgbClr val="000000"/>
                </a:solidFill>
              </a:rPr>
              <a:t>Home routers are typically already set to receive IPv4 addressing information automatically from the ISP. This is so that customers can easily set up the router and connect to the internet.</a:t>
            </a:r>
          </a:p>
          <a:p>
            <a:pPr algn="l">
              <a:buFont typeface="Arial" panose="020B0604020202020204" pitchFamily="34" charset="0"/>
              <a:buChar char="•"/>
            </a:pPr>
            <a:r>
              <a:rPr lang="en-US" sz="1500" dirty="0">
                <a:solidFill>
                  <a:srgbClr val="000000"/>
                </a:solidFill>
              </a:rPr>
              <a:t>For example, the figure shows the default WAN setup page for a Packet Tracer wireless router. Notice that the internet connection type is set to </a:t>
            </a:r>
            <a:r>
              <a:rPr lang="en-US" sz="1500" b="1" dirty="0">
                <a:solidFill>
                  <a:srgbClr val="000000"/>
                </a:solidFill>
              </a:rPr>
              <a:t>Automatic Configuration - DHCP</a:t>
            </a:r>
            <a:r>
              <a:rPr lang="en-US" sz="1500" dirty="0">
                <a:solidFill>
                  <a:srgbClr val="000000"/>
                </a:solidFill>
              </a:rPr>
              <a:t>. This selection is used when the router is connected to a DSL or cable modem and acts as a DHCPv4 client, requesting an IPv4 address from the ISP.</a:t>
            </a:r>
          </a:p>
          <a:p>
            <a:pPr algn="l">
              <a:buFont typeface="Arial" panose="020B0604020202020204" pitchFamily="34" charset="0"/>
              <a:buChar char="•"/>
            </a:pPr>
            <a:r>
              <a:rPr lang="en-US" sz="1500" dirty="0">
                <a:solidFill>
                  <a:srgbClr val="000000"/>
                </a:solidFill>
              </a:rPr>
              <a:t>Various manufacturers of home routers will have a similar setup.</a:t>
            </a:r>
          </a:p>
          <a:p>
            <a:pPr marL="0" indent="0" algn="l"/>
            <a:br>
              <a:rPr lang="en-US" sz="1200" dirty="0">
                <a:solidFill>
                  <a:srgbClr val="000000"/>
                </a:solidFill>
              </a:rPr>
            </a:br>
            <a:endParaRPr lang="en-US" sz="1200" dirty="0">
              <a:solidFill>
                <a:srgbClr val="000000"/>
              </a:solidFill>
            </a:endParaRPr>
          </a:p>
        </p:txBody>
      </p:sp>
      <p:pic>
        <p:nvPicPr>
          <p:cNvPr id="5" name="Picture 4">
            <a:extLst>
              <a:ext uri="{FF2B5EF4-FFF2-40B4-BE49-F238E27FC236}">
                <a16:creationId xmlns:a16="http://schemas.microsoft.com/office/drawing/2014/main" id="{2860344C-FEBC-4700-AA2F-1A8E84416EF9}"/>
              </a:ext>
            </a:extLst>
          </p:cNvPr>
          <p:cNvPicPr>
            <a:picLocks noChangeAspect="1"/>
          </p:cNvPicPr>
          <p:nvPr/>
        </p:nvPicPr>
        <p:blipFill>
          <a:blip r:embed="rId3"/>
          <a:stretch>
            <a:fillRect/>
          </a:stretch>
        </p:blipFill>
        <p:spPr>
          <a:xfrm>
            <a:off x="1866538" y="2571750"/>
            <a:ext cx="5410924" cy="2239686"/>
          </a:xfrm>
          <a:prstGeom prst="rect">
            <a:avLst/>
          </a:prstGeom>
        </p:spPr>
      </p:pic>
    </p:spTree>
    <p:extLst>
      <p:ext uri="{BB962C8B-B14F-4D97-AF65-F5344CB8AC3E}">
        <p14:creationId xmlns:p14="http://schemas.microsoft.com/office/powerpoint/2010/main" val="5803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DHCPv4 Concepts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DHCPv4 Server and Client</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66502" y="640397"/>
            <a:ext cx="8877991" cy="3689897"/>
          </a:xfrm>
        </p:spPr>
        <p:txBody>
          <a:bodyPr/>
          <a:lstStyle/>
          <a:p>
            <a:pPr marL="342900" indent="-342900" algn="l">
              <a:buFont typeface="Arial" panose="020B0604020202020204" pitchFamily="34" charset="0"/>
              <a:buChar char="•"/>
            </a:pPr>
            <a:r>
              <a:rPr lang="en-US" sz="1600" dirty="0">
                <a:solidFill>
                  <a:srgbClr val="000000"/>
                </a:solidFill>
              </a:rPr>
              <a:t>Dynamic Host Configuration Protocol v4 (DHCPv4) assigns IPv4 addresses and other network configuration information dynamically. Because desktop clients typically make up the bulk of network nodes, DHCPv4 is an extremely useful and timesaving tool for network administrators.</a:t>
            </a:r>
          </a:p>
          <a:p>
            <a:pPr marL="342900" indent="-342900" algn="l">
              <a:buFont typeface="Arial" panose="020B0604020202020204" pitchFamily="34" charset="0"/>
              <a:buChar char="•"/>
            </a:pPr>
            <a:r>
              <a:rPr lang="en-US" sz="1600" dirty="0">
                <a:solidFill>
                  <a:srgbClr val="000000"/>
                </a:solidFill>
              </a:rPr>
              <a:t>A dedicated DHCPv4 server is scalable and relatively easy to manage. However, in a small branch or SOHO location, a Cisco router can be configured to provide DHCPv4 services without the need for a dedicated server. Cisco IOS software supports an optional, full-featured DHCPv4 server.</a:t>
            </a:r>
          </a:p>
          <a:p>
            <a:pPr marL="342900" indent="-342900" algn="l">
              <a:buFont typeface="Arial" panose="020B0604020202020204" pitchFamily="34" charset="0"/>
              <a:buChar char="•"/>
            </a:pPr>
            <a:r>
              <a:rPr lang="en-US" sz="1600" dirty="0">
                <a:solidFill>
                  <a:srgbClr val="000000"/>
                </a:solidFill>
              </a:rPr>
              <a:t>The DHCPv4 server dynamically assigns, or leases, an IPv4 address from a pool of addresses for a limited period of time chosen by the server, or until the client no longer needs the address.</a:t>
            </a:r>
          </a:p>
          <a:p>
            <a:pPr marL="342900" indent="-342900" algn="l">
              <a:buFont typeface="Arial" panose="020B0604020202020204" pitchFamily="34" charset="0"/>
              <a:buChar char="•"/>
            </a:pPr>
            <a:r>
              <a:rPr lang="en-US" sz="1600" dirty="0">
                <a:solidFill>
                  <a:srgbClr val="000000"/>
                </a:solidFill>
              </a:rPr>
              <a:t>Clients lease the information from the server for an administratively defined period. Administrators configure DHCPv4 servers to set the leases to time out at different intervals. The lease is typically anywhere from 24 hours to a week or more. When the lease expires, the client must ask for another address, although the client is typically reassigned the same address.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DHCPv4 Operation</a:t>
            </a:r>
          </a:p>
        </p:txBody>
      </p:sp>
      <p:sp>
        <p:nvSpPr>
          <p:cNvPr id="5" name="Content Placeholder 4">
            <a:extLst>
              <a:ext uri="{FF2B5EF4-FFF2-40B4-BE49-F238E27FC236}">
                <a16:creationId xmlns:a16="http://schemas.microsoft.com/office/drawing/2014/main" id="{C5FC0476-2379-4FAD-BD06-94F54CF257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DHCPv4 works in a client/server mode. When a client communicates with a DHCPv4 server, the server assigns or leases an IPv4 address to that client. </a:t>
            </a:r>
          </a:p>
          <a:p>
            <a:pPr marL="285750" indent="-285750" algn="l">
              <a:buFont typeface="Arial" panose="020B0604020202020204" pitchFamily="34" charset="0"/>
              <a:buChar char="•"/>
            </a:pPr>
            <a:r>
              <a:rPr lang="en-US" sz="1600" dirty="0">
                <a:solidFill>
                  <a:srgbClr val="000000"/>
                </a:solidFill>
              </a:rPr>
              <a:t>The client connects to the network with that leased IPv4 address until the lease expires. The client must contact the DHCP server periodically to extend the lease. </a:t>
            </a:r>
          </a:p>
          <a:p>
            <a:pPr marL="285750" indent="-285750" algn="l">
              <a:buFont typeface="Arial" panose="020B0604020202020204" pitchFamily="34" charset="0"/>
              <a:buChar char="•"/>
            </a:pPr>
            <a:r>
              <a:rPr lang="en-US" sz="1600" dirty="0">
                <a:solidFill>
                  <a:srgbClr val="000000"/>
                </a:solidFill>
              </a:rPr>
              <a:t>This lease mechanism ensures that clients that move or power off do not keep addresses that they no longer need. </a:t>
            </a:r>
          </a:p>
          <a:p>
            <a:pPr marL="285750" indent="-285750" algn="l">
              <a:buFont typeface="Arial" panose="020B0604020202020204" pitchFamily="34" charset="0"/>
              <a:buChar char="•"/>
            </a:pPr>
            <a:r>
              <a:rPr lang="en-US" sz="1600" dirty="0">
                <a:solidFill>
                  <a:srgbClr val="000000"/>
                </a:solidFill>
              </a:rPr>
              <a:t>When a lease expires, the DHCP server returns the address to the pool where it can be reallocated as necessary.</a:t>
            </a:r>
          </a:p>
        </p:txBody>
      </p:sp>
    </p:spTree>
    <p:extLst>
      <p:ext uri="{BB962C8B-B14F-4D97-AF65-F5344CB8AC3E}">
        <p14:creationId xmlns:p14="http://schemas.microsoft.com/office/powerpoint/2010/main" val="2288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Steps to Obtain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86117" y="982201"/>
            <a:ext cx="2996774" cy="2985433"/>
          </a:xfrm>
          <a:prstGeom prst="rect">
            <a:avLst/>
          </a:prstGeom>
          <a:noFill/>
        </p:spPr>
        <p:txBody>
          <a:bodyPr wrap="square" rtlCol="0">
            <a:spAutoFit/>
          </a:bodyPr>
          <a:lstStyle/>
          <a:p>
            <a:r>
              <a:rPr lang="en-US" sz="1600" dirty="0">
                <a:solidFill>
                  <a:srgbClr val="000000"/>
                </a:solidFill>
              </a:rPr>
              <a:t>When the client boots (or otherwise wants to join a network), it begins a four-step process to obtain a lease:</a:t>
            </a:r>
          </a:p>
          <a:p>
            <a:pPr marL="228600" indent="-228600">
              <a:buFont typeface="+mj-lt"/>
              <a:buAutoNum type="arabicPeriod"/>
            </a:pPr>
            <a:r>
              <a:rPr lang="en-US" sz="1600" dirty="0">
                <a:solidFill>
                  <a:srgbClr val="000000"/>
                </a:solidFill>
              </a:rPr>
              <a:t>DHCP Discover (DHCPDISCOVER)</a:t>
            </a:r>
          </a:p>
          <a:p>
            <a:pPr marL="228600" indent="-228600">
              <a:buFont typeface="+mj-lt"/>
              <a:buAutoNum type="arabicPeriod"/>
            </a:pPr>
            <a:r>
              <a:rPr lang="en-US" sz="1600" dirty="0">
                <a:solidFill>
                  <a:srgbClr val="000000"/>
                </a:solidFill>
              </a:rPr>
              <a:t>DHCP Offer (DHCPOFFER)</a:t>
            </a:r>
          </a:p>
          <a:p>
            <a:pPr marL="228600" indent="-228600">
              <a:buFont typeface="+mj-lt"/>
              <a:buAutoNum type="arabicPeriod"/>
            </a:pPr>
            <a:r>
              <a:rPr lang="en-US" sz="1600" dirty="0">
                <a:solidFill>
                  <a:srgbClr val="000000"/>
                </a:solidFill>
              </a:rPr>
              <a:t>DHCP Request (DHCPREQUEST)</a:t>
            </a:r>
          </a:p>
          <a:p>
            <a:pPr marL="228600" indent="-228600">
              <a:buFont typeface="+mj-lt"/>
              <a:buAutoNum type="arabicPeriod"/>
            </a:pPr>
            <a:r>
              <a:rPr lang="en-US" sz="1600" dirty="0">
                <a:solidFill>
                  <a:srgbClr val="000000"/>
                </a:solidFill>
              </a:rPr>
              <a:t>DHCP Acknowledgment (DHCPACK)</a:t>
            </a:r>
          </a:p>
          <a:p>
            <a:endParaRPr lang="en-US" sz="1200" dirty="0">
              <a:solidFill>
                <a:srgbClr val="000000"/>
              </a:solidFill>
            </a:endParaRPr>
          </a:p>
        </p:txBody>
      </p:sp>
      <p:pic>
        <p:nvPicPr>
          <p:cNvPr id="6" name="Content Placeholder 5">
            <a:extLst>
              <a:ext uri="{FF2B5EF4-FFF2-40B4-BE49-F238E27FC236}">
                <a16:creationId xmlns:a16="http://schemas.microsoft.com/office/drawing/2014/main" id="{12FBBEC9-755B-498B-AF2B-6626C0401C21}"/>
              </a:ext>
            </a:extLst>
          </p:cNvPr>
          <p:cNvPicPr>
            <a:picLocks noGrp="1" noChangeAspect="1"/>
          </p:cNvPicPr>
          <p:nvPr>
            <p:ph idx="1"/>
          </p:nvPr>
        </p:nvPicPr>
        <p:blipFill>
          <a:blip r:embed="rId3"/>
          <a:stretch>
            <a:fillRect/>
          </a:stretch>
        </p:blipFill>
        <p:spPr>
          <a:xfrm>
            <a:off x="3304131" y="820849"/>
            <a:ext cx="5653752" cy="3917707"/>
          </a:xfrm>
          <a:prstGeom prst="rect">
            <a:avLst/>
          </a:prstGeom>
        </p:spPr>
      </p:pic>
    </p:spTree>
    <p:extLst>
      <p:ext uri="{BB962C8B-B14F-4D97-AF65-F5344CB8AC3E}">
        <p14:creationId xmlns:p14="http://schemas.microsoft.com/office/powerpoint/2010/main" val="8329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Steps to Renew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93999" y="731837"/>
            <a:ext cx="4136931" cy="3939540"/>
          </a:xfrm>
          <a:prstGeom prst="rect">
            <a:avLst/>
          </a:prstGeom>
          <a:noFill/>
        </p:spPr>
        <p:txBody>
          <a:bodyPr wrap="square" rtlCol="0">
            <a:spAutoFit/>
          </a:bodyPr>
          <a:lstStyle/>
          <a:p>
            <a:r>
              <a:rPr lang="en-US" sz="1400" dirty="0">
                <a:solidFill>
                  <a:srgbClr val="000000"/>
                </a:solidFill>
              </a:rPr>
              <a:t>Prior to lease expiration, the client begins a two-step process to renew the lease with the DHCPv4 server, as shown in the figure:</a:t>
            </a:r>
          </a:p>
          <a:p>
            <a:endParaRPr lang="en-US" sz="1400" dirty="0">
              <a:solidFill>
                <a:srgbClr val="000000"/>
              </a:solidFill>
            </a:endParaRPr>
          </a:p>
          <a:p>
            <a:r>
              <a:rPr lang="en-US" sz="1400" b="1" dirty="0">
                <a:solidFill>
                  <a:srgbClr val="000000"/>
                </a:solidFill>
              </a:rPr>
              <a:t>1. DHCP Request (DHCPREQUEST)</a:t>
            </a:r>
            <a:endParaRPr lang="en-US" sz="1400" dirty="0">
              <a:solidFill>
                <a:srgbClr val="000000"/>
              </a:solidFill>
            </a:endParaRPr>
          </a:p>
          <a:p>
            <a:r>
              <a:rPr lang="en-US" sz="1400" dirty="0">
                <a:solidFill>
                  <a:srgbClr val="000000"/>
                </a:solidFill>
              </a:rPr>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p>
          <a:p>
            <a:endParaRPr lang="en-US" sz="1400" dirty="0">
              <a:solidFill>
                <a:srgbClr val="000000"/>
              </a:solidFill>
            </a:endParaRPr>
          </a:p>
          <a:p>
            <a:r>
              <a:rPr lang="en-US" sz="1400" b="1" dirty="0">
                <a:solidFill>
                  <a:srgbClr val="000000"/>
                </a:solidFill>
              </a:rPr>
              <a:t>2. DHCP Acknowledgment (DHCPACK)</a:t>
            </a:r>
            <a:endParaRPr lang="en-US" sz="1400" dirty="0">
              <a:solidFill>
                <a:srgbClr val="000000"/>
              </a:solidFill>
            </a:endParaRPr>
          </a:p>
          <a:p>
            <a:r>
              <a:rPr lang="en-US" sz="1400" dirty="0">
                <a:solidFill>
                  <a:srgbClr val="000000"/>
                </a:solidFill>
              </a:rPr>
              <a:t>On receiving the DHCPREQUEST message, the server verifies the lease information by returning a DHCPACK.</a:t>
            </a:r>
          </a:p>
          <a:p>
            <a:endParaRPr lang="en-US" sz="1200" dirty="0">
              <a:solidFill>
                <a:srgbClr val="000000"/>
              </a:solidFill>
            </a:endParaRPr>
          </a:p>
        </p:txBody>
      </p:sp>
      <p:pic>
        <p:nvPicPr>
          <p:cNvPr id="5" name="Content Placeholder 4">
            <a:extLst>
              <a:ext uri="{FF2B5EF4-FFF2-40B4-BE49-F238E27FC236}">
                <a16:creationId xmlns:a16="http://schemas.microsoft.com/office/drawing/2014/main" id="{D4AC536C-5805-4F87-AD6B-AF8190594F2F}"/>
              </a:ext>
            </a:extLst>
          </p:cNvPr>
          <p:cNvPicPr>
            <a:picLocks noGrp="1" noChangeAspect="1"/>
          </p:cNvPicPr>
          <p:nvPr>
            <p:ph idx="1"/>
          </p:nvPr>
        </p:nvPicPr>
        <p:blipFill>
          <a:blip r:embed="rId3"/>
          <a:stretch>
            <a:fillRect/>
          </a:stretch>
        </p:blipFill>
        <p:spPr>
          <a:xfrm>
            <a:off x="4572000" y="965448"/>
            <a:ext cx="4197020" cy="1736159"/>
          </a:xfrm>
          <a:prstGeom prst="rect">
            <a:avLst/>
          </a:prstGeom>
        </p:spPr>
      </p:pic>
      <p:sp>
        <p:nvSpPr>
          <p:cNvPr id="2" name="Rectangle 1">
            <a:extLst>
              <a:ext uri="{FF2B5EF4-FFF2-40B4-BE49-F238E27FC236}">
                <a16:creationId xmlns:a16="http://schemas.microsoft.com/office/drawing/2014/main" id="{6BC24396-2A31-466F-BA99-B4647CAF2357}"/>
              </a:ext>
            </a:extLst>
          </p:cNvPr>
          <p:cNvSpPr/>
          <p:nvPr/>
        </p:nvSpPr>
        <p:spPr>
          <a:xfrm>
            <a:off x="4447309" y="3096838"/>
            <a:ext cx="4802418" cy="738664"/>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These messages (primarily the DHCPOFFER and DHCPACK) can be sent as unicast or broadcast according to IETF RFC 2131.</a:t>
            </a:r>
          </a:p>
        </p:txBody>
      </p:sp>
    </p:spTree>
    <p:extLst>
      <p:ext uri="{BB962C8B-B14F-4D97-AF65-F5344CB8AC3E}">
        <p14:creationId xmlns:p14="http://schemas.microsoft.com/office/powerpoint/2010/main" val="33685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Configure a Cisco IOS DHCPv4 Server</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Cisco IOS DHCPv4 Server</a:t>
            </a:r>
          </a:p>
        </p:txBody>
      </p:sp>
      <p:sp>
        <p:nvSpPr>
          <p:cNvPr id="4" name="Content Placeholder 3">
            <a:extLst>
              <a:ext uri="{FF2B5EF4-FFF2-40B4-BE49-F238E27FC236}">
                <a16:creationId xmlns:a16="http://schemas.microsoft.com/office/drawing/2014/main" id="{7BC7BF0D-8C8B-4F73-8AEF-C93C8E218CAF}"/>
              </a:ext>
            </a:extLst>
          </p:cNvPr>
          <p:cNvSpPr>
            <a:spLocks noGrp="1"/>
          </p:cNvSpPr>
          <p:nvPr>
            <p:ph idx="1"/>
          </p:nvPr>
        </p:nvSpPr>
        <p:spPr>
          <a:xfrm>
            <a:off x="474662" y="731838"/>
            <a:ext cx="8280057" cy="1201466"/>
          </a:xfrm>
        </p:spPr>
        <p:txBody>
          <a:bodyPr/>
          <a:lstStyle/>
          <a:p>
            <a:pPr marL="0" indent="0" algn="l"/>
            <a:r>
              <a:rPr lang="en-US" sz="1600" dirty="0">
                <a:solidFill>
                  <a:srgbClr val="000000"/>
                </a:solidFill>
              </a:rPr>
              <a:t>Now you have a basic understanding of how DHCPv4 works and how it can make your job a bit easier. A Cisco router running Cisco IOS software can be configured to act as a DHCPv4 server. The Cisco IOS DHCPv4 server assigns and manages IPv4 addresses from specified address pools within the router to DHCPv4 clients.</a:t>
            </a:r>
          </a:p>
        </p:txBody>
      </p:sp>
      <p:pic>
        <p:nvPicPr>
          <p:cNvPr id="2" name="Picture 1">
            <a:extLst>
              <a:ext uri="{FF2B5EF4-FFF2-40B4-BE49-F238E27FC236}">
                <a16:creationId xmlns:a16="http://schemas.microsoft.com/office/drawing/2014/main" id="{4C20E8DC-078E-4FFB-8F79-760ABADAD249}"/>
              </a:ext>
            </a:extLst>
          </p:cNvPr>
          <p:cNvPicPr>
            <a:picLocks noChangeAspect="1"/>
          </p:cNvPicPr>
          <p:nvPr/>
        </p:nvPicPr>
        <p:blipFill>
          <a:blip r:embed="rId3"/>
          <a:stretch>
            <a:fillRect/>
          </a:stretch>
        </p:blipFill>
        <p:spPr>
          <a:xfrm>
            <a:off x="1655378" y="2245627"/>
            <a:ext cx="5276193" cy="2334715"/>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5353</TotalTime>
  <Words>2573</Words>
  <Application>Microsoft Office PowerPoint</Application>
  <PresentationFormat>On-screen Show (16:9)</PresentationFormat>
  <Paragraphs>216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CiscoSans ExtraLight</vt:lpstr>
      <vt:lpstr>Wingdings</vt:lpstr>
      <vt:lpstr>Default Theme</vt:lpstr>
      <vt:lpstr>Module 7: DHCPv4</vt:lpstr>
      <vt:lpstr>Module Objectives</vt:lpstr>
      <vt:lpstr>7.1 DHCPv4 Concepts</vt:lpstr>
      <vt:lpstr>DHCPv4 Concepts DHCPv4 Server and Client</vt:lpstr>
      <vt:lpstr>DHCPv4 Concepts DHCPv4 Operation</vt:lpstr>
      <vt:lpstr>DHCPv4 Concepts Steps to Obtain a Lease</vt:lpstr>
      <vt:lpstr>DHCPv4 Concepts Steps to Renew a Lease</vt:lpstr>
      <vt:lpstr>7.2 Configure a Cisco IOS DHCPv4 Server</vt:lpstr>
      <vt:lpstr>Configure a Cisco IOS DHCPv4 Server Cisco IOS DHCPv4 Server</vt:lpstr>
      <vt:lpstr>Configure a Cisco IOS DHCPv4 Server Steps to Configure a Cisco IOS DHCPv4 Server</vt:lpstr>
      <vt:lpstr>Configure a Cisco IOS DHCPv4 Server Steps to Configure a Cisco IOS DHCPv4 Server (Cont.)</vt:lpstr>
      <vt:lpstr>Configure a Cisco IOS DHCPv4 Server Configuration Example</vt:lpstr>
      <vt:lpstr>Configure a Cisco IOS DHCPv4 Server DHCPv4 Verification</vt:lpstr>
      <vt:lpstr>Configure a Cisco IOS DHCPv4 Server Verify DHCPv4 is Operational</vt:lpstr>
      <vt:lpstr>Configure a Cisco IOS DHCPv4 Server Verify DHCPv4 is Operational (Cont.)</vt:lpstr>
      <vt:lpstr>Configure a Cisco IOS DHCPv4 Server Verify DHCPv4 is Operational (Cont.)</vt:lpstr>
      <vt:lpstr>Configure a Cisco IOS DHCPv4 Server Verify DHCPv4 is Operational (Cont.)</vt:lpstr>
      <vt:lpstr>Configure a Cisco IOS DHCPv4 Server Disable the Cisco IOS DHCPv4 Server</vt:lpstr>
      <vt:lpstr>Configure a Cisco IOS DHCPv4 Server DHCPv4 Relay</vt:lpstr>
      <vt:lpstr>Configure a Cisco IOS DHCPv4 Server DHCPv4 Relay (Cont.)</vt:lpstr>
      <vt:lpstr>Configure a Cisco IOS DHCPv4 Server Other Service Broadcasts Relayed</vt:lpstr>
      <vt:lpstr>7.3 Configure a DHCPv4 Client</vt:lpstr>
      <vt:lpstr>Configure a DHCPv4 Client Cisco Router as a DHCPv4 Client</vt:lpstr>
      <vt:lpstr>Configure a DHCPv4 Client Configuration Example</vt:lpstr>
      <vt:lpstr>Configure a DHCPv4 Client Home Router as a DHCPv4 Client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379</cp:revision>
  <dcterms:created xsi:type="dcterms:W3CDTF">2019-10-18T06:21:22Z</dcterms:created>
  <dcterms:modified xsi:type="dcterms:W3CDTF">2021-03-31T08:32:59Z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