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8.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4"/>
  </p:notesMasterIdLst>
  <p:sldIdLst>
    <p:sldId id="876" r:id="rId2"/>
    <p:sldId id="860" r:id="rId3"/>
    <p:sldId id="759" r:id="rId4"/>
    <p:sldId id="1108" r:id="rId5"/>
    <p:sldId id="1197" r:id="rId6"/>
    <p:sldId id="1198" r:id="rId7"/>
    <p:sldId id="1199" r:id="rId8"/>
    <p:sldId id="1103" r:id="rId9"/>
    <p:sldId id="1172" r:id="rId10"/>
    <p:sldId id="1222" r:id="rId11"/>
    <p:sldId id="1223" r:id="rId12"/>
    <p:sldId id="1203" r:id="rId13"/>
    <p:sldId id="1204" r:id="rId14"/>
    <p:sldId id="1205" r:id="rId15"/>
    <p:sldId id="1206" r:id="rId16"/>
    <p:sldId id="1171" r:id="rId17"/>
    <p:sldId id="1207" r:id="rId18"/>
    <p:sldId id="1208" r:id="rId19"/>
    <p:sldId id="1209" r:id="rId20"/>
    <p:sldId id="1224" r:id="rId21"/>
    <p:sldId id="1211" r:id="rId22"/>
    <p:sldId id="1195" r:id="rId23"/>
    <p:sldId id="1196" r:id="rId24"/>
    <p:sldId id="1212" r:id="rId25"/>
    <p:sldId id="1213" r:id="rId26"/>
    <p:sldId id="1214" r:id="rId27"/>
    <p:sldId id="1215" r:id="rId28"/>
    <p:sldId id="1216" r:id="rId29"/>
    <p:sldId id="1217" r:id="rId30"/>
    <p:sldId id="1218" r:id="rId31"/>
    <p:sldId id="1219" r:id="rId32"/>
    <p:sldId id="291" r:id="rId33"/>
  </p:sldIdLst>
  <p:sldSz cx="9144000" cy="5143500" type="screen16x9"/>
  <p:notesSz cx="6858000" cy="9144000"/>
  <p:custDataLst>
    <p:tags r:id="rId3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7"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50" autoAdjust="0"/>
    <p:restoredTop sz="82058" autoAdjust="0"/>
  </p:normalViewPr>
  <p:slideViewPr>
    <p:cSldViewPr snapToGrid="0" showGuides="1">
      <p:cViewPr varScale="1">
        <p:scale>
          <a:sx n="123" d="100"/>
          <a:sy n="123" d="100"/>
        </p:scale>
        <p:origin x="1350" y="9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3/31/2021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pPr>
              <a:buFontTx/>
              <a:buNone/>
            </a:pPr>
            <a:r>
              <a:rPr lang="en-US" dirty="0">
                <a:solidFill>
                  <a:schemeClr val="accent5">
                    <a:lumMod val="40000"/>
                    <a:lumOff val="60000"/>
                  </a:schemeClr>
                </a:solidFill>
              </a:rPr>
              <a:t>Module 8: SLAAC and DHCPv6</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642690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8.2.2 – Enabling SLAAC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30841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8.2.3 – SLAAC Only Method</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01702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8.2.4 – </a:t>
            </a:r>
            <a:r>
              <a:rPr lang="en-US" sz="1200" dirty="0"/>
              <a:t>ICMPv6 RS Messages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5024217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8.2.5 – Host Process to Generate Interface ID</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65225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8.2.6 – Duplicate Address Detection</a:t>
            </a:r>
          </a:p>
          <a:p>
            <a:r>
              <a:rPr lang="en-US" dirty="0"/>
              <a:t>8.2.7 – Check Your Understanding - SLAAC</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5704120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8.3.1 – DHCPv6 Operation Steps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486729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8.3.2 – Stateless DHCPv6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0471467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8.3.3 – </a:t>
            </a:r>
            <a:r>
              <a:rPr lang="en-US" sz="1200" dirty="0"/>
              <a:t>Enable Stateless DHCPv6 on an Interface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84739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8.0.2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8.3.4 – Stateful DHCPv6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32306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8.3 – DHCPv6</a:t>
            </a:r>
          </a:p>
          <a:p>
            <a:r>
              <a:rPr lang="en-US" dirty="0"/>
              <a:t>8.3.5 – </a:t>
            </a:r>
            <a:r>
              <a:rPr lang="en-US" sz="1200" dirty="0"/>
              <a:t>Enable Stateful DHCPv6 on an Interface</a:t>
            </a:r>
          </a:p>
          <a:p>
            <a:r>
              <a:rPr lang="en-US" sz="1200" dirty="0"/>
              <a:t>8.3.6 – Check Your </a:t>
            </a:r>
            <a:r>
              <a:rPr lang="en-US" sz="1200"/>
              <a:t>Understanding – DHCPv6</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7500900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7706873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8.4.1 – DHCPv6 Router Roles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931438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8.4.2 – </a:t>
            </a:r>
            <a:r>
              <a:rPr lang="en-US" sz="1200" dirty="0"/>
              <a:t>Configure a Stateless DHCPv6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894142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8.4.3 – </a:t>
            </a:r>
            <a:r>
              <a:rPr lang="en-US" sz="1200" dirty="0"/>
              <a:t>Configure a Stateless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756215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8.4.4 – Confi</a:t>
            </a:r>
            <a:r>
              <a:rPr lang="en-US" sz="1200" dirty="0"/>
              <a:t>gure a Stateful DHCPv6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803006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8.4.5 – Confi</a:t>
            </a:r>
            <a:r>
              <a:rPr lang="en-US" sz="1200" dirty="0"/>
              <a:t>gure a Stateful DHCPv6 Client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738891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2476844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8.4.6 – DHCPv6 Server Verification Commands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722810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8.1 – IPv6 GUA Assignment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8.4.7 – Configure a DHCPv6 Relay Agent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7119218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8.4 – Configure DHCPv6 Server</a:t>
            </a:r>
          </a:p>
          <a:p>
            <a:r>
              <a:rPr lang="en-US" dirty="0"/>
              <a:t>8.4.8 – Verify the DHCPv6 Relay Agent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8.4.9 - </a:t>
            </a:r>
            <a:r>
              <a:rPr lang="en-US" sz="1200" b="0" i="0" kern="1200" dirty="0">
                <a:solidFill>
                  <a:schemeClr val="tx1"/>
                </a:solidFill>
                <a:effectLst/>
                <a:latin typeface="+mn-lt"/>
                <a:ea typeface="+mn-ea"/>
                <a:cs typeface="+mn-cs"/>
              </a:rPr>
              <a:t>Check Your Understanding - Configure DHCPv6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571015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8.1.1 – IPv6 Host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8.1.2 – </a:t>
            </a:r>
            <a:r>
              <a:rPr lang="en-US" sz="1200" dirty="0"/>
              <a:t>IPv6 Host Link-Local Address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00684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8.1.3 – </a:t>
            </a:r>
            <a:r>
              <a:rPr lang="en-US" sz="1200" dirty="0"/>
              <a:t>IPv6 GUA Assignment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815310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8.1 – IPv6 GUA Assignment</a:t>
            </a:r>
          </a:p>
          <a:p>
            <a:r>
              <a:rPr lang="en-US" dirty="0"/>
              <a:t>8.1.4 – Three RA Message Flags</a:t>
            </a:r>
          </a:p>
          <a:p>
            <a:r>
              <a:rPr lang="en-US" dirty="0"/>
              <a:t>8.1.5 – Check Your Understanding – IPv6 GUA Assignment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9031055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aseline="0" dirty="0">
                <a:solidFill>
                  <a:schemeClr val="accent5">
                    <a:lumMod val="40000"/>
                    <a:lumOff val="60000"/>
                  </a:schemeClr>
                </a:solidFill>
              </a:rPr>
              <a:t>8 – </a:t>
            </a:r>
            <a:r>
              <a:rPr lang="en-US" dirty="0">
                <a:solidFill>
                  <a:schemeClr val="accent5">
                    <a:lumMod val="40000"/>
                    <a:lumOff val="60000"/>
                  </a:schemeClr>
                </a:solidFill>
              </a:rPr>
              <a:t>SLAAC and DHCPv6</a:t>
            </a:r>
            <a:endParaRPr lang="en-US" dirty="0"/>
          </a:p>
          <a:p>
            <a:pPr>
              <a:buFontTx/>
              <a:buNone/>
            </a:pPr>
            <a:r>
              <a:rPr lang="en-US" sz="1200" b="0" dirty="0"/>
              <a:t>8.2 – SLAAC</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 SLAAC and DHCPv6</a:t>
            </a:r>
          </a:p>
          <a:p>
            <a:r>
              <a:rPr lang="en-US" dirty="0"/>
              <a:t>8.2 – SLAAC</a:t>
            </a:r>
          </a:p>
          <a:p>
            <a:r>
              <a:rPr lang="en-US" dirty="0"/>
              <a:t>8.2.1 – SLAAC Overview</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29660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8: SLAAC and DHCPv6</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121029" y="731837"/>
            <a:ext cx="5222050" cy="3689897"/>
          </a:xfrm>
        </p:spPr>
        <p:txBody>
          <a:bodyPr/>
          <a:lstStyle/>
          <a:p>
            <a:pPr marL="0" indent="0" algn="l"/>
            <a:r>
              <a:rPr lang="en-CA" sz="1600" dirty="0">
                <a:solidFill>
                  <a:srgbClr val="000000"/>
                </a:solidFill>
              </a:rPr>
              <a:t>R1 G0/0/1 has been configured with the indicated IPv6 GUA and link-local addresses. </a:t>
            </a: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R1 G0/0/01 IPv6 addresses include:</a:t>
            </a:r>
          </a:p>
          <a:p>
            <a:pPr marL="415985" lvl="1" indent="-342900">
              <a:buFont typeface="Arial" panose="020B0604020202020204" pitchFamily="34" charset="0"/>
              <a:buChar char="•"/>
            </a:pPr>
            <a:r>
              <a:rPr lang="en-CA" sz="1600" b="1" dirty="0">
                <a:solidFill>
                  <a:srgbClr val="000000"/>
                </a:solidFill>
              </a:rPr>
              <a:t>Link-local IPv6 address</a:t>
            </a:r>
            <a:r>
              <a:rPr lang="en-CA" sz="1600" dirty="0">
                <a:solidFill>
                  <a:srgbClr val="000000"/>
                </a:solidFill>
              </a:rPr>
              <a:t> - fe80::1</a:t>
            </a:r>
          </a:p>
          <a:p>
            <a:pPr marL="415985" lvl="1" indent="-342900">
              <a:buFont typeface="Arial" panose="020B0604020202020204" pitchFamily="34" charset="0"/>
              <a:buChar char="•"/>
            </a:pPr>
            <a:r>
              <a:rPr lang="en-CA" sz="1600" b="1" dirty="0">
                <a:solidFill>
                  <a:srgbClr val="000000"/>
                </a:solidFill>
              </a:rPr>
              <a:t>GUA / subnet</a:t>
            </a:r>
            <a:r>
              <a:rPr lang="en-CA" sz="1600" dirty="0">
                <a:solidFill>
                  <a:srgbClr val="000000"/>
                </a:solidFill>
              </a:rPr>
              <a:t> - 2001:db8:acad:1::1, 2001:db8:acad:1::/64</a:t>
            </a:r>
          </a:p>
          <a:p>
            <a:pPr marL="415985" lvl="1" indent="-342900">
              <a:buFont typeface="Arial" panose="020B0604020202020204" pitchFamily="34" charset="0"/>
              <a:buChar char="•"/>
            </a:pPr>
            <a:r>
              <a:rPr lang="en-CA" sz="1600" b="1" dirty="0">
                <a:solidFill>
                  <a:srgbClr val="000000"/>
                </a:solidFill>
              </a:rPr>
              <a:t>IPv6 all-nodes group</a:t>
            </a:r>
            <a:r>
              <a:rPr lang="en-CA" sz="1600" dirty="0">
                <a:solidFill>
                  <a:srgbClr val="000000"/>
                </a:solidFill>
              </a:rPr>
              <a:t> - ff02::1</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R1 is configured to join the all IPv6 multicast group and start sending RA messages containing address configuration information to hosts using SLAAC.</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464107" y="246928"/>
            <a:ext cx="3636818" cy="969818"/>
          </a:xfrm>
          <a:prstGeom prst="rect">
            <a:avLst/>
          </a:prstGeom>
        </p:spPr>
      </p:pic>
      <p:pic>
        <p:nvPicPr>
          <p:cNvPr id="5" name="Picture 4">
            <a:extLst>
              <a:ext uri="{FF2B5EF4-FFF2-40B4-BE49-F238E27FC236}">
                <a16:creationId xmlns:a16="http://schemas.microsoft.com/office/drawing/2014/main" id="{BF0F5843-827C-4A27-B91A-7036DAF28DDB}"/>
              </a:ext>
            </a:extLst>
          </p:cNvPr>
          <p:cNvPicPr>
            <a:picLocks noChangeAspect="1"/>
          </p:cNvPicPr>
          <p:nvPr/>
        </p:nvPicPr>
        <p:blipFill>
          <a:blip r:embed="rId4"/>
          <a:stretch>
            <a:fillRect/>
          </a:stretch>
        </p:blipFill>
        <p:spPr>
          <a:xfrm>
            <a:off x="5696712" y="1408810"/>
            <a:ext cx="3323684" cy="1916205"/>
          </a:xfrm>
          <a:prstGeom prst="rect">
            <a:avLst/>
          </a:prstGeom>
        </p:spPr>
      </p:pic>
      <p:pic>
        <p:nvPicPr>
          <p:cNvPr id="7" name="Picture 6">
            <a:extLst>
              <a:ext uri="{FF2B5EF4-FFF2-40B4-BE49-F238E27FC236}">
                <a16:creationId xmlns:a16="http://schemas.microsoft.com/office/drawing/2014/main" id="{B2A67685-13E1-467D-B2D7-275C6E226413}"/>
              </a:ext>
            </a:extLst>
          </p:cNvPr>
          <p:cNvPicPr>
            <a:picLocks noChangeAspect="1"/>
          </p:cNvPicPr>
          <p:nvPr/>
        </p:nvPicPr>
        <p:blipFill>
          <a:blip r:embed="rId5"/>
          <a:stretch>
            <a:fillRect/>
          </a:stretch>
        </p:blipFill>
        <p:spPr>
          <a:xfrm>
            <a:off x="5715000" y="3361224"/>
            <a:ext cx="2125191" cy="634129"/>
          </a:xfrm>
          <a:prstGeom prst="rect">
            <a:avLst/>
          </a:prstGeom>
        </p:spPr>
      </p:pic>
    </p:spTree>
    <p:extLst>
      <p:ext uri="{BB962C8B-B14F-4D97-AF65-F5344CB8AC3E}">
        <p14:creationId xmlns:p14="http://schemas.microsoft.com/office/powerpoint/2010/main" val="687023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Enabling SLAAC (Cont.)</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3" y="731837"/>
            <a:ext cx="4645978" cy="3689897"/>
          </a:xfrm>
        </p:spPr>
        <p:txBody>
          <a:bodyPr/>
          <a:lstStyle/>
          <a:p>
            <a:pPr marL="0" indent="0" algn="l"/>
            <a:r>
              <a:rPr lang="en-CA" sz="1600" dirty="0">
                <a:solidFill>
                  <a:srgbClr val="000000"/>
                </a:solidFill>
              </a:rPr>
              <a:t>The IPv6 all-routers group responds to the IPv6 multicast address ff02::2.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a:t>
            </a:r>
            <a:r>
              <a:rPr lang="en-CA" sz="1600" b="1" dirty="0">
                <a:solidFill>
                  <a:srgbClr val="000000"/>
                </a:solidFill>
              </a:rPr>
              <a:t> show ipv6 interface</a:t>
            </a:r>
            <a:r>
              <a:rPr lang="en-CA" sz="1600" dirty="0">
                <a:solidFill>
                  <a:srgbClr val="000000"/>
                </a:solidFill>
              </a:rPr>
              <a:t> command verifies that R1 has joined the IPv6 all-routers group (i.e., ff02::2).</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R1 will now begin to send RA messages every 200 seconds to the IPv6 all-nodes multicast address ff02::1.</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590A4EC6-B3C4-4920-95F7-7FE044D14B1C}"/>
              </a:ext>
            </a:extLst>
          </p:cNvPr>
          <p:cNvPicPr>
            <a:picLocks noChangeAspect="1"/>
          </p:cNvPicPr>
          <p:nvPr/>
        </p:nvPicPr>
        <p:blipFill>
          <a:blip r:embed="rId3"/>
          <a:stretch>
            <a:fillRect/>
          </a:stretch>
        </p:blipFill>
        <p:spPr>
          <a:xfrm>
            <a:off x="5364480" y="688112"/>
            <a:ext cx="3636818" cy="969818"/>
          </a:xfrm>
          <a:prstGeom prst="rect">
            <a:avLst/>
          </a:prstGeom>
        </p:spPr>
      </p:pic>
      <p:pic>
        <p:nvPicPr>
          <p:cNvPr id="9" name="Picture 8">
            <a:extLst>
              <a:ext uri="{FF2B5EF4-FFF2-40B4-BE49-F238E27FC236}">
                <a16:creationId xmlns:a16="http://schemas.microsoft.com/office/drawing/2014/main" id="{F86BFF1E-7B4D-490D-8D81-8A66030A84ED}"/>
              </a:ext>
            </a:extLst>
          </p:cNvPr>
          <p:cNvPicPr>
            <a:picLocks noChangeAspect="1"/>
          </p:cNvPicPr>
          <p:nvPr/>
        </p:nvPicPr>
        <p:blipFill>
          <a:blip r:embed="rId4"/>
          <a:stretch>
            <a:fillRect/>
          </a:stretch>
        </p:blipFill>
        <p:spPr>
          <a:xfrm>
            <a:off x="5197271" y="2082499"/>
            <a:ext cx="3804027" cy="1346369"/>
          </a:xfrm>
          <a:prstGeom prst="rect">
            <a:avLst/>
          </a:prstGeom>
        </p:spPr>
      </p:pic>
    </p:spTree>
    <p:extLst>
      <p:ext uri="{BB962C8B-B14F-4D97-AF65-F5344CB8AC3E}">
        <p14:creationId xmlns:p14="http://schemas.microsoft.com/office/powerpoint/2010/main" val="311509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Only Method</a:t>
            </a:r>
          </a:p>
        </p:txBody>
      </p:sp>
      <p:sp>
        <p:nvSpPr>
          <p:cNvPr id="5" name="Content Placeholder 4">
            <a:extLst>
              <a:ext uri="{FF2B5EF4-FFF2-40B4-BE49-F238E27FC236}">
                <a16:creationId xmlns:a16="http://schemas.microsoft.com/office/drawing/2014/main" id="{C90705DC-D70D-2145-8995-8EF9A913E3E1}"/>
              </a:ext>
            </a:extLst>
          </p:cNvPr>
          <p:cNvSpPr>
            <a:spLocks noGrp="1"/>
          </p:cNvSpPr>
          <p:nvPr>
            <p:ph idx="1"/>
          </p:nvPr>
        </p:nvSpPr>
        <p:spPr>
          <a:xfrm>
            <a:off x="236669" y="731837"/>
            <a:ext cx="5160386" cy="3689897"/>
          </a:xfrm>
        </p:spPr>
        <p:txBody>
          <a:bodyPr/>
          <a:lstStyle/>
          <a:p>
            <a:pPr marL="0" indent="0" algn="l"/>
            <a:r>
              <a:rPr lang="en-CA" sz="1600" dirty="0">
                <a:solidFill>
                  <a:srgbClr val="000000"/>
                </a:solidFill>
              </a:rPr>
              <a:t>RA messages from R1 have the following flags set:</a:t>
            </a:r>
            <a:endParaRPr lang="en-US" sz="1600" dirty="0">
              <a:solidFill>
                <a:srgbClr val="000000"/>
              </a:solidFill>
            </a:endParaRPr>
          </a:p>
          <a:p>
            <a:pPr marL="415985" lvl="1" indent="-342900">
              <a:buFont typeface="Arial" panose="020B0604020202020204" pitchFamily="34" charset="0"/>
              <a:buChar char="•"/>
            </a:pPr>
            <a:r>
              <a:rPr lang="en-US" b="1" dirty="0">
                <a:solidFill>
                  <a:srgbClr val="000000"/>
                </a:solidFill>
              </a:rPr>
              <a:t>A = 1 – </a:t>
            </a:r>
            <a:r>
              <a:rPr lang="en-US" dirty="0">
                <a:solidFill>
                  <a:srgbClr val="000000"/>
                </a:solidFill>
              </a:rPr>
              <a:t>Informs the client to use the IPv6 GUA prefix in the RA and dynamically create its own Interface ID.</a:t>
            </a:r>
          </a:p>
          <a:p>
            <a:pPr marL="415985" lvl="1" indent="-342900">
              <a:buFont typeface="Arial" panose="020B0604020202020204" pitchFamily="34" charset="0"/>
              <a:buChar char="•"/>
            </a:pPr>
            <a:r>
              <a:rPr lang="en-US" dirty="0">
                <a:solidFill>
                  <a:srgbClr val="000000"/>
                </a:solidFill>
              </a:rPr>
              <a:t> </a:t>
            </a:r>
            <a:r>
              <a:rPr lang="en-US" b="1" dirty="0">
                <a:solidFill>
                  <a:srgbClr val="000000"/>
                </a:solidFill>
              </a:rPr>
              <a:t>O = 0</a:t>
            </a:r>
            <a:r>
              <a:rPr lang="en-US" dirty="0">
                <a:solidFill>
                  <a:srgbClr val="000000"/>
                </a:solidFill>
              </a:rPr>
              <a:t> and </a:t>
            </a:r>
            <a:r>
              <a:rPr lang="en-US" b="1" dirty="0">
                <a:solidFill>
                  <a:srgbClr val="000000"/>
                </a:solidFill>
              </a:rPr>
              <a:t>M = 0</a:t>
            </a:r>
            <a:r>
              <a:rPr lang="en-US" dirty="0">
                <a:solidFill>
                  <a:srgbClr val="000000"/>
                </a:solidFill>
              </a:rPr>
              <a:t> – Informs the client to also use the additional information in the RA message (i.e., DNS server, MTU, and default gateway information).</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ipconfig</a:t>
            </a:r>
            <a:r>
              <a:rPr lang="en-US" sz="1600" dirty="0">
                <a:solidFill>
                  <a:srgbClr val="000000"/>
                </a:solidFill>
              </a:rPr>
              <a:t> Windows command confirms that PC1 has generated an IPv6 GUS using the R1 RA.</a:t>
            </a:r>
          </a:p>
          <a:p>
            <a:pPr marL="342900" indent="-342900" algn="l">
              <a:buFont typeface="Arial" panose="020B0604020202020204" pitchFamily="34" charset="0"/>
              <a:buChar char="•"/>
            </a:pPr>
            <a:r>
              <a:rPr lang="en-US" sz="1600" dirty="0">
                <a:solidFill>
                  <a:srgbClr val="000000"/>
                </a:solidFill>
              </a:rPr>
              <a:t>The default gateway address is LLA of the R1 G0/0/1 interface.</a:t>
            </a:r>
          </a:p>
        </p:txBody>
      </p:sp>
      <p:pic>
        <p:nvPicPr>
          <p:cNvPr id="7" name="Picture 6">
            <a:extLst>
              <a:ext uri="{FF2B5EF4-FFF2-40B4-BE49-F238E27FC236}">
                <a16:creationId xmlns:a16="http://schemas.microsoft.com/office/drawing/2014/main" id="{6ECFD30B-6E8C-B74E-9FB2-60C0259AD1DD}"/>
              </a:ext>
            </a:extLst>
          </p:cNvPr>
          <p:cNvPicPr>
            <a:picLocks noChangeAspect="1"/>
          </p:cNvPicPr>
          <p:nvPr/>
        </p:nvPicPr>
        <p:blipFill>
          <a:blip r:embed="rId3"/>
          <a:stretch>
            <a:fillRect/>
          </a:stretch>
        </p:blipFill>
        <p:spPr>
          <a:xfrm>
            <a:off x="5397054" y="289817"/>
            <a:ext cx="3594333" cy="2047547"/>
          </a:xfrm>
          <a:prstGeom prst="rect">
            <a:avLst/>
          </a:prstGeom>
        </p:spPr>
      </p:pic>
      <p:pic>
        <p:nvPicPr>
          <p:cNvPr id="11" name="Picture 10">
            <a:extLst>
              <a:ext uri="{FF2B5EF4-FFF2-40B4-BE49-F238E27FC236}">
                <a16:creationId xmlns:a16="http://schemas.microsoft.com/office/drawing/2014/main" id="{0A8BCE23-647F-BE43-A517-7AE567DE44B8}"/>
              </a:ext>
            </a:extLst>
          </p:cNvPr>
          <p:cNvPicPr>
            <a:picLocks noChangeAspect="1"/>
          </p:cNvPicPr>
          <p:nvPr/>
        </p:nvPicPr>
        <p:blipFill>
          <a:blip r:embed="rId4"/>
          <a:stretch>
            <a:fillRect/>
          </a:stretch>
        </p:blipFill>
        <p:spPr>
          <a:xfrm>
            <a:off x="5397054" y="2627181"/>
            <a:ext cx="3564677" cy="1338461"/>
          </a:xfrm>
          <a:prstGeom prst="rect">
            <a:avLst/>
          </a:prstGeom>
        </p:spPr>
      </p:pic>
    </p:spTree>
    <p:extLst>
      <p:ext uri="{BB962C8B-B14F-4D97-AF65-F5344CB8AC3E}">
        <p14:creationId xmlns:p14="http://schemas.microsoft.com/office/powerpoint/2010/main" val="493806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ICMPv6 RS Messages</a:t>
            </a:r>
          </a:p>
        </p:txBody>
      </p:sp>
      <p:sp>
        <p:nvSpPr>
          <p:cNvPr id="4" name="Content Placeholder 3">
            <a:extLst>
              <a:ext uri="{FF2B5EF4-FFF2-40B4-BE49-F238E27FC236}">
                <a16:creationId xmlns:a16="http://schemas.microsoft.com/office/drawing/2014/main" id="{4AEDA365-1C89-B84E-9312-25F853BD2FC2}"/>
              </a:ext>
            </a:extLst>
          </p:cNvPr>
          <p:cNvSpPr>
            <a:spLocks noGrp="1"/>
          </p:cNvSpPr>
          <p:nvPr>
            <p:ph idx="1"/>
          </p:nvPr>
        </p:nvSpPr>
        <p:spPr>
          <a:xfrm>
            <a:off x="474662" y="731837"/>
            <a:ext cx="8280057" cy="1270699"/>
          </a:xfrm>
        </p:spPr>
        <p:txBody>
          <a:bodyPr/>
          <a:lstStyle/>
          <a:p>
            <a:pPr marL="0" indent="0" algn="l"/>
            <a:r>
              <a:rPr lang="en-US" sz="1600" dirty="0">
                <a:solidFill>
                  <a:srgbClr val="000000"/>
                </a:solidFill>
              </a:rPr>
              <a:t>A router sends RA messages every 200 seconds or when it receives an RS message from a host.</a:t>
            </a:r>
          </a:p>
          <a:p>
            <a:pPr marL="342900" indent="-342900" algn="l">
              <a:buFont typeface="Arial" panose="020B0604020202020204" pitchFamily="34" charset="0"/>
              <a:buChar char="•"/>
            </a:pPr>
            <a:r>
              <a:rPr lang="en-US" sz="1600" dirty="0">
                <a:solidFill>
                  <a:srgbClr val="000000"/>
                </a:solidFill>
              </a:rPr>
              <a:t>IPv6 enabled hosts wishing to obtain IPv6 addressing information send an RS message to the IPv6 all-routers multicast address of ff02::2.</a:t>
            </a:r>
          </a:p>
          <a:p>
            <a:pPr marL="342900" indent="-342900" algn="l">
              <a:buFont typeface="Arial" panose="020B0604020202020204" pitchFamily="34" charset="0"/>
              <a:buChar char="•"/>
            </a:pPr>
            <a:endParaRPr lang="en-US" sz="1600" dirty="0">
              <a:solidFill>
                <a:srgbClr val="000000"/>
              </a:solidFill>
            </a:endParaRPr>
          </a:p>
          <a:p>
            <a:pPr marL="0" indent="0" algn="l"/>
            <a:r>
              <a:rPr lang="en-CA" sz="1600" dirty="0">
                <a:solidFill>
                  <a:srgbClr val="000000"/>
                </a:solidFill>
              </a:rPr>
              <a:t>The figure illustrates how a host initiates the SLAAC method.</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323D6F62-E9C3-471C-9F96-2343F2B8747B}"/>
              </a:ext>
            </a:extLst>
          </p:cNvPr>
          <p:cNvSpPr txBox="1">
            <a:spLocks/>
          </p:cNvSpPr>
          <p:nvPr/>
        </p:nvSpPr>
        <p:spPr>
          <a:xfrm>
            <a:off x="474662" y="2505456"/>
            <a:ext cx="5286057" cy="141350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buFont typeface="+mj-lt"/>
              <a:buAutoNum type="arabicPeriod"/>
            </a:pPr>
            <a:r>
              <a:rPr lang="en-CA" sz="1600" dirty="0">
                <a:solidFill>
                  <a:srgbClr val="000000"/>
                </a:solidFill>
              </a:rPr>
              <a:t>PC1 has just booted and sends an RS message to the IPv6 all-routers multicast address of ff02::2 requesting an RA.</a:t>
            </a:r>
          </a:p>
          <a:p>
            <a:pPr marL="415985" lvl="1" indent="-342900">
              <a:buFont typeface="+mj-lt"/>
              <a:buAutoNum type="arabicPeriod"/>
            </a:pPr>
            <a:r>
              <a:rPr lang="en-CA" sz="1600" dirty="0">
                <a:solidFill>
                  <a:srgbClr val="000000"/>
                </a:solidFill>
              </a:rPr>
              <a:t>R1 generates an RA and then sends the RA message to the IPv6 all-nodes multicast address of ff02::1. PC1 uses this information to create a unique IPv6 GUA.</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255B1CD-A1D1-6441-9972-C3AABA88C667}"/>
              </a:ext>
            </a:extLst>
          </p:cNvPr>
          <p:cNvPicPr>
            <a:picLocks noChangeAspect="1"/>
          </p:cNvPicPr>
          <p:nvPr/>
        </p:nvPicPr>
        <p:blipFill>
          <a:blip r:embed="rId3"/>
          <a:stretch>
            <a:fillRect/>
          </a:stretch>
        </p:blipFill>
        <p:spPr>
          <a:xfrm>
            <a:off x="5897880" y="2505456"/>
            <a:ext cx="3093902" cy="1765111"/>
          </a:xfrm>
          <a:prstGeom prst="rect">
            <a:avLst/>
          </a:prstGeom>
        </p:spPr>
      </p:pic>
    </p:spTree>
    <p:extLst>
      <p:ext uri="{BB962C8B-B14F-4D97-AF65-F5344CB8AC3E}">
        <p14:creationId xmlns:p14="http://schemas.microsoft.com/office/powerpoint/2010/main" val="78355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Host Process to Generate Interface ID</a:t>
            </a:r>
          </a:p>
        </p:txBody>
      </p:sp>
      <p:sp>
        <p:nvSpPr>
          <p:cNvPr id="5" name="Content Placeholder 4">
            <a:extLst>
              <a:ext uri="{FF2B5EF4-FFF2-40B4-BE49-F238E27FC236}">
                <a16:creationId xmlns:a16="http://schemas.microsoft.com/office/drawing/2014/main" id="{7226B76D-FB3A-0245-9B45-B46231254F5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Using SLAAC, a host acquires its 64-bit IPv6 subnet information from the router RA and must generate the remainder 64-bit interface identifier (ID) using either:</a:t>
            </a:r>
          </a:p>
          <a:p>
            <a:pPr marL="415985" lvl="1" indent="-342900">
              <a:buFont typeface="Arial" panose="020B0604020202020204" pitchFamily="34" charset="0"/>
              <a:buChar char="•"/>
            </a:pPr>
            <a:r>
              <a:rPr lang="en-US" sz="1600" b="1" dirty="0">
                <a:solidFill>
                  <a:srgbClr val="000000"/>
                </a:solidFill>
              </a:rPr>
              <a:t>Randomly generated</a:t>
            </a:r>
            <a:r>
              <a:rPr lang="en-US" sz="1600" dirty="0">
                <a:solidFill>
                  <a:srgbClr val="000000"/>
                </a:solidFill>
              </a:rPr>
              <a:t> - The 64-bit interface ID is randomly generated by the client operating system. This is the method now used by Windows 10 hosts.</a:t>
            </a:r>
          </a:p>
          <a:p>
            <a:pPr marL="415985" lvl="1" indent="-342900">
              <a:buFont typeface="Arial" panose="020B0604020202020204" pitchFamily="34" charset="0"/>
              <a:buChar char="•"/>
            </a:pPr>
            <a:r>
              <a:rPr lang="en-US" sz="1600" b="1" dirty="0">
                <a:solidFill>
                  <a:srgbClr val="000000"/>
                </a:solidFill>
              </a:rPr>
              <a:t>EUI-64</a:t>
            </a:r>
            <a:r>
              <a:rPr lang="en-US" sz="1600" dirty="0">
                <a:solidFill>
                  <a:srgbClr val="000000"/>
                </a:solidFill>
              </a:rPr>
              <a:t> - The host creates an interface ID using its 48-bit MAC address and inserts the hex value of </a:t>
            </a:r>
            <a:r>
              <a:rPr lang="en-US" sz="1600" dirty="0" err="1">
                <a:solidFill>
                  <a:srgbClr val="000000"/>
                </a:solidFill>
              </a:rPr>
              <a:t>fffe</a:t>
            </a:r>
            <a:r>
              <a:rPr lang="en-US" sz="1600" dirty="0">
                <a:solidFill>
                  <a:srgbClr val="000000"/>
                </a:solidFill>
              </a:rPr>
              <a:t> in the middle of the address. Some operating systems default to the randomly generated interface ID instead of the EUI-64 method, due to privacy concerns. This is because the Ethernet MAC address of the host is used by EUI-64 to create the interface ID.</a:t>
            </a:r>
          </a:p>
          <a:p>
            <a:pPr marL="342900" indent="-342900" algn="l">
              <a:buFont typeface="Arial" panose="020B0604020202020204" pitchFamily="34" charset="0"/>
              <a:buChar char="•"/>
            </a:pPr>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Windows, Linux, and Mac OS allow for the user to modify the generation of the interface ID to be either randomly generated or to use EUI-64.</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95195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Duplicate Address Detection</a:t>
            </a:r>
          </a:p>
        </p:txBody>
      </p:sp>
      <p:sp>
        <p:nvSpPr>
          <p:cNvPr id="4" name="Content Placeholder 3">
            <a:extLst>
              <a:ext uri="{FF2B5EF4-FFF2-40B4-BE49-F238E27FC236}">
                <a16:creationId xmlns:a16="http://schemas.microsoft.com/office/drawing/2014/main" id="{9BF0DA10-2D49-FF45-ACF0-249554F780C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SLAAC host may use the following Duplicate Address Detection (DAD) process to ensure that the IPv6 GUA is unique.</a:t>
            </a:r>
          </a:p>
          <a:p>
            <a:pPr marL="415985" lvl="1" indent="-342900">
              <a:buFont typeface="Arial" panose="020B0604020202020204" pitchFamily="34" charset="0"/>
              <a:buChar char="•"/>
            </a:pPr>
            <a:r>
              <a:rPr lang="en-US" sz="1600" dirty="0">
                <a:solidFill>
                  <a:srgbClr val="000000"/>
                </a:solidFill>
              </a:rPr>
              <a:t>The host sends an ICMPv6 Neighbor Solicitation (NS) message with a specially constructed solicited-node multicast address containing the last 24 bits of IPv6 address of the host.</a:t>
            </a:r>
          </a:p>
          <a:p>
            <a:pPr marL="415985" lvl="1" indent="-342900">
              <a:buFont typeface="Arial" panose="020B0604020202020204" pitchFamily="34" charset="0"/>
              <a:buChar char="•"/>
            </a:pPr>
            <a:r>
              <a:rPr lang="en-US" sz="1600" dirty="0">
                <a:solidFill>
                  <a:srgbClr val="000000"/>
                </a:solidFill>
              </a:rPr>
              <a:t>If no other devices respond with a Neighbor Advertisement (NA) message, then the address is virtually guaranteed to be unique and can be used by the host. </a:t>
            </a:r>
          </a:p>
          <a:p>
            <a:pPr marL="415985" lvl="1" indent="-342900">
              <a:buFont typeface="Arial" panose="020B0604020202020204" pitchFamily="34" charset="0"/>
              <a:buChar char="•"/>
            </a:pPr>
            <a:r>
              <a:rPr lang="en-US" sz="1600" dirty="0">
                <a:solidFill>
                  <a:srgbClr val="000000"/>
                </a:solidFill>
              </a:rPr>
              <a:t>If an NA is received by the host, then the address is not unique, and the host must generate a new interface ID to use.</a:t>
            </a:r>
          </a:p>
          <a:p>
            <a:pPr marL="0" indent="0" algn="l"/>
            <a:endParaRPr lang="en-US" sz="1600" dirty="0">
              <a:solidFill>
                <a:srgbClr val="000000"/>
              </a:solidFill>
            </a:endParaRPr>
          </a:p>
          <a:p>
            <a:pPr marL="0" indent="0" algn="l"/>
            <a:r>
              <a:rPr lang="en-US" sz="1600" b="1" dirty="0">
                <a:solidFill>
                  <a:srgbClr val="000000"/>
                </a:solidFill>
              </a:rPr>
              <a:t>Note</a:t>
            </a:r>
            <a:r>
              <a:rPr lang="en-US" sz="1600" dirty="0">
                <a:solidFill>
                  <a:srgbClr val="000000"/>
                </a:solidFill>
              </a:rPr>
              <a:t>: DAD is really not required because a 64-bit interface ID provides 18 quintillion possibilities. Therefore, the chance of a duplicate address is remote. However, the Internet Engineering Task Force (IETF) recommends that DAD is used. Therefore, most operating systems perform DAD on all IPv6 unicast addresses, regardless of how the address is configured.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6895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8.3 DHCPv6</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DHCPv6 Operation Steps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195989" y="653460"/>
            <a:ext cx="5751965" cy="3689897"/>
          </a:xfrm>
        </p:spPr>
        <p:txBody>
          <a:bodyPr/>
          <a:lstStyle/>
          <a:p>
            <a:pPr marL="0" indent="0" algn="l"/>
            <a:r>
              <a:rPr lang="en-US" sz="1500" dirty="0">
                <a:solidFill>
                  <a:srgbClr val="000000"/>
                </a:solidFill>
              </a:rPr>
              <a:t>Stateful DHCPv6 does not require SLAAC while stateless DHCPv6 does.</a:t>
            </a:r>
          </a:p>
          <a:p>
            <a:pPr marL="0" indent="0" algn="l"/>
            <a:endParaRPr lang="en-US" sz="1500" dirty="0">
              <a:solidFill>
                <a:srgbClr val="000000"/>
              </a:solidFill>
            </a:endParaRPr>
          </a:p>
          <a:p>
            <a:pPr marL="0" indent="0" algn="l"/>
            <a:r>
              <a:rPr lang="en-US" sz="1500" dirty="0">
                <a:solidFill>
                  <a:srgbClr val="000000"/>
                </a:solidFill>
              </a:rPr>
              <a:t>Regardless, when an RA indicates to use DHCPv6 or stateful DHCPv6:</a:t>
            </a:r>
          </a:p>
          <a:p>
            <a:pPr marL="342900" indent="-342900" algn="l">
              <a:buFont typeface="+mj-lt"/>
              <a:buAutoNum type="arabicPeriod"/>
            </a:pPr>
            <a:r>
              <a:rPr lang="en-US" sz="1500" dirty="0">
                <a:solidFill>
                  <a:srgbClr val="000000"/>
                </a:solidFill>
              </a:rPr>
              <a:t>The host sends an RS message.</a:t>
            </a:r>
          </a:p>
          <a:p>
            <a:pPr marL="342900" indent="-342900" algn="l">
              <a:buFont typeface="+mj-lt"/>
              <a:buAutoNum type="arabicPeriod"/>
            </a:pPr>
            <a:r>
              <a:rPr lang="en-US" sz="1500" dirty="0">
                <a:solidFill>
                  <a:srgbClr val="000000"/>
                </a:solidFill>
              </a:rPr>
              <a:t>The router responds with an RA message.</a:t>
            </a:r>
          </a:p>
          <a:p>
            <a:pPr marL="342900" indent="-342900" algn="l">
              <a:buFont typeface="+mj-lt"/>
              <a:buAutoNum type="arabicPeriod"/>
            </a:pPr>
            <a:r>
              <a:rPr lang="en-US" sz="1500" dirty="0">
                <a:solidFill>
                  <a:srgbClr val="000000"/>
                </a:solidFill>
              </a:rPr>
              <a:t>The host sends a DHCPv6 SOLICIT message.</a:t>
            </a:r>
          </a:p>
          <a:p>
            <a:pPr marL="342900" indent="-342900" algn="l">
              <a:buFont typeface="+mj-lt"/>
              <a:buAutoNum type="arabicPeriod"/>
            </a:pPr>
            <a:r>
              <a:rPr lang="en-US" sz="1500" dirty="0">
                <a:solidFill>
                  <a:srgbClr val="000000"/>
                </a:solidFill>
              </a:rPr>
              <a:t>The DHCPv6 server responds with an ADVERTISE message.</a:t>
            </a:r>
          </a:p>
          <a:p>
            <a:pPr marL="342900" indent="-342900" algn="l">
              <a:buFont typeface="+mj-lt"/>
              <a:buAutoNum type="arabicPeriod"/>
            </a:pPr>
            <a:r>
              <a:rPr lang="en-US" sz="1500" dirty="0">
                <a:solidFill>
                  <a:srgbClr val="000000"/>
                </a:solidFill>
              </a:rPr>
              <a:t>The host responds to the DHCPv6 server.</a:t>
            </a:r>
          </a:p>
          <a:p>
            <a:pPr marL="342900" indent="-342900" algn="l">
              <a:buFont typeface="+mj-lt"/>
              <a:buAutoNum type="arabicPeriod"/>
            </a:pPr>
            <a:r>
              <a:rPr lang="en-US" sz="1500" dirty="0">
                <a:solidFill>
                  <a:srgbClr val="000000"/>
                </a:solidFill>
              </a:rPr>
              <a:t>The DHCPv6 server sends a REPLY message.</a:t>
            </a:r>
          </a:p>
          <a:p>
            <a:pPr marL="342900" indent="-342900" algn="l">
              <a:buFont typeface="Arial" panose="020B0604020202020204" pitchFamily="34" charset="0"/>
              <a:buChar char="•"/>
            </a:pPr>
            <a:endParaRPr lang="en-US" sz="1500" dirty="0">
              <a:solidFill>
                <a:srgbClr val="000000"/>
              </a:solidFill>
            </a:endParaRPr>
          </a:p>
          <a:p>
            <a:pPr marL="0" indent="0" algn="l"/>
            <a:r>
              <a:rPr lang="en-US" sz="1500" b="1" dirty="0">
                <a:solidFill>
                  <a:srgbClr val="000000"/>
                </a:solidFill>
              </a:rPr>
              <a:t>Note</a:t>
            </a:r>
            <a:r>
              <a:rPr lang="en-US" sz="1500" dirty="0">
                <a:solidFill>
                  <a:srgbClr val="000000"/>
                </a:solidFill>
              </a:rPr>
              <a:t>: Server to client DHCPv6 messages use UDP destination port 546 while client to server DHCPv6 messages use UDP destination port 547.</a:t>
            </a:r>
          </a:p>
          <a:p>
            <a:pPr marL="171450" indent="-17145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5" name="Picture 4">
            <a:extLst>
              <a:ext uri="{FF2B5EF4-FFF2-40B4-BE49-F238E27FC236}">
                <a16:creationId xmlns:a16="http://schemas.microsoft.com/office/drawing/2014/main" id="{6EB784AF-571F-4916-8F2C-43AB415EAF8D}"/>
              </a:ext>
            </a:extLst>
          </p:cNvPr>
          <p:cNvPicPr>
            <a:picLocks noChangeAspect="1"/>
          </p:cNvPicPr>
          <p:nvPr/>
        </p:nvPicPr>
        <p:blipFill>
          <a:blip r:embed="rId3"/>
          <a:stretch>
            <a:fillRect/>
          </a:stretch>
        </p:blipFill>
        <p:spPr>
          <a:xfrm>
            <a:off x="6008913" y="1375955"/>
            <a:ext cx="3071865" cy="2826324"/>
          </a:xfrm>
          <a:prstGeom prst="rect">
            <a:avLst/>
          </a:prstGeom>
        </p:spPr>
      </p:pic>
    </p:spTree>
    <p:extLst>
      <p:ext uri="{BB962C8B-B14F-4D97-AF65-F5344CB8AC3E}">
        <p14:creationId xmlns:p14="http://schemas.microsoft.com/office/powerpoint/2010/main" val="4181918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Stateless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195988" y="731837"/>
            <a:ext cx="8280057" cy="1252411"/>
          </a:xfrm>
        </p:spPr>
        <p:txBody>
          <a:bodyPr/>
          <a:lstStyle/>
          <a:p>
            <a:pPr marL="0" indent="0" algn="l"/>
            <a:r>
              <a:rPr lang="en-US" sz="1600" dirty="0">
                <a:solidFill>
                  <a:srgbClr val="000000"/>
                </a:solidFill>
              </a:rPr>
              <a:t>If an RA indicates the stateless DHCPv6 method, the host uses the information in the RA message for addressing and contacts a DHCPv6 server for additional information.</a:t>
            </a:r>
          </a:p>
          <a:p>
            <a:pPr marL="0" indent="0" algn="l"/>
            <a:r>
              <a:rPr lang="en-US" sz="1600" b="1" dirty="0">
                <a:solidFill>
                  <a:srgbClr val="000000"/>
                </a:solidFill>
              </a:rPr>
              <a:t>    Note</a:t>
            </a:r>
            <a:r>
              <a:rPr lang="en-US" sz="1600" dirty="0">
                <a:solidFill>
                  <a:srgbClr val="000000"/>
                </a:solidFill>
              </a:rPr>
              <a:t>: </a:t>
            </a:r>
            <a:r>
              <a:rPr lang="en-CA" sz="1600" dirty="0">
                <a:solidFill>
                  <a:srgbClr val="000000"/>
                </a:solidFill>
              </a:rPr>
              <a:t>The DHCPv6 server only provides configuration parameters for clients and does not maintain a list of IPv6 address bindings (i.e. stateless).</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474662" y="1861541"/>
            <a:ext cx="5307829" cy="32147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For example, PC1 receives a stateless RA message containing:</a:t>
            </a:r>
          </a:p>
          <a:p>
            <a:pPr marL="415985" lvl="1" indent="-342900">
              <a:buFont typeface="Arial" panose="020B0604020202020204" pitchFamily="34" charset="0"/>
              <a:buChar char="•"/>
            </a:pPr>
            <a:r>
              <a:rPr lang="en-CA" dirty="0">
                <a:solidFill>
                  <a:srgbClr val="000000"/>
                </a:solidFill>
              </a:rPr>
              <a:t>The IPv6 GUA network prefix and prefix length.</a:t>
            </a:r>
          </a:p>
          <a:p>
            <a:pPr marL="415985" lvl="1" indent="-342900">
              <a:buFont typeface="Arial" panose="020B0604020202020204" pitchFamily="34" charset="0"/>
              <a:buChar char="•"/>
            </a:pPr>
            <a:r>
              <a:rPr lang="en-CA" dirty="0">
                <a:solidFill>
                  <a:srgbClr val="000000"/>
                </a:solidFill>
              </a:rPr>
              <a:t>A flag set to 1 informing the host to use SLAAC.</a:t>
            </a:r>
          </a:p>
          <a:p>
            <a:pPr marL="415985" lvl="1" indent="-342900">
              <a:buFont typeface="Arial" panose="020B0604020202020204" pitchFamily="34" charset="0"/>
              <a:buChar char="•"/>
            </a:pPr>
            <a:r>
              <a:rPr lang="en-CA" dirty="0">
                <a:solidFill>
                  <a:srgbClr val="000000"/>
                </a:solidFill>
              </a:rPr>
              <a:t>O flag set to 1 informing the host to seek that additional configuration information from a DHCPv6 server.</a:t>
            </a:r>
          </a:p>
          <a:p>
            <a:pPr marL="415985" lvl="1" indent="-342900">
              <a:buFont typeface="Arial" panose="020B0604020202020204" pitchFamily="34" charset="0"/>
              <a:buChar char="•"/>
            </a:pPr>
            <a:r>
              <a:rPr lang="en-CA" dirty="0">
                <a:solidFill>
                  <a:srgbClr val="000000"/>
                </a:solidFill>
              </a:rPr>
              <a:t>M flag set to the default value 0.</a:t>
            </a:r>
          </a:p>
          <a:p>
            <a:pPr marL="73085" lvl="1" indent="0">
              <a:buNone/>
            </a:pPr>
            <a:endParaRPr lang="en-CA" sz="1600" dirty="0">
              <a:solidFill>
                <a:srgbClr val="000000"/>
              </a:solidFill>
            </a:endParaRPr>
          </a:p>
          <a:p>
            <a:pPr marL="415985" lvl="1" indent="-342900">
              <a:buFont typeface="Arial" panose="020B0604020202020204" pitchFamily="34" charset="0"/>
              <a:buChar char="•"/>
            </a:pPr>
            <a:r>
              <a:rPr lang="en-CA" sz="1600" dirty="0">
                <a:solidFill>
                  <a:srgbClr val="000000"/>
                </a:solidFill>
              </a:rPr>
              <a:t>PC1 sends a DHCPv6 SOLICIT message seeking additional information from a stateless DHCPv6 server.</a:t>
            </a:r>
          </a:p>
          <a:p>
            <a:pPr marL="0" indent="0" algn="l"/>
            <a:endParaRPr lang="en-CA" sz="1600" dirty="0">
              <a:solidFill>
                <a:srgbClr val="000000"/>
              </a:solidFill>
            </a:endParaRPr>
          </a:p>
        </p:txBody>
      </p:sp>
      <p:pic>
        <p:nvPicPr>
          <p:cNvPr id="7" name="Picture 6">
            <a:extLst>
              <a:ext uri="{FF2B5EF4-FFF2-40B4-BE49-F238E27FC236}">
                <a16:creationId xmlns:a16="http://schemas.microsoft.com/office/drawing/2014/main" id="{E649250A-3D4F-FE4D-ABB6-4C5BC42D1184}"/>
              </a:ext>
            </a:extLst>
          </p:cNvPr>
          <p:cNvPicPr>
            <a:picLocks noChangeAspect="1"/>
          </p:cNvPicPr>
          <p:nvPr/>
        </p:nvPicPr>
        <p:blipFill>
          <a:blip r:embed="rId3"/>
          <a:stretch>
            <a:fillRect/>
          </a:stretch>
        </p:blipFill>
        <p:spPr>
          <a:xfrm>
            <a:off x="5715000" y="1861541"/>
            <a:ext cx="3321722" cy="2331593"/>
          </a:xfrm>
          <a:prstGeom prst="rect">
            <a:avLst/>
          </a:prstGeom>
        </p:spPr>
      </p:pic>
    </p:spTree>
    <p:extLst>
      <p:ext uri="{BB962C8B-B14F-4D97-AF65-F5344CB8AC3E}">
        <p14:creationId xmlns:p14="http://schemas.microsoft.com/office/powerpoint/2010/main" val="300189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Stateless DHCPv6 on an Interface</a:t>
            </a:r>
          </a:p>
        </p:txBody>
      </p:sp>
      <p:sp>
        <p:nvSpPr>
          <p:cNvPr id="5" name="Content Placeholder 4">
            <a:extLst>
              <a:ext uri="{FF2B5EF4-FFF2-40B4-BE49-F238E27FC236}">
                <a16:creationId xmlns:a16="http://schemas.microsoft.com/office/drawing/2014/main" id="{DD74EEAD-2D16-DB4D-A711-E3530307F6CC}"/>
              </a:ext>
            </a:extLst>
          </p:cNvPr>
          <p:cNvSpPr>
            <a:spLocks noGrp="1"/>
          </p:cNvSpPr>
          <p:nvPr>
            <p:ph idx="1"/>
          </p:nvPr>
        </p:nvSpPr>
        <p:spPr>
          <a:xfrm>
            <a:off x="65431" y="731837"/>
            <a:ext cx="8280057" cy="822960"/>
          </a:xfrm>
        </p:spPr>
        <p:txBody>
          <a:bodyPr/>
          <a:lstStyle/>
          <a:p>
            <a:pPr marL="0" indent="0" algn="l"/>
            <a:r>
              <a:rPr lang="en-US" sz="1600" dirty="0">
                <a:solidFill>
                  <a:srgbClr val="000000"/>
                </a:solidFill>
              </a:rPr>
              <a:t>Stateless DHCPv6 is enabled using the </a:t>
            </a:r>
            <a:r>
              <a:rPr lang="en-US" sz="1600" b="1" dirty="0">
                <a:solidFill>
                  <a:srgbClr val="000000"/>
                </a:solidFill>
              </a:rPr>
              <a:t>ipv6 nd other-config-flag</a:t>
            </a:r>
            <a:r>
              <a:rPr lang="en-US" sz="1600" dirty="0">
                <a:solidFill>
                  <a:srgbClr val="000000"/>
                </a:solidFill>
              </a:rPr>
              <a:t> interface configuration command setting the O flag to 1.</a:t>
            </a:r>
          </a:p>
          <a:p>
            <a:pPr marL="342900" indent="-342900" algn="l">
              <a:buFont typeface="Arial" panose="020B0604020202020204" pitchFamily="34" charset="0"/>
              <a:buChar char="•"/>
            </a:pPr>
            <a:endParaRPr lang="en-US" sz="1600" dirty="0">
              <a:solidFill>
                <a:srgbClr val="000000"/>
              </a:solidFill>
            </a:endParaRPr>
          </a:p>
        </p:txBody>
      </p:sp>
      <p:sp>
        <p:nvSpPr>
          <p:cNvPr id="6" name="Content Placeholder 4">
            <a:extLst>
              <a:ext uri="{FF2B5EF4-FFF2-40B4-BE49-F238E27FC236}">
                <a16:creationId xmlns:a16="http://schemas.microsoft.com/office/drawing/2014/main" id="{70472E09-15C8-4F85-98BB-AE2DCA81ADA3}"/>
              </a:ext>
            </a:extLst>
          </p:cNvPr>
          <p:cNvSpPr txBox="1">
            <a:spLocks/>
          </p:cNvSpPr>
          <p:nvPr/>
        </p:nvSpPr>
        <p:spPr>
          <a:xfrm>
            <a:off x="270038" y="1554797"/>
            <a:ext cx="4273160" cy="285686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highlighted output confirms the RA will tell receiving hosts to use stateless autoconfigure (A flag = 1) and contact a DHCPv6 server to obtain another configuration information (O flag = 1).</a:t>
            </a:r>
          </a:p>
          <a:p>
            <a:pPr marL="342900" indent="-342900" algn="l">
              <a:buFont typeface="Arial" panose="020B0604020202020204" pitchFamily="34" charset="0"/>
              <a:buChar char="•"/>
            </a:pPr>
            <a:endParaRPr lang="en-CA" sz="1600" b="1" dirty="0">
              <a:solidFill>
                <a:srgbClr val="000000"/>
              </a:solidFill>
            </a:endParaRPr>
          </a:p>
          <a:p>
            <a:pPr marL="0" indent="0" algn="l"/>
            <a:r>
              <a:rPr lang="en-CA" sz="1600" b="1" dirty="0">
                <a:solidFill>
                  <a:srgbClr val="000000"/>
                </a:solidFill>
              </a:rPr>
              <a:t>Note:</a:t>
            </a:r>
            <a:r>
              <a:rPr lang="en-CA" sz="1600" dirty="0">
                <a:solidFill>
                  <a:srgbClr val="000000"/>
                </a:solidFill>
              </a:rPr>
              <a:t> You can use the </a:t>
            </a:r>
            <a:r>
              <a:rPr lang="en-CA" sz="1600" b="1" dirty="0">
                <a:solidFill>
                  <a:srgbClr val="000000"/>
                </a:solidFill>
              </a:rPr>
              <a:t>no ipv6 nd other-config-flag</a:t>
            </a:r>
            <a:r>
              <a:rPr lang="en-CA" sz="1600" dirty="0">
                <a:solidFill>
                  <a:srgbClr val="000000"/>
                </a:solidFill>
              </a:rPr>
              <a:t> to reset the interface to the default SLAAC only option (O flag = 0).</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B33E5050-323D-F94B-A72B-1F5106A8B6C9}"/>
              </a:ext>
            </a:extLst>
          </p:cNvPr>
          <p:cNvPicPr>
            <a:picLocks noChangeAspect="1"/>
          </p:cNvPicPr>
          <p:nvPr/>
        </p:nvPicPr>
        <p:blipFill>
          <a:blip r:embed="rId3"/>
          <a:stretch>
            <a:fillRect/>
          </a:stretch>
        </p:blipFill>
        <p:spPr>
          <a:xfrm>
            <a:off x="4962162" y="1554797"/>
            <a:ext cx="4006898" cy="2630169"/>
          </a:xfrm>
          <a:prstGeom prst="rect">
            <a:avLst/>
          </a:prstGeom>
        </p:spPr>
      </p:pic>
    </p:spTree>
    <p:extLst>
      <p:ext uri="{BB962C8B-B14F-4D97-AF65-F5344CB8AC3E}">
        <p14:creationId xmlns:p14="http://schemas.microsoft.com/office/powerpoint/2010/main" val="1316673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SLAAC and DHCPv6</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 Configure dynamic address allocation in IPv6 networks.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580625641"/>
              </p:ext>
            </p:extLst>
          </p:nvPr>
        </p:nvGraphicFramePr>
        <p:xfrm>
          <a:off x="655782" y="1732166"/>
          <a:ext cx="7555085" cy="20053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IPv6 Global Unicast Address Assignment</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an IPv6 host can acquire its IPv6 configuration.</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a:solidFill>
                            <a:schemeClr val="bg1"/>
                          </a:solidFill>
                          <a:effectLst/>
                        </a:rPr>
                        <a:t>SLAAC</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operation of SLAAC.</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a:solidFill>
                            <a:schemeClr val="bg1"/>
                          </a:solidFill>
                          <a:effectLst/>
                        </a:rPr>
                        <a:t>DHCPv6</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the operation of DHCPv6</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Configure DHCPv6 Server</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a stateful and stateless DHCPv6 server.</a:t>
                      </a:r>
                    </a:p>
                  </a:txBody>
                  <a:tcPr marL="47625" marR="47625" marT="47625" marB="47625" anchor="ctr"/>
                </a:tc>
                <a:extLst>
                  <a:ext uri="{0D108BD9-81ED-4DB2-BD59-A6C34878D82A}">
                    <a16:rowId xmlns:a16="http://schemas.microsoft.com/office/drawing/2014/main" val="315323727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Stateful DHCPv6 Operation</a:t>
            </a:r>
          </a:p>
        </p:txBody>
      </p:sp>
      <p:sp>
        <p:nvSpPr>
          <p:cNvPr id="4" name="Content Placeholder 3">
            <a:extLst>
              <a:ext uri="{FF2B5EF4-FFF2-40B4-BE49-F238E27FC236}">
                <a16:creationId xmlns:a16="http://schemas.microsoft.com/office/drawing/2014/main" id="{CC4FE5E9-1C04-5F47-929B-D8DEEDE9D4EB}"/>
              </a:ext>
            </a:extLst>
          </p:cNvPr>
          <p:cNvSpPr>
            <a:spLocks noGrp="1"/>
          </p:cNvSpPr>
          <p:nvPr>
            <p:ph idx="1"/>
          </p:nvPr>
        </p:nvSpPr>
        <p:spPr>
          <a:xfrm>
            <a:off x="474662" y="731837"/>
            <a:ext cx="8280057" cy="1252411"/>
          </a:xfrm>
        </p:spPr>
        <p:txBody>
          <a:bodyPr/>
          <a:lstStyle/>
          <a:p>
            <a:pPr marL="0" indent="0" algn="l"/>
            <a:r>
              <a:rPr lang="en-US" sz="1600" dirty="0">
                <a:solidFill>
                  <a:srgbClr val="000000"/>
                </a:solidFill>
              </a:rPr>
              <a:t>If an RA indicates the stateful DHCPv6 method, the host contacts a DHCPv6 server for all configuration information.</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a:t>
            </a:r>
            <a:r>
              <a:rPr lang="en-CA" sz="1600" dirty="0">
                <a:solidFill>
                  <a:srgbClr val="000000"/>
                </a:solidFill>
              </a:rPr>
              <a:t>The DHCPv6 server is stateful and maintains a list of IPv6 address bindings.</a:t>
            </a: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07DB59C5-8A41-490D-99D0-C4C2AE9CE087}"/>
              </a:ext>
            </a:extLst>
          </p:cNvPr>
          <p:cNvSpPr txBox="1">
            <a:spLocks/>
          </p:cNvSpPr>
          <p:nvPr/>
        </p:nvSpPr>
        <p:spPr>
          <a:xfrm>
            <a:off x="232241" y="1801368"/>
            <a:ext cx="5473615" cy="272491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For example, PC1 receives a stateful RA message containing:</a:t>
            </a:r>
          </a:p>
          <a:p>
            <a:pPr marL="415985" lvl="1" indent="-342900">
              <a:buFont typeface="Arial" panose="020B0604020202020204" pitchFamily="34" charset="0"/>
              <a:buChar char="•"/>
            </a:pPr>
            <a:r>
              <a:rPr lang="en-CA" dirty="0">
                <a:solidFill>
                  <a:srgbClr val="000000"/>
                </a:solidFill>
              </a:rPr>
              <a:t>The IPv6 GUA network prefix and prefix length.</a:t>
            </a:r>
          </a:p>
          <a:p>
            <a:pPr marL="415985" lvl="1" indent="-342900">
              <a:buFont typeface="Arial" panose="020B0604020202020204" pitchFamily="34" charset="0"/>
              <a:buChar char="•"/>
            </a:pPr>
            <a:r>
              <a:rPr lang="en-CA" dirty="0">
                <a:solidFill>
                  <a:srgbClr val="000000"/>
                </a:solidFill>
              </a:rPr>
              <a:t>A flag set to 0 informing the host to contact a DHCPv6 server.</a:t>
            </a:r>
          </a:p>
          <a:p>
            <a:pPr marL="415985" lvl="1" indent="-342900">
              <a:buFont typeface="Arial" panose="020B0604020202020204" pitchFamily="34" charset="0"/>
              <a:buChar char="•"/>
            </a:pPr>
            <a:r>
              <a:rPr lang="en-CA" dirty="0">
                <a:solidFill>
                  <a:srgbClr val="000000"/>
                </a:solidFill>
              </a:rPr>
              <a:t>O flag set to 0 informing the host to contact a DHCPv6 server.</a:t>
            </a:r>
          </a:p>
          <a:p>
            <a:pPr marL="415985" lvl="1" indent="-342900">
              <a:buFont typeface="Arial" panose="020B0604020202020204" pitchFamily="34" charset="0"/>
              <a:buChar char="•"/>
            </a:pPr>
            <a:r>
              <a:rPr lang="en-CA" dirty="0">
                <a:solidFill>
                  <a:srgbClr val="000000"/>
                </a:solidFill>
              </a:rPr>
              <a:t>M flag set to the value 1.</a:t>
            </a:r>
          </a:p>
          <a:p>
            <a:pPr marL="415985" lvl="1" indent="-342900">
              <a:buFont typeface="Arial" panose="020B0604020202020204" pitchFamily="34" charset="0"/>
              <a:buChar char="•"/>
            </a:pPr>
            <a:endParaRPr lang="en-CA" sz="1600" dirty="0">
              <a:solidFill>
                <a:srgbClr val="000000"/>
              </a:solidFill>
            </a:endParaRPr>
          </a:p>
          <a:p>
            <a:pPr marL="415985" lvl="1" indent="-342900">
              <a:buFont typeface="Arial" panose="020B0604020202020204" pitchFamily="34" charset="0"/>
              <a:buChar char="•"/>
            </a:pPr>
            <a:r>
              <a:rPr lang="en-CA" sz="1600" dirty="0">
                <a:solidFill>
                  <a:srgbClr val="000000"/>
                </a:solidFill>
              </a:rPr>
              <a:t>PC1 sends a DHCPv6 SOLICIT message seeking additional information from a stateful DHCPv6 server.</a:t>
            </a:r>
          </a:p>
          <a:p>
            <a:pPr marL="0" indent="0" algn="l"/>
            <a:endParaRPr lang="en-CA" sz="1600" dirty="0">
              <a:solidFill>
                <a:srgbClr val="000000"/>
              </a:solidFill>
            </a:endParaRPr>
          </a:p>
        </p:txBody>
      </p:sp>
      <p:pic>
        <p:nvPicPr>
          <p:cNvPr id="15" name="Picture 14">
            <a:extLst>
              <a:ext uri="{FF2B5EF4-FFF2-40B4-BE49-F238E27FC236}">
                <a16:creationId xmlns:a16="http://schemas.microsoft.com/office/drawing/2014/main" id="{1BCA522B-739E-4D8F-B8BE-6AD2766AF70A}"/>
              </a:ext>
            </a:extLst>
          </p:cNvPr>
          <p:cNvPicPr>
            <a:picLocks noChangeAspect="1"/>
          </p:cNvPicPr>
          <p:nvPr/>
        </p:nvPicPr>
        <p:blipFill>
          <a:blip r:embed="rId3"/>
          <a:stretch>
            <a:fillRect/>
          </a:stretch>
        </p:blipFill>
        <p:spPr>
          <a:xfrm>
            <a:off x="5817326" y="1879829"/>
            <a:ext cx="3179814" cy="2337288"/>
          </a:xfrm>
          <a:prstGeom prst="rect">
            <a:avLst/>
          </a:prstGeom>
        </p:spPr>
      </p:pic>
    </p:spTree>
    <p:extLst>
      <p:ext uri="{BB962C8B-B14F-4D97-AF65-F5344CB8AC3E}">
        <p14:creationId xmlns:p14="http://schemas.microsoft.com/office/powerpoint/2010/main" val="2009004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DHCPv6</a:t>
            </a:r>
            <a:br>
              <a:rPr lang="en-US" dirty="0"/>
            </a:br>
            <a:r>
              <a:rPr lang="en-US" sz="2400" dirty="0"/>
              <a:t>Enable Stateful DHCPv6 on an Interface</a:t>
            </a:r>
          </a:p>
        </p:txBody>
      </p:sp>
      <p:sp>
        <p:nvSpPr>
          <p:cNvPr id="5" name="Content Placeholder 4">
            <a:extLst>
              <a:ext uri="{FF2B5EF4-FFF2-40B4-BE49-F238E27FC236}">
                <a16:creationId xmlns:a16="http://schemas.microsoft.com/office/drawing/2014/main" id="{FE4E1224-FE22-9D42-836D-07041A77D119}"/>
              </a:ext>
            </a:extLst>
          </p:cNvPr>
          <p:cNvSpPr>
            <a:spLocks noGrp="1"/>
          </p:cNvSpPr>
          <p:nvPr>
            <p:ph idx="1"/>
          </p:nvPr>
        </p:nvSpPr>
        <p:spPr>
          <a:xfrm>
            <a:off x="474662" y="731837"/>
            <a:ext cx="8280057" cy="635145"/>
          </a:xfrm>
        </p:spPr>
        <p:txBody>
          <a:bodyPr/>
          <a:lstStyle/>
          <a:p>
            <a:pPr marL="0" indent="0" algn="l"/>
            <a:r>
              <a:rPr lang="en-US" sz="1600" dirty="0">
                <a:solidFill>
                  <a:srgbClr val="000000"/>
                </a:solidFill>
              </a:rPr>
              <a:t>Stateful DHCPv6 is enabled using the </a:t>
            </a:r>
            <a:r>
              <a:rPr lang="en-US" sz="1600" b="1" dirty="0">
                <a:solidFill>
                  <a:srgbClr val="000000"/>
                </a:solidFill>
              </a:rPr>
              <a:t>ipv6 nd managed-config-flag</a:t>
            </a:r>
            <a:r>
              <a:rPr lang="en-US" sz="1600" dirty="0">
                <a:solidFill>
                  <a:srgbClr val="000000"/>
                </a:solidFill>
              </a:rPr>
              <a:t> interface configuration command setting the M flag to 1.</a:t>
            </a:r>
          </a:p>
        </p:txBody>
      </p:sp>
      <p:sp>
        <p:nvSpPr>
          <p:cNvPr id="6" name="Content Placeholder 4">
            <a:extLst>
              <a:ext uri="{FF2B5EF4-FFF2-40B4-BE49-F238E27FC236}">
                <a16:creationId xmlns:a16="http://schemas.microsoft.com/office/drawing/2014/main" id="{C0768623-832B-4546-83D4-DFCBBC9E9F1B}"/>
              </a:ext>
            </a:extLst>
          </p:cNvPr>
          <p:cNvSpPr txBox="1">
            <a:spLocks/>
          </p:cNvSpPr>
          <p:nvPr/>
        </p:nvSpPr>
        <p:spPr>
          <a:xfrm>
            <a:off x="474663" y="1554187"/>
            <a:ext cx="4301356" cy="257328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highlighted output in the example confirms that the RA will tell the host to obtain all IPv6 configuration information from a DHCPv6 server (M flag = 1).</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F89BECFE-E384-664B-85FF-E5A3B25100F8}"/>
              </a:ext>
            </a:extLst>
          </p:cNvPr>
          <p:cNvPicPr>
            <a:picLocks noChangeAspect="1"/>
          </p:cNvPicPr>
          <p:nvPr/>
        </p:nvPicPr>
        <p:blipFill>
          <a:blip r:embed="rId3"/>
          <a:stretch>
            <a:fillRect/>
          </a:stretch>
        </p:blipFill>
        <p:spPr>
          <a:xfrm>
            <a:off x="4972313" y="1628989"/>
            <a:ext cx="3978701" cy="2573289"/>
          </a:xfrm>
          <a:prstGeom prst="rect">
            <a:avLst/>
          </a:prstGeom>
        </p:spPr>
      </p:pic>
    </p:spTree>
    <p:extLst>
      <p:ext uri="{BB962C8B-B14F-4D97-AF65-F5344CB8AC3E}">
        <p14:creationId xmlns:p14="http://schemas.microsoft.com/office/powerpoint/2010/main" val="2596280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8.4 Configure DHCPv6 Server</a:t>
            </a:r>
          </a:p>
        </p:txBody>
      </p:sp>
    </p:spTree>
    <p:custDataLst>
      <p:tags r:id="rId1"/>
    </p:custDataLst>
    <p:extLst>
      <p:ext uri="{BB962C8B-B14F-4D97-AF65-F5344CB8AC3E}">
        <p14:creationId xmlns:p14="http://schemas.microsoft.com/office/powerpoint/2010/main" val="390642685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Router Roles</a:t>
            </a:r>
          </a:p>
        </p:txBody>
      </p:sp>
      <p:sp>
        <p:nvSpPr>
          <p:cNvPr id="6" name="Content Placeholder 5">
            <a:extLst>
              <a:ext uri="{FF2B5EF4-FFF2-40B4-BE49-F238E27FC236}">
                <a16:creationId xmlns:a16="http://schemas.microsoft.com/office/drawing/2014/main" id="{EBE507AE-F20A-7F4A-A1B8-6CDE7374D95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Cisco IOS routers are powerful devices. In smaller networks, you do not have to have separate devices to have a DHCPv6 server, client, or relay agent. A Cisco IOS router can be configured to provide DHCPv6 server services.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Specifically, it can be configured to be one of the following:</a:t>
            </a:r>
          </a:p>
          <a:p>
            <a:pPr marL="415985" lvl="1" indent="-342900">
              <a:buFont typeface="Arial" panose="020B0604020202020204" pitchFamily="34" charset="0"/>
              <a:buChar char="•"/>
            </a:pPr>
            <a:r>
              <a:rPr lang="en-US" sz="1600" b="1" dirty="0">
                <a:solidFill>
                  <a:srgbClr val="000000"/>
                </a:solidFill>
              </a:rPr>
              <a:t>DHCPv6 Server</a:t>
            </a:r>
            <a:r>
              <a:rPr lang="en-US" sz="1600" dirty="0">
                <a:solidFill>
                  <a:srgbClr val="000000"/>
                </a:solidFill>
              </a:rPr>
              <a:t> - Router provides stateless or stateful DHCPv6 services.</a:t>
            </a:r>
          </a:p>
          <a:p>
            <a:pPr marL="415985" lvl="1" indent="-342900">
              <a:buFont typeface="Arial" panose="020B0604020202020204" pitchFamily="34" charset="0"/>
              <a:buChar char="•"/>
            </a:pPr>
            <a:r>
              <a:rPr lang="en-US" sz="1600" b="1" dirty="0">
                <a:solidFill>
                  <a:srgbClr val="000000"/>
                </a:solidFill>
              </a:rPr>
              <a:t>DHCPv6 Client</a:t>
            </a:r>
            <a:r>
              <a:rPr lang="en-US" sz="1600" dirty="0">
                <a:solidFill>
                  <a:srgbClr val="000000"/>
                </a:solidFill>
              </a:rPr>
              <a:t> - Router interface acquires an IPv6 IP configuration from a DHCPv6 server.</a:t>
            </a:r>
          </a:p>
          <a:p>
            <a:pPr marL="415985" lvl="1" indent="-342900">
              <a:buFont typeface="Arial" panose="020B0604020202020204" pitchFamily="34" charset="0"/>
              <a:buChar char="•"/>
            </a:pPr>
            <a:r>
              <a:rPr lang="en-US" sz="1600" b="1" dirty="0">
                <a:solidFill>
                  <a:srgbClr val="000000"/>
                </a:solidFill>
              </a:rPr>
              <a:t>DHCPv6 Relay Agent</a:t>
            </a:r>
            <a:r>
              <a:rPr lang="en-US" sz="1600" dirty="0">
                <a:solidFill>
                  <a:srgbClr val="000000"/>
                </a:solidFill>
              </a:rPr>
              <a:t> - Router provides DHCPv6 forwarding services when the client and the server are located on different networks.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72479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Server</a:t>
            </a:r>
          </a:p>
        </p:txBody>
      </p:sp>
      <p:sp>
        <p:nvSpPr>
          <p:cNvPr id="4" name="Content Placeholder 3">
            <a:extLst>
              <a:ext uri="{FF2B5EF4-FFF2-40B4-BE49-F238E27FC236}">
                <a16:creationId xmlns:a16="http://schemas.microsoft.com/office/drawing/2014/main" id="{50A5ABAE-8CDF-2145-8BA7-E971C6374B3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stateless DHCPv6 server option requires that the router advertise the IPv6 network addressing information in RA messages.</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stateless DHCPv6 server:</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Define a DHCPv6 pool name using the </a:t>
            </a:r>
            <a:r>
              <a:rPr lang="en-US" sz="1400" b="1" dirty="0">
                <a:solidFill>
                  <a:srgbClr val="000000"/>
                </a:solidFill>
              </a:rPr>
              <a:t>ipv6 </a:t>
            </a:r>
            <a:r>
              <a:rPr lang="en-US" sz="1400" b="1" dirty="0" err="1">
                <a:solidFill>
                  <a:srgbClr val="000000"/>
                </a:solidFill>
              </a:rPr>
              <a:t>dhcp</a:t>
            </a:r>
            <a:r>
              <a:rPr lang="en-US" sz="1400" b="1" dirty="0">
                <a:solidFill>
                  <a:srgbClr val="000000"/>
                </a:solidFill>
              </a:rPr>
              <a:t> pool</a:t>
            </a:r>
            <a:r>
              <a:rPr lang="en-US" sz="1400" dirty="0">
                <a:solidFill>
                  <a:srgbClr val="000000"/>
                </a:solidFill>
              </a:rPr>
              <a:t> </a:t>
            </a:r>
            <a:r>
              <a:rPr lang="en-US" sz="1400" i="1" dirty="0">
                <a:solidFill>
                  <a:srgbClr val="000000"/>
                </a:solidFill>
              </a:rPr>
              <a:t>POOL-NAME</a:t>
            </a:r>
            <a:r>
              <a:rPr lang="en-US" sz="1400" dirty="0">
                <a:solidFill>
                  <a:srgbClr val="000000"/>
                </a:solidFill>
              </a:rPr>
              <a:t> global config command. </a:t>
            </a:r>
          </a:p>
          <a:p>
            <a:pPr marL="342900" indent="-342900" algn="l">
              <a:buFont typeface="+mj-lt"/>
              <a:buAutoNum type="arabicPeriod"/>
            </a:pPr>
            <a:r>
              <a:rPr lang="en-US" sz="1400" dirty="0">
                <a:solidFill>
                  <a:srgbClr val="000000"/>
                </a:solidFill>
              </a:rPr>
              <a:t>Configure the DHCPv6 pool with options. Common options include </a:t>
            </a:r>
            <a:r>
              <a:rPr lang="en-US" sz="1400" b="1" dirty="0" err="1">
                <a:solidFill>
                  <a:srgbClr val="000000"/>
                </a:solidFill>
              </a:rPr>
              <a:t>dns</a:t>
            </a:r>
            <a:r>
              <a:rPr lang="en-US" sz="1400" b="1" dirty="0">
                <a:solidFill>
                  <a:srgbClr val="000000"/>
                </a:solidFill>
              </a:rPr>
              <a:t>-server X:X:X:X:X:X:X:X</a:t>
            </a:r>
            <a:r>
              <a:rPr lang="en-US" sz="1400" dirty="0">
                <a:solidFill>
                  <a:srgbClr val="000000"/>
                </a:solidFill>
              </a:rPr>
              <a:t> and </a:t>
            </a:r>
            <a:r>
              <a:rPr lang="en-US" sz="1400" b="1" dirty="0">
                <a:solidFill>
                  <a:srgbClr val="000000"/>
                </a:solidFill>
              </a:rPr>
              <a:t>domain-name </a:t>
            </a:r>
            <a:r>
              <a:rPr lang="en-US" sz="1400" b="1" i="1" dirty="0">
                <a:solidFill>
                  <a:srgbClr val="000000"/>
                </a:solidFill>
              </a:rPr>
              <a:t>name</a:t>
            </a:r>
            <a:r>
              <a:rPr lang="en-US" sz="1400" dirty="0">
                <a:solidFill>
                  <a:srgbClr val="000000"/>
                </a:solidFill>
              </a:rPr>
              <a:t>.</a:t>
            </a:r>
          </a:p>
          <a:p>
            <a:pPr marL="342900" indent="-342900" algn="l">
              <a:buFont typeface="+mj-lt"/>
              <a:buAutoNum type="arabicPeriod"/>
            </a:pPr>
            <a:r>
              <a:rPr lang="en-US" sz="1400" dirty="0">
                <a:solidFill>
                  <a:srgbClr val="000000"/>
                </a:solidFill>
              </a:rPr>
              <a:t>Bind the interface to the pool </a:t>
            </a:r>
            <a:r>
              <a:rPr lang="en-CA" sz="1400" dirty="0">
                <a:solidFill>
                  <a:srgbClr val="000000"/>
                </a:solidFill>
              </a:rPr>
              <a:t>using the</a:t>
            </a:r>
            <a:r>
              <a:rPr lang="en-CA" sz="1400" b="1" dirty="0">
                <a:solidFill>
                  <a:srgbClr val="000000"/>
                </a:solidFill>
              </a:rPr>
              <a:t> ipv6 </a:t>
            </a:r>
            <a:r>
              <a:rPr lang="en-CA" sz="1400" b="1" dirty="0" err="1">
                <a:solidFill>
                  <a:srgbClr val="000000"/>
                </a:solidFill>
              </a:rPr>
              <a:t>dhcp</a:t>
            </a:r>
            <a:r>
              <a:rPr lang="en-CA" sz="1400" b="1" dirty="0">
                <a:solidFill>
                  <a:srgbClr val="000000"/>
                </a:solidFill>
              </a:rPr>
              <a:t> server</a:t>
            </a:r>
            <a:r>
              <a:rPr lang="en-CA" sz="1400" i="1" dirty="0">
                <a:solidFill>
                  <a:srgbClr val="000000"/>
                </a:solidFill>
              </a:rPr>
              <a:t> POOL-NAME </a:t>
            </a:r>
            <a:r>
              <a:rPr lang="en-CA" sz="1400" dirty="0">
                <a:solidFill>
                  <a:srgbClr val="000000"/>
                </a:solidFill>
              </a:rPr>
              <a:t>interface config command. </a:t>
            </a:r>
          </a:p>
          <a:p>
            <a:pPr marL="460435" lvl="4" indent="-171450"/>
            <a:r>
              <a:rPr lang="en-US" sz="1200" dirty="0"/>
              <a:t>Manually change the O flag from 0 to 1 using the ipv6 nd other-config-flag interface command. RA messages sent on this interface indicate that additional information is available from a stateless DHCPv6 server. The A flag is 1 by default, telling clients to use SLAAC to create their own GUA.</a:t>
            </a:r>
          </a:p>
          <a:p>
            <a:pPr marL="342900" indent="-342900" algn="l">
              <a:buFont typeface="+mj-lt"/>
              <a:buAutoNum type="arabicPeriod"/>
            </a:pPr>
            <a:r>
              <a:rPr lang="en-US" sz="1400" dirty="0">
                <a:solidFill>
                  <a:srgbClr val="000000"/>
                </a:solidFill>
              </a:rPr>
              <a:t>Verify that the hosts have received IPv6 addressing information using the </a:t>
            </a:r>
            <a:r>
              <a:rPr lang="en-US" sz="1400" b="1" dirty="0">
                <a:solidFill>
                  <a:srgbClr val="000000"/>
                </a:solidFill>
              </a:rPr>
              <a:t>ipconfig /all </a:t>
            </a:r>
            <a:r>
              <a:rPr lang="en-US" sz="1400" dirty="0">
                <a:solidFill>
                  <a:srgbClr val="000000"/>
                </a:solidFill>
              </a:rPr>
              <a:t>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878406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Stateless DHCPv6 Client</a:t>
            </a:r>
          </a:p>
        </p:txBody>
      </p:sp>
      <p:sp>
        <p:nvSpPr>
          <p:cNvPr id="5" name="Content Placeholder 4">
            <a:extLst>
              <a:ext uri="{FF2B5EF4-FFF2-40B4-BE49-F238E27FC236}">
                <a16:creationId xmlns:a16="http://schemas.microsoft.com/office/drawing/2014/main" id="{6A56C2EB-80F7-FE41-8329-DF2B32FE321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router can also be a DHCPv6 client and get an IPv6 configuration from a DHCPv6 server, such as a router functioning as a DHCPv6 server.</a:t>
            </a:r>
          </a:p>
          <a:p>
            <a:pPr marL="342900" indent="-342900" algn="l">
              <a:buFont typeface="+mj-lt"/>
              <a:buAutoNum type="arabicPeriod"/>
            </a:pPr>
            <a:r>
              <a:rPr lang="en-US" sz="1600" dirty="0">
                <a:solidFill>
                  <a:srgbClr val="000000"/>
                </a:solidFill>
              </a:rPr>
              <a:t>Enable IPv6 routing using the </a:t>
            </a:r>
            <a:r>
              <a:rPr lang="en-US" sz="1600" b="1" dirty="0">
                <a:solidFill>
                  <a:srgbClr val="000000"/>
                </a:solidFill>
              </a:rPr>
              <a:t>ipv6 unicast-routing</a:t>
            </a:r>
            <a:r>
              <a:rPr lang="en-US" sz="1600" dirty="0">
                <a:solidFill>
                  <a:srgbClr val="000000"/>
                </a:solidFill>
              </a:rPr>
              <a:t> command.</a:t>
            </a:r>
          </a:p>
          <a:p>
            <a:pPr marL="342900" indent="-342900" algn="l">
              <a:buFont typeface="+mj-lt"/>
              <a:buAutoNum type="arabicPeriod"/>
            </a:pPr>
            <a:r>
              <a:rPr lang="en-US" sz="1600" dirty="0">
                <a:solidFill>
                  <a:srgbClr val="000000"/>
                </a:solidFill>
              </a:rPr>
              <a:t>Configure the client router to create an LLA. An IPv6 link-local address is created on a router interface when a global unicast address is configured, or without a GUA using the </a:t>
            </a:r>
            <a:r>
              <a:rPr lang="en-US" sz="1600" b="1" dirty="0">
                <a:solidFill>
                  <a:srgbClr val="000000"/>
                </a:solidFill>
              </a:rPr>
              <a:t>ipv6 enable</a:t>
            </a:r>
            <a:r>
              <a:rPr lang="en-US" sz="1600" dirty="0">
                <a:solidFill>
                  <a:srgbClr val="000000"/>
                </a:solidFill>
              </a:rPr>
              <a:t> interface configuration command. Cisco IOS uses EUI-64 to create the Interface ID.</a:t>
            </a:r>
          </a:p>
          <a:p>
            <a:pPr marL="342900" indent="-342900" algn="l">
              <a:buFont typeface="+mj-lt"/>
              <a:buAutoNum type="arabicPeriod"/>
            </a:pPr>
            <a:r>
              <a:rPr lang="en-US" sz="1600" dirty="0">
                <a:solidFill>
                  <a:srgbClr val="000000"/>
                </a:solidFill>
              </a:rPr>
              <a:t>Configure the client router to use SLAAC using the </a:t>
            </a:r>
            <a:r>
              <a:rPr lang="en-US" sz="1600" b="1" dirty="0">
                <a:solidFill>
                  <a:srgbClr val="000000"/>
                </a:solidFill>
              </a:rPr>
              <a:t>ipv6 address </a:t>
            </a:r>
            <a:r>
              <a:rPr lang="en-US" sz="1600" b="1" dirty="0" err="1">
                <a:solidFill>
                  <a:srgbClr val="000000"/>
                </a:solidFill>
              </a:rPr>
              <a:t>autoconfig</a:t>
            </a:r>
            <a:r>
              <a:rPr lang="en-US" sz="1600" dirty="0">
                <a:solidFill>
                  <a:srgbClr val="000000"/>
                </a:solidFill>
              </a:rPr>
              <a:t> command.</a:t>
            </a:r>
          </a:p>
          <a:p>
            <a:pPr marL="342900" indent="-342900" algn="l">
              <a:buFont typeface="+mj-lt"/>
              <a:buAutoNum type="arabicPeriod"/>
            </a:pPr>
            <a:r>
              <a:rPr lang="en-US" sz="1600" dirty="0">
                <a:solidFill>
                  <a:srgbClr val="000000"/>
                </a:solidFill>
              </a:rPr>
              <a:t>Verify that the client router is assigned a GUA using the </a:t>
            </a:r>
            <a:r>
              <a:rPr lang="en-US" sz="1600" b="1" dirty="0">
                <a:solidFill>
                  <a:srgbClr val="000000"/>
                </a:solidFill>
              </a:rPr>
              <a:t>show ipv6 interface brief</a:t>
            </a:r>
            <a:r>
              <a:rPr lang="en-US" sz="1600" dirty="0">
                <a:solidFill>
                  <a:srgbClr val="000000"/>
                </a:solidFill>
              </a:rPr>
              <a:t> command.</a:t>
            </a:r>
          </a:p>
          <a:p>
            <a:pPr marL="342900" indent="-342900" algn="l">
              <a:buFont typeface="+mj-lt"/>
              <a:buAutoNum type="arabicPeriod"/>
            </a:pPr>
            <a:r>
              <a:rPr lang="en-US" sz="1600" dirty="0">
                <a:solidFill>
                  <a:srgbClr val="000000"/>
                </a:solidFill>
              </a:rPr>
              <a:t>Verify that the client router received other necessary DHCPv6 information.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 g0/0/1</a:t>
            </a:r>
            <a:r>
              <a:rPr lang="en-US" sz="1600" dirty="0">
                <a:solidFill>
                  <a:srgbClr val="000000"/>
                </a:solidFill>
              </a:rPr>
              <a:t> command confirms DHCP option information, such as DNS server and domain name, have been received by the client.</a:t>
            </a:r>
          </a:p>
        </p:txBody>
      </p:sp>
    </p:spTree>
    <p:extLst>
      <p:ext uri="{BB962C8B-B14F-4D97-AF65-F5344CB8AC3E}">
        <p14:creationId xmlns:p14="http://schemas.microsoft.com/office/powerpoint/2010/main" val="3146760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Server</a:t>
            </a:r>
          </a:p>
        </p:txBody>
      </p:sp>
      <p:sp>
        <p:nvSpPr>
          <p:cNvPr id="4" name="Content Placeholder 3">
            <a:extLst>
              <a:ext uri="{FF2B5EF4-FFF2-40B4-BE49-F238E27FC236}">
                <a16:creationId xmlns:a16="http://schemas.microsoft.com/office/drawing/2014/main" id="{016308F5-CA2B-2246-B756-3741F1111BF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stateful DHCP server option requires that the IPv6 enabled router tells the host to contact a DHCPv6 server to obtain all necessary IPv6 network addressing information.</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stateful DHCPv6 server:</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Define a DHCPv6 pool name using the </a:t>
            </a:r>
            <a:r>
              <a:rPr lang="en-US" sz="1400" b="1" dirty="0">
                <a:solidFill>
                  <a:srgbClr val="000000"/>
                </a:solidFill>
              </a:rPr>
              <a:t>ipv6 </a:t>
            </a:r>
            <a:r>
              <a:rPr lang="en-US" sz="1400" b="1" dirty="0" err="1">
                <a:solidFill>
                  <a:srgbClr val="000000"/>
                </a:solidFill>
              </a:rPr>
              <a:t>dhcp</a:t>
            </a:r>
            <a:r>
              <a:rPr lang="en-US" sz="1400" b="1" dirty="0">
                <a:solidFill>
                  <a:srgbClr val="000000"/>
                </a:solidFill>
              </a:rPr>
              <a:t> pool</a:t>
            </a:r>
            <a:r>
              <a:rPr lang="en-US" sz="1400" dirty="0">
                <a:solidFill>
                  <a:srgbClr val="000000"/>
                </a:solidFill>
              </a:rPr>
              <a:t> </a:t>
            </a:r>
            <a:r>
              <a:rPr lang="en-US" sz="1400" i="1" dirty="0">
                <a:solidFill>
                  <a:srgbClr val="000000"/>
                </a:solidFill>
              </a:rPr>
              <a:t>POOL-NAME</a:t>
            </a:r>
            <a:r>
              <a:rPr lang="en-US" sz="1400" dirty="0">
                <a:solidFill>
                  <a:srgbClr val="000000"/>
                </a:solidFill>
              </a:rPr>
              <a:t> global config command. </a:t>
            </a:r>
          </a:p>
          <a:p>
            <a:pPr marL="342900" indent="-342900" algn="l">
              <a:buFont typeface="+mj-lt"/>
              <a:buAutoNum type="arabicPeriod"/>
            </a:pPr>
            <a:r>
              <a:rPr lang="en-US" sz="1400" dirty="0">
                <a:solidFill>
                  <a:srgbClr val="000000"/>
                </a:solidFill>
              </a:rPr>
              <a:t>Configure the DHCPv6 pool with options. Common options include the </a:t>
            </a:r>
            <a:r>
              <a:rPr lang="en-US" sz="1400" b="1" dirty="0">
                <a:solidFill>
                  <a:srgbClr val="000000"/>
                </a:solidFill>
              </a:rPr>
              <a:t>address prefix</a:t>
            </a:r>
            <a:r>
              <a:rPr lang="en-US" sz="1400" dirty="0">
                <a:solidFill>
                  <a:srgbClr val="000000"/>
                </a:solidFill>
              </a:rPr>
              <a:t> command, domain name, DHS server IP address, and more.</a:t>
            </a:r>
          </a:p>
          <a:p>
            <a:pPr marL="342900" indent="-342900" algn="l">
              <a:buFont typeface="+mj-lt"/>
              <a:buAutoNum type="arabicPeriod"/>
            </a:pPr>
            <a:r>
              <a:rPr lang="en-US" sz="1400" dirty="0">
                <a:solidFill>
                  <a:srgbClr val="000000"/>
                </a:solidFill>
              </a:rPr>
              <a:t>Bind the interface to the pool </a:t>
            </a:r>
            <a:r>
              <a:rPr lang="en-CA" sz="1400" dirty="0">
                <a:solidFill>
                  <a:srgbClr val="000000"/>
                </a:solidFill>
              </a:rPr>
              <a:t>using the</a:t>
            </a:r>
            <a:r>
              <a:rPr lang="en-CA" sz="1400" b="1" dirty="0">
                <a:solidFill>
                  <a:srgbClr val="000000"/>
                </a:solidFill>
              </a:rPr>
              <a:t> ipv6 </a:t>
            </a:r>
            <a:r>
              <a:rPr lang="en-CA" sz="1400" b="1" dirty="0" err="1">
                <a:solidFill>
                  <a:srgbClr val="000000"/>
                </a:solidFill>
              </a:rPr>
              <a:t>dhcp</a:t>
            </a:r>
            <a:r>
              <a:rPr lang="en-CA" sz="1400" b="1" dirty="0">
                <a:solidFill>
                  <a:srgbClr val="000000"/>
                </a:solidFill>
              </a:rPr>
              <a:t> server</a:t>
            </a:r>
            <a:r>
              <a:rPr lang="en-CA" sz="1400" i="1" dirty="0">
                <a:solidFill>
                  <a:srgbClr val="000000"/>
                </a:solidFill>
              </a:rPr>
              <a:t> POOL-NAME </a:t>
            </a:r>
            <a:r>
              <a:rPr lang="en-CA" sz="1400" dirty="0">
                <a:solidFill>
                  <a:srgbClr val="000000"/>
                </a:solidFill>
              </a:rPr>
              <a:t>interface config command. </a:t>
            </a:r>
          </a:p>
          <a:p>
            <a:pPr marL="503298" lvl="3" indent="-285750">
              <a:buFont typeface="Arial" panose="020B0604020202020204" pitchFamily="34" charset="0"/>
              <a:buChar char="•"/>
            </a:pPr>
            <a:r>
              <a:rPr lang="en-US" dirty="0">
                <a:solidFill>
                  <a:srgbClr val="000000"/>
                </a:solidFill>
              </a:rPr>
              <a:t>Manually change the M flag from 0 to 1 using the interface command </a:t>
            </a:r>
            <a:r>
              <a:rPr lang="en-US" b="1" dirty="0">
                <a:solidFill>
                  <a:srgbClr val="000000"/>
                </a:solidFill>
              </a:rPr>
              <a:t>ipv6 nd managed-config-flag</a:t>
            </a:r>
            <a:r>
              <a:rPr lang="en-US" dirty="0">
                <a:solidFill>
                  <a:srgbClr val="000000"/>
                </a:solidFill>
              </a:rPr>
              <a:t>. </a:t>
            </a:r>
          </a:p>
          <a:p>
            <a:pPr marL="503298" lvl="3" indent="-285750">
              <a:buFont typeface="Arial" panose="020B0604020202020204" pitchFamily="34" charset="0"/>
              <a:buChar char="•"/>
            </a:pPr>
            <a:r>
              <a:rPr lang="en-US" dirty="0">
                <a:solidFill>
                  <a:srgbClr val="000000"/>
                </a:solidFill>
              </a:rPr>
              <a:t>Manually change the A flag from 1 to 0 using the </a:t>
            </a:r>
            <a:r>
              <a:rPr lang="en-US" b="1" dirty="0">
                <a:solidFill>
                  <a:srgbClr val="000000"/>
                </a:solidFill>
              </a:rPr>
              <a:t>ipv6 nd prefix default no-</a:t>
            </a:r>
            <a:r>
              <a:rPr lang="en-US" b="1" dirty="0" err="1">
                <a:solidFill>
                  <a:srgbClr val="000000"/>
                </a:solidFill>
              </a:rPr>
              <a:t>autoconfig</a:t>
            </a:r>
            <a:r>
              <a:rPr lang="en-US" b="1" dirty="0">
                <a:solidFill>
                  <a:srgbClr val="000000"/>
                </a:solidFill>
              </a:rPr>
              <a:t> </a:t>
            </a:r>
            <a:r>
              <a:rPr lang="en-US" dirty="0">
                <a:solidFill>
                  <a:srgbClr val="000000"/>
                </a:solidFill>
              </a:rPr>
              <a:t>interface command to inform the client to not to use SLAAC to create a GUA. The router will now respond to stateful DHCPv6 requests with the information contained in the pool.</a:t>
            </a:r>
          </a:p>
          <a:p>
            <a:pPr marL="342900" indent="-342900" algn="l">
              <a:buFont typeface="+mj-lt"/>
              <a:buAutoNum type="arabicPeriod"/>
            </a:pPr>
            <a:r>
              <a:rPr lang="en-US" sz="1400" dirty="0">
                <a:solidFill>
                  <a:srgbClr val="000000"/>
                </a:solidFill>
              </a:rPr>
              <a:t>Verify that the hosts have received IPv6 addressing information using the </a:t>
            </a:r>
            <a:r>
              <a:rPr lang="en-US" sz="1400" b="1" dirty="0">
                <a:solidFill>
                  <a:srgbClr val="000000"/>
                </a:solidFill>
              </a:rPr>
              <a:t>ipconfig /all </a:t>
            </a:r>
            <a:r>
              <a:rPr lang="en-US" sz="1400" dirty="0">
                <a:solidFill>
                  <a:srgbClr val="000000"/>
                </a:solidFill>
              </a:rPr>
              <a:t>command.</a:t>
            </a:r>
          </a:p>
        </p:txBody>
      </p:sp>
    </p:spTree>
    <p:extLst>
      <p:ext uri="{BB962C8B-B14F-4D97-AF65-F5344CB8AC3E}">
        <p14:creationId xmlns:p14="http://schemas.microsoft.com/office/powerpoint/2010/main" val="3833565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Stateful DHCPv6 Client</a:t>
            </a:r>
          </a:p>
        </p:txBody>
      </p:sp>
      <p:sp>
        <p:nvSpPr>
          <p:cNvPr id="5" name="Content Placeholder 4">
            <a:extLst>
              <a:ext uri="{FF2B5EF4-FFF2-40B4-BE49-F238E27FC236}">
                <a16:creationId xmlns:a16="http://schemas.microsoft.com/office/drawing/2014/main" id="{3F634DDA-6EBE-A540-AC89-84E3552D9CA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router can also be a DHCPv6 client. The client router needs to have </a:t>
            </a:r>
            <a:r>
              <a:rPr lang="en-US" sz="1600" b="1" dirty="0">
                <a:solidFill>
                  <a:srgbClr val="000000"/>
                </a:solidFill>
              </a:rPr>
              <a:t>ipv6 unicast-routing</a:t>
            </a:r>
            <a:r>
              <a:rPr lang="en-US" sz="1600" dirty="0">
                <a:solidFill>
                  <a:srgbClr val="000000"/>
                </a:solidFill>
              </a:rPr>
              <a:t> enabled and an IPv6 link-local address to send and receive IPv6 messages.</a:t>
            </a:r>
          </a:p>
          <a:p>
            <a:pPr marL="0" indent="0" algn="l"/>
            <a:endParaRPr lang="en-US" sz="1600" dirty="0">
              <a:solidFill>
                <a:srgbClr val="000000"/>
              </a:solidFill>
            </a:endParaRPr>
          </a:p>
          <a:p>
            <a:pPr marL="0" indent="0" algn="l"/>
            <a:r>
              <a:rPr lang="en-US" sz="1600" dirty="0">
                <a:solidFill>
                  <a:srgbClr val="000000"/>
                </a:solidFill>
              </a:rPr>
              <a:t>There are five steps to configure and verify a router as a stateless DHCPv6 client.</a:t>
            </a:r>
          </a:p>
          <a:p>
            <a:pPr marL="342900" indent="-342900" algn="l">
              <a:buFont typeface="+mj-lt"/>
              <a:buAutoNum type="arabicPeriod"/>
            </a:pPr>
            <a:r>
              <a:rPr lang="en-US" sz="1400" dirty="0">
                <a:solidFill>
                  <a:srgbClr val="000000"/>
                </a:solidFill>
              </a:rPr>
              <a:t>Enable IPv6 routing using the </a:t>
            </a:r>
            <a:r>
              <a:rPr lang="en-US" sz="1400" b="1" dirty="0">
                <a:solidFill>
                  <a:srgbClr val="000000"/>
                </a:solidFill>
              </a:rPr>
              <a:t>ipv6 unicast-routing</a:t>
            </a:r>
            <a:r>
              <a:rPr lang="en-US" sz="1400" dirty="0">
                <a:solidFill>
                  <a:srgbClr val="000000"/>
                </a:solidFill>
              </a:rPr>
              <a:t> command.</a:t>
            </a:r>
          </a:p>
          <a:p>
            <a:pPr marL="342900" indent="-342900" algn="l">
              <a:buFont typeface="+mj-lt"/>
              <a:buAutoNum type="arabicPeriod"/>
            </a:pPr>
            <a:r>
              <a:rPr lang="en-US" sz="1400" dirty="0">
                <a:solidFill>
                  <a:srgbClr val="000000"/>
                </a:solidFill>
              </a:rPr>
              <a:t>Configure the client router to create an LLA. An IPv6 link-local address is created on a router interface when a global unicast address is configured, or without a GUA using the </a:t>
            </a:r>
            <a:r>
              <a:rPr lang="en-US" sz="1400" b="1" dirty="0">
                <a:solidFill>
                  <a:srgbClr val="000000"/>
                </a:solidFill>
              </a:rPr>
              <a:t>ipv6 enable</a:t>
            </a:r>
            <a:r>
              <a:rPr lang="en-US" sz="1400" dirty="0">
                <a:solidFill>
                  <a:srgbClr val="000000"/>
                </a:solidFill>
              </a:rPr>
              <a:t> interface configuration command. Cisco IOS uses EUI-64 to create an Interface ID.</a:t>
            </a:r>
          </a:p>
          <a:p>
            <a:pPr marL="342900" indent="-342900" algn="l">
              <a:buFont typeface="+mj-lt"/>
              <a:buAutoNum type="arabicPeriod"/>
            </a:pPr>
            <a:r>
              <a:rPr lang="en-US" sz="1400" dirty="0">
                <a:solidFill>
                  <a:srgbClr val="000000"/>
                </a:solidFill>
              </a:rPr>
              <a:t>Configure the client router to use DHCPv6 using the </a:t>
            </a:r>
            <a:r>
              <a:rPr lang="en-US" sz="1400" b="1" dirty="0">
                <a:solidFill>
                  <a:srgbClr val="000000"/>
                </a:solidFill>
              </a:rPr>
              <a:t>ipv6 address </a:t>
            </a:r>
            <a:r>
              <a:rPr lang="en-US" sz="1400" b="1" dirty="0" err="1">
                <a:solidFill>
                  <a:srgbClr val="000000"/>
                </a:solidFill>
              </a:rPr>
              <a:t>dhcp</a:t>
            </a:r>
            <a:r>
              <a:rPr lang="en-US" sz="1400" dirty="0">
                <a:solidFill>
                  <a:srgbClr val="000000"/>
                </a:solidFill>
              </a:rPr>
              <a:t> interface config command.</a:t>
            </a:r>
          </a:p>
          <a:p>
            <a:pPr marL="342900" indent="-342900" algn="l">
              <a:buFont typeface="+mj-lt"/>
              <a:buAutoNum type="arabicPeriod"/>
            </a:pPr>
            <a:r>
              <a:rPr lang="en-US" sz="1400" dirty="0">
                <a:solidFill>
                  <a:srgbClr val="000000"/>
                </a:solidFill>
              </a:rPr>
              <a:t>Verify that the client router is assigned a GUA using the </a:t>
            </a:r>
            <a:r>
              <a:rPr lang="en-US" sz="1400" b="1" dirty="0">
                <a:solidFill>
                  <a:srgbClr val="000000"/>
                </a:solidFill>
              </a:rPr>
              <a:t>show ipv6 interface brief</a:t>
            </a:r>
            <a:r>
              <a:rPr lang="en-US" sz="1400" dirty="0">
                <a:solidFill>
                  <a:srgbClr val="000000"/>
                </a:solidFill>
              </a:rPr>
              <a:t> command. </a:t>
            </a:r>
          </a:p>
          <a:p>
            <a:pPr marL="342900" indent="-342900" algn="l">
              <a:buFont typeface="+mj-lt"/>
              <a:buAutoNum type="arabicPeriod"/>
            </a:pPr>
            <a:r>
              <a:rPr lang="en-US" sz="1400" dirty="0">
                <a:solidFill>
                  <a:srgbClr val="000000"/>
                </a:solidFill>
              </a:rPr>
              <a:t>Verify that the client router received other necessary DHCPv6 information using the </a:t>
            </a:r>
            <a:r>
              <a:rPr lang="en-US" sz="1400" b="1" dirty="0">
                <a:solidFill>
                  <a:srgbClr val="000000"/>
                </a:solidFill>
              </a:rPr>
              <a:t>show ipv6 </a:t>
            </a:r>
            <a:r>
              <a:rPr lang="en-US" sz="1400" b="1" dirty="0" err="1">
                <a:solidFill>
                  <a:srgbClr val="000000"/>
                </a:solidFill>
              </a:rPr>
              <a:t>dhcp</a:t>
            </a:r>
            <a:r>
              <a:rPr lang="en-US" sz="1400" b="1" dirty="0">
                <a:solidFill>
                  <a:srgbClr val="000000"/>
                </a:solidFill>
              </a:rPr>
              <a:t> interface g0/0/1</a:t>
            </a:r>
            <a:r>
              <a:rPr lang="en-US" sz="1400" dirty="0">
                <a:solidFill>
                  <a:srgbClr val="000000"/>
                </a:solidFill>
              </a:rPr>
              <a:t> command. </a:t>
            </a:r>
          </a:p>
          <a:p>
            <a:pPr marL="0" indent="0" algn="l"/>
            <a:endParaRPr lang="en-US" sz="1400" dirty="0">
              <a:solidFill>
                <a:srgbClr val="000000"/>
              </a:solidFill>
            </a:endParaRPr>
          </a:p>
        </p:txBody>
      </p:sp>
    </p:spTree>
    <p:extLst>
      <p:ext uri="{BB962C8B-B14F-4D97-AF65-F5344CB8AC3E}">
        <p14:creationId xmlns:p14="http://schemas.microsoft.com/office/powerpoint/2010/main" val="130890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pool</a:t>
            </a:r>
            <a:r>
              <a:rPr lang="en-US" sz="1600" dirty="0">
                <a:solidFill>
                  <a:srgbClr val="000000"/>
                </a:solidFill>
              </a:rPr>
              <a:t> command verifies the name of the DHCPv6 pool and its parameters. The command also identifies the number of active clients. </a:t>
            </a:r>
          </a:p>
        </p:txBody>
      </p:sp>
      <p:pic>
        <p:nvPicPr>
          <p:cNvPr id="7" name="Picture 6">
            <a:extLst>
              <a:ext uri="{FF2B5EF4-FFF2-40B4-BE49-F238E27FC236}">
                <a16:creationId xmlns:a16="http://schemas.microsoft.com/office/drawing/2014/main" id="{55320B56-DC33-BF4B-8B58-C62208370A59}"/>
              </a:ext>
            </a:extLst>
          </p:cNvPr>
          <p:cNvPicPr>
            <a:picLocks noChangeAspect="1"/>
          </p:cNvPicPr>
          <p:nvPr/>
        </p:nvPicPr>
        <p:blipFill>
          <a:blip r:embed="rId3"/>
          <a:stretch>
            <a:fillRect/>
          </a:stretch>
        </p:blipFill>
        <p:spPr>
          <a:xfrm>
            <a:off x="703253" y="1745339"/>
            <a:ext cx="6938981" cy="1662892"/>
          </a:xfrm>
          <a:prstGeom prst="rect">
            <a:avLst/>
          </a:prstGeom>
        </p:spPr>
      </p:pic>
    </p:spTree>
    <p:extLst>
      <p:ext uri="{BB962C8B-B14F-4D97-AF65-F5344CB8AC3E}">
        <p14:creationId xmlns:p14="http://schemas.microsoft.com/office/powerpoint/2010/main" val="2367460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DHCPv6 Server Verification Commands (Cont.)</a:t>
            </a:r>
          </a:p>
        </p:txBody>
      </p:sp>
      <p:sp>
        <p:nvSpPr>
          <p:cNvPr id="4" name="Content Placeholder 3">
            <a:extLst>
              <a:ext uri="{FF2B5EF4-FFF2-40B4-BE49-F238E27FC236}">
                <a16:creationId xmlns:a16="http://schemas.microsoft.com/office/drawing/2014/main" id="{28F605BB-C2BF-A544-BAAD-536C759E3544}"/>
              </a:ext>
            </a:extLst>
          </p:cNvPr>
          <p:cNvSpPr>
            <a:spLocks noGrp="1"/>
          </p:cNvSpPr>
          <p:nvPr>
            <p:ph idx="1"/>
          </p:nvPr>
        </p:nvSpPr>
        <p:spPr>
          <a:xfrm>
            <a:off x="474662" y="731837"/>
            <a:ext cx="3695001" cy="3689897"/>
          </a:xfrm>
        </p:spPr>
        <p:txBody>
          <a:bodyPr/>
          <a:lstStyle/>
          <a:p>
            <a:pPr marL="0" indent="0" algn="l"/>
            <a:r>
              <a:rPr lang="en-US" sz="1600" dirty="0">
                <a:solidFill>
                  <a:srgbClr val="000000"/>
                </a:solidFill>
              </a:rPr>
              <a:t>Use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binding</a:t>
            </a:r>
            <a:r>
              <a:rPr lang="en-US" sz="1600" dirty="0">
                <a:solidFill>
                  <a:srgbClr val="000000"/>
                </a:solidFill>
              </a:rPr>
              <a:t> command output to display the IPv6 link-local address of the client and the global unicast address assigned by the server. </a:t>
            </a:r>
          </a:p>
          <a:p>
            <a:pPr marL="285750" indent="-285750" algn="l">
              <a:buFont typeface="Arial" panose="020B0604020202020204" pitchFamily="34" charset="0"/>
              <a:buChar char="•"/>
            </a:pPr>
            <a:r>
              <a:rPr lang="en-US" sz="1600" dirty="0">
                <a:solidFill>
                  <a:srgbClr val="000000"/>
                </a:solidFill>
              </a:rPr>
              <a:t>This information is maintained by a stateful DHCPv6 server. </a:t>
            </a:r>
          </a:p>
          <a:p>
            <a:pPr marL="285750" indent="-285750" algn="l">
              <a:buFont typeface="Arial" panose="020B0604020202020204" pitchFamily="34" charset="0"/>
              <a:buChar char="•"/>
            </a:pPr>
            <a:r>
              <a:rPr lang="en-US" sz="1600" dirty="0">
                <a:solidFill>
                  <a:srgbClr val="000000"/>
                </a:solidFill>
              </a:rPr>
              <a:t>A stateless DHCPv6 server would not maintain this information.</a:t>
            </a:r>
          </a:p>
        </p:txBody>
      </p:sp>
      <p:pic>
        <p:nvPicPr>
          <p:cNvPr id="5" name="Picture 4">
            <a:extLst>
              <a:ext uri="{FF2B5EF4-FFF2-40B4-BE49-F238E27FC236}">
                <a16:creationId xmlns:a16="http://schemas.microsoft.com/office/drawing/2014/main" id="{98399AA2-8635-884A-A33F-BBAD799AC48F}"/>
              </a:ext>
            </a:extLst>
          </p:cNvPr>
          <p:cNvPicPr>
            <a:picLocks noChangeAspect="1"/>
          </p:cNvPicPr>
          <p:nvPr/>
        </p:nvPicPr>
        <p:blipFill>
          <a:blip r:embed="rId3"/>
          <a:stretch>
            <a:fillRect/>
          </a:stretch>
        </p:blipFill>
        <p:spPr>
          <a:xfrm>
            <a:off x="4270711" y="731837"/>
            <a:ext cx="4549439" cy="3262833"/>
          </a:xfrm>
          <a:prstGeom prst="rect">
            <a:avLst/>
          </a:prstGeom>
        </p:spPr>
      </p:pic>
    </p:spTree>
    <p:extLst>
      <p:ext uri="{BB962C8B-B14F-4D97-AF65-F5344CB8AC3E}">
        <p14:creationId xmlns:p14="http://schemas.microsoft.com/office/powerpoint/2010/main" val="172625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8.1 IPv6 GUA Assignment</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Configure a DHCPv6 Relay Agent</a:t>
            </a:r>
          </a:p>
        </p:txBody>
      </p:sp>
      <p:sp>
        <p:nvSpPr>
          <p:cNvPr id="6" name="Content Placeholder 5">
            <a:extLst>
              <a:ext uri="{FF2B5EF4-FFF2-40B4-BE49-F238E27FC236}">
                <a16:creationId xmlns:a16="http://schemas.microsoft.com/office/drawing/2014/main" id="{23A7678D-2664-C640-A13D-5B50831733D7}"/>
              </a:ext>
            </a:extLst>
          </p:cNvPr>
          <p:cNvSpPr>
            <a:spLocks noGrp="1"/>
          </p:cNvSpPr>
          <p:nvPr>
            <p:ph idx="1"/>
          </p:nvPr>
        </p:nvSpPr>
        <p:spPr>
          <a:xfrm>
            <a:off x="474662" y="667186"/>
            <a:ext cx="8280057" cy="1669618"/>
          </a:xfrm>
        </p:spPr>
        <p:txBody>
          <a:bodyPr/>
          <a:lstStyle/>
          <a:p>
            <a:pPr marL="0" indent="0" algn="l"/>
            <a:r>
              <a:rPr lang="en-US" sz="1600" dirty="0">
                <a:solidFill>
                  <a:srgbClr val="000000"/>
                </a:solidFill>
              </a:rPr>
              <a:t>If the DHCPv6 server is located on a different network than the client, then the IPv6 router can be configured as a DHCPv6 relay agent. </a:t>
            </a:r>
          </a:p>
          <a:p>
            <a:pPr marL="285750" indent="-285750" algn="l">
              <a:buFont typeface="Arial" panose="020B0604020202020204" pitchFamily="34" charset="0"/>
              <a:buChar char="•"/>
            </a:pPr>
            <a:r>
              <a:rPr lang="en-US" sz="1400" dirty="0">
                <a:solidFill>
                  <a:srgbClr val="000000"/>
                </a:solidFill>
              </a:rPr>
              <a:t>The configuration of a DHCPv6 relay agent is similar to the configuration of an IPv4 router as a DHCPv4 relay.</a:t>
            </a:r>
          </a:p>
          <a:p>
            <a:pPr marL="285750" indent="-285750" algn="l">
              <a:buFont typeface="Arial" panose="020B0604020202020204" pitchFamily="34" charset="0"/>
              <a:buChar char="•"/>
            </a:pPr>
            <a:r>
              <a:rPr lang="en-US" sz="1400" dirty="0">
                <a:solidFill>
                  <a:srgbClr val="000000"/>
                </a:solidFill>
              </a:rPr>
              <a:t>This command is configured on the interface facing the DHCPv6 clients and specifies the DHCPv6 server address and egress interface to reach the server, as shown in the output. The egress interface is only required when the next-hop address is an LLA.</a:t>
            </a:r>
          </a:p>
          <a:p>
            <a:pPr marL="0" indent="0" algn="l"/>
            <a:endParaRPr lang="en-US" sz="1400" dirty="0">
              <a:solidFill>
                <a:srgbClr val="000000"/>
              </a:solidFill>
            </a:endParaRPr>
          </a:p>
          <a:p>
            <a:pPr marL="0" indent="0" algn="l"/>
            <a:endParaRPr lang="en-US" sz="1400" dirty="0">
              <a:solidFill>
                <a:srgbClr val="000000"/>
              </a:solidFill>
            </a:endParaRPr>
          </a:p>
        </p:txBody>
      </p:sp>
      <p:pic>
        <p:nvPicPr>
          <p:cNvPr id="10" name="Picture 9">
            <a:extLst>
              <a:ext uri="{FF2B5EF4-FFF2-40B4-BE49-F238E27FC236}">
                <a16:creationId xmlns:a16="http://schemas.microsoft.com/office/drawing/2014/main" id="{AE7437DC-3761-284A-B704-2F53CD16CAD6}"/>
              </a:ext>
            </a:extLst>
          </p:cNvPr>
          <p:cNvPicPr>
            <a:picLocks noChangeAspect="1"/>
          </p:cNvPicPr>
          <p:nvPr/>
        </p:nvPicPr>
        <p:blipFill>
          <a:blip r:embed="rId3"/>
          <a:stretch>
            <a:fillRect/>
          </a:stretch>
        </p:blipFill>
        <p:spPr>
          <a:xfrm>
            <a:off x="1545457" y="2340591"/>
            <a:ext cx="5979197" cy="1270000"/>
          </a:xfrm>
          <a:prstGeom prst="rect">
            <a:avLst/>
          </a:prstGeom>
        </p:spPr>
      </p:pic>
      <p:pic>
        <p:nvPicPr>
          <p:cNvPr id="8" name="Picture 7">
            <a:extLst>
              <a:ext uri="{FF2B5EF4-FFF2-40B4-BE49-F238E27FC236}">
                <a16:creationId xmlns:a16="http://schemas.microsoft.com/office/drawing/2014/main" id="{9DAEEF65-5235-BB4A-BCF0-2B1BF991535A}"/>
              </a:ext>
            </a:extLst>
          </p:cNvPr>
          <p:cNvPicPr>
            <a:picLocks noChangeAspect="1"/>
          </p:cNvPicPr>
          <p:nvPr/>
        </p:nvPicPr>
        <p:blipFill>
          <a:blip r:embed="rId4"/>
          <a:stretch>
            <a:fillRect/>
          </a:stretch>
        </p:blipFill>
        <p:spPr>
          <a:xfrm>
            <a:off x="1454150" y="3564411"/>
            <a:ext cx="6235700" cy="1270000"/>
          </a:xfrm>
          <a:prstGeom prst="rect">
            <a:avLst/>
          </a:prstGeom>
        </p:spPr>
      </p:pic>
    </p:spTree>
    <p:extLst>
      <p:ext uri="{BB962C8B-B14F-4D97-AF65-F5344CB8AC3E}">
        <p14:creationId xmlns:p14="http://schemas.microsoft.com/office/powerpoint/2010/main" val="856099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DHCPv6 Server</a:t>
            </a:r>
            <a:br>
              <a:rPr lang="en-US" dirty="0"/>
            </a:br>
            <a:r>
              <a:rPr lang="en-US" sz="2400" dirty="0"/>
              <a:t>Verify the DHCPv6 Relay Agent</a:t>
            </a:r>
          </a:p>
        </p:txBody>
      </p:sp>
      <p:sp>
        <p:nvSpPr>
          <p:cNvPr id="4" name="Content Placeholder 3">
            <a:extLst>
              <a:ext uri="{FF2B5EF4-FFF2-40B4-BE49-F238E27FC236}">
                <a16:creationId xmlns:a16="http://schemas.microsoft.com/office/drawing/2014/main" id="{56F6A5A6-C2BC-E742-9630-054FDE1ED699}"/>
              </a:ext>
            </a:extLst>
          </p:cNvPr>
          <p:cNvSpPr>
            <a:spLocks noGrp="1"/>
          </p:cNvSpPr>
          <p:nvPr>
            <p:ph idx="1"/>
          </p:nvPr>
        </p:nvSpPr>
        <p:spPr>
          <a:xfrm>
            <a:off x="474662" y="731838"/>
            <a:ext cx="8280057" cy="561254"/>
          </a:xfrm>
        </p:spPr>
        <p:txBody>
          <a:bodyPr/>
          <a:lstStyle/>
          <a:p>
            <a:pPr marL="0" indent="0" algn="l"/>
            <a:r>
              <a:rPr lang="en-US" sz="1600" dirty="0">
                <a:solidFill>
                  <a:srgbClr val="000000"/>
                </a:solidFill>
              </a:rPr>
              <a:t>Verify that the DHCPv6 relay agent is operational with the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interface</a:t>
            </a:r>
            <a:r>
              <a:rPr lang="en-US" sz="1600" dirty="0">
                <a:solidFill>
                  <a:srgbClr val="000000"/>
                </a:solidFill>
              </a:rPr>
              <a:t> and </a:t>
            </a:r>
            <a:r>
              <a:rPr lang="en-US" sz="1600" b="1" dirty="0">
                <a:solidFill>
                  <a:srgbClr val="000000"/>
                </a:solidFill>
              </a:rPr>
              <a:t>show ipv6 </a:t>
            </a:r>
            <a:r>
              <a:rPr lang="en-US" sz="1600" b="1" dirty="0" err="1">
                <a:solidFill>
                  <a:srgbClr val="000000"/>
                </a:solidFill>
              </a:rPr>
              <a:t>dhcp</a:t>
            </a:r>
            <a:r>
              <a:rPr lang="en-US" sz="1600" b="1" dirty="0">
                <a:solidFill>
                  <a:srgbClr val="000000"/>
                </a:solidFill>
              </a:rPr>
              <a:t> binding</a:t>
            </a:r>
            <a:r>
              <a:rPr lang="en-US" sz="1600" dirty="0">
                <a:solidFill>
                  <a:srgbClr val="000000"/>
                </a:solidFill>
              </a:rPr>
              <a:t> commands. </a:t>
            </a: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endParaRPr lang="en-US" sz="1600" dirty="0">
              <a:solidFill>
                <a:srgbClr val="000000"/>
              </a:solidFill>
            </a:endParaRPr>
          </a:p>
          <a:p>
            <a:pPr marL="0" indent="0" algn="l"/>
            <a:r>
              <a:rPr lang="en-US" sz="1600" dirty="0">
                <a:solidFill>
                  <a:srgbClr val="000000"/>
                </a:solidFill>
              </a:rPr>
              <a:t>Verify Windows hosts received IPv6 addressing information with the </a:t>
            </a:r>
            <a:r>
              <a:rPr lang="en-US" sz="1600" b="1" dirty="0">
                <a:solidFill>
                  <a:srgbClr val="000000"/>
                </a:solidFill>
              </a:rPr>
              <a:t>ipconfig /all</a:t>
            </a:r>
            <a:r>
              <a:rPr lang="en-US" sz="1600" dirty="0">
                <a:solidFill>
                  <a:srgbClr val="000000"/>
                </a:solidFill>
              </a:rPr>
              <a:t> command.</a:t>
            </a:r>
          </a:p>
        </p:txBody>
      </p:sp>
      <p:pic>
        <p:nvPicPr>
          <p:cNvPr id="7" name="Picture 6">
            <a:extLst>
              <a:ext uri="{FF2B5EF4-FFF2-40B4-BE49-F238E27FC236}">
                <a16:creationId xmlns:a16="http://schemas.microsoft.com/office/drawing/2014/main" id="{28CA668B-ADD3-6C4D-AC50-56307E129AE3}"/>
              </a:ext>
            </a:extLst>
          </p:cNvPr>
          <p:cNvPicPr>
            <a:picLocks noChangeAspect="1"/>
          </p:cNvPicPr>
          <p:nvPr/>
        </p:nvPicPr>
        <p:blipFill>
          <a:blip r:embed="rId3"/>
          <a:stretch>
            <a:fillRect/>
          </a:stretch>
        </p:blipFill>
        <p:spPr>
          <a:xfrm>
            <a:off x="304546" y="1475841"/>
            <a:ext cx="3537260" cy="1292653"/>
          </a:xfrm>
          <a:prstGeom prst="rect">
            <a:avLst/>
          </a:prstGeom>
        </p:spPr>
      </p:pic>
      <p:pic>
        <p:nvPicPr>
          <p:cNvPr id="11" name="Picture 10">
            <a:extLst>
              <a:ext uri="{FF2B5EF4-FFF2-40B4-BE49-F238E27FC236}">
                <a16:creationId xmlns:a16="http://schemas.microsoft.com/office/drawing/2014/main" id="{6C6ADABA-006F-1443-A32F-E5587A922EE7}"/>
              </a:ext>
            </a:extLst>
          </p:cNvPr>
          <p:cNvPicPr>
            <a:picLocks noChangeAspect="1"/>
          </p:cNvPicPr>
          <p:nvPr/>
        </p:nvPicPr>
        <p:blipFill>
          <a:blip r:embed="rId4"/>
          <a:stretch>
            <a:fillRect/>
          </a:stretch>
        </p:blipFill>
        <p:spPr>
          <a:xfrm>
            <a:off x="4011922" y="1463674"/>
            <a:ext cx="4572681" cy="2021718"/>
          </a:xfrm>
          <a:prstGeom prst="rect">
            <a:avLst/>
          </a:prstGeom>
        </p:spPr>
      </p:pic>
    </p:spTree>
    <p:extLst>
      <p:ext uri="{BB962C8B-B14F-4D97-AF65-F5344CB8AC3E}">
        <p14:creationId xmlns:p14="http://schemas.microsoft.com/office/powerpoint/2010/main" val="280915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Configuration</a:t>
            </a:r>
          </a:p>
        </p:txBody>
      </p:sp>
      <p:sp>
        <p:nvSpPr>
          <p:cNvPr id="5" name="Content Placeholder 4">
            <a:extLst>
              <a:ext uri="{FF2B5EF4-FFF2-40B4-BE49-F238E27FC236}">
                <a16:creationId xmlns:a16="http://schemas.microsoft.com/office/drawing/2014/main" id="{6A774A26-B754-E448-AF98-F939F03CC021}"/>
              </a:ext>
            </a:extLst>
          </p:cNvPr>
          <p:cNvSpPr>
            <a:spLocks noGrp="1"/>
          </p:cNvSpPr>
          <p:nvPr>
            <p:ph idx="1"/>
          </p:nvPr>
        </p:nvSpPr>
        <p:spPr>
          <a:xfrm>
            <a:off x="474662" y="731838"/>
            <a:ext cx="8280057" cy="829544"/>
          </a:xfrm>
        </p:spPr>
        <p:txBody>
          <a:bodyPr/>
          <a:lstStyle/>
          <a:p>
            <a:pPr marL="0" indent="0" algn="l"/>
            <a:r>
              <a:rPr lang="en-US" sz="1600" dirty="0">
                <a:solidFill>
                  <a:srgbClr val="000000"/>
                </a:solidFill>
              </a:rPr>
              <a:t>On a router, an IPv6 global unicast address (GUA) is manually configured using the </a:t>
            </a:r>
            <a:r>
              <a:rPr lang="en-US" sz="1600" b="1" dirty="0">
                <a:solidFill>
                  <a:srgbClr val="000000"/>
                </a:solidFill>
              </a:rPr>
              <a:t>ipv6 address</a:t>
            </a:r>
            <a:r>
              <a:rPr lang="en-US" sz="1600" dirty="0">
                <a:solidFill>
                  <a:srgbClr val="000000"/>
                </a:solidFill>
              </a:rPr>
              <a:t> </a:t>
            </a:r>
            <a:r>
              <a:rPr lang="en-US" sz="1600" i="1" dirty="0">
                <a:solidFill>
                  <a:srgbClr val="000000"/>
                </a:solidFill>
              </a:rPr>
              <a:t>ipv6-address</a:t>
            </a:r>
            <a:r>
              <a:rPr lang="en-US" sz="1600" b="1" i="1" dirty="0">
                <a:solidFill>
                  <a:srgbClr val="000000"/>
                </a:solidFill>
              </a:rPr>
              <a:t>/</a:t>
            </a:r>
            <a:r>
              <a:rPr lang="en-US" sz="1600" i="1" dirty="0">
                <a:solidFill>
                  <a:srgbClr val="000000"/>
                </a:solidFill>
              </a:rPr>
              <a:t>prefix-length</a:t>
            </a:r>
            <a:r>
              <a:rPr lang="en-US" sz="1600" dirty="0">
                <a:solidFill>
                  <a:srgbClr val="000000"/>
                </a:solidFill>
              </a:rPr>
              <a:t> interface configuration command.</a:t>
            </a:r>
          </a:p>
        </p:txBody>
      </p:sp>
      <p:sp>
        <p:nvSpPr>
          <p:cNvPr id="6" name="Content Placeholder 4">
            <a:extLst>
              <a:ext uri="{FF2B5EF4-FFF2-40B4-BE49-F238E27FC236}">
                <a16:creationId xmlns:a16="http://schemas.microsoft.com/office/drawing/2014/main" id="{3E07D06A-7D22-42BA-ADE5-91AA85E5B817}"/>
              </a:ext>
            </a:extLst>
          </p:cNvPr>
          <p:cNvSpPr txBox="1">
            <a:spLocks/>
          </p:cNvSpPr>
          <p:nvPr/>
        </p:nvSpPr>
        <p:spPr>
          <a:xfrm>
            <a:off x="474663" y="1431985"/>
            <a:ext cx="4813330" cy="3217653"/>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 Windows host can also be manually configured with an IPv6 GUA address configuration, as shown in the figure.</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However, manually entering an IPv6 GUA can be time consuming and somewhat error prone.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Therefore, most Windows host are enabled to dynamically acquire an IPv6 GUA configuration.</a:t>
            </a:r>
          </a:p>
        </p:txBody>
      </p:sp>
      <p:pic>
        <p:nvPicPr>
          <p:cNvPr id="7" name="Picture 6">
            <a:extLst>
              <a:ext uri="{FF2B5EF4-FFF2-40B4-BE49-F238E27FC236}">
                <a16:creationId xmlns:a16="http://schemas.microsoft.com/office/drawing/2014/main" id="{50D65092-E6A0-FE47-AC7E-F63879B82334}"/>
              </a:ext>
            </a:extLst>
          </p:cNvPr>
          <p:cNvPicPr>
            <a:picLocks noChangeAspect="1"/>
          </p:cNvPicPr>
          <p:nvPr/>
        </p:nvPicPr>
        <p:blipFill>
          <a:blip r:embed="rId3"/>
          <a:stretch>
            <a:fillRect/>
          </a:stretch>
        </p:blipFill>
        <p:spPr>
          <a:xfrm>
            <a:off x="5425731" y="1609810"/>
            <a:ext cx="3429000" cy="2908300"/>
          </a:xfrm>
          <a:prstGeom prst="rect">
            <a:avLst/>
          </a:prstGeom>
        </p:spPr>
      </p:pic>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Host Link-Local Address</a:t>
            </a:r>
          </a:p>
        </p:txBody>
      </p:sp>
      <p:sp>
        <p:nvSpPr>
          <p:cNvPr id="4" name="Content Placeholder 3">
            <a:extLst>
              <a:ext uri="{FF2B5EF4-FFF2-40B4-BE49-F238E27FC236}">
                <a16:creationId xmlns:a16="http://schemas.microsoft.com/office/drawing/2014/main" id="{B887D7CA-F7B1-8B46-A6B5-B567C2953E8B}"/>
              </a:ext>
            </a:extLst>
          </p:cNvPr>
          <p:cNvSpPr>
            <a:spLocks noGrp="1"/>
          </p:cNvSpPr>
          <p:nvPr>
            <p:ph idx="1"/>
          </p:nvPr>
        </p:nvSpPr>
        <p:spPr>
          <a:xfrm>
            <a:off x="138014" y="731838"/>
            <a:ext cx="8616706" cy="917332"/>
          </a:xfrm>
        </p:spPr>
        <p:txBody>
          <a:bodyPr/>
          <a:lstStyle/>
          <a:p>
            <a:pPr marL="0" indent="0" algn="l"/>
            <a:r>
              <a:rPr lang="en-US" sz="1600" dirty="0">
                <a:solidFill>
                  <a:srgbClr val="000000"/>
                </a:solidFill>
              </a:rPr>
              <a:t>If automatic IPv6 addressing is selected, the host will use an Internet Control Message Protocol version 6 (ICMPv6) Router Advertisement (RA) message to help it autoconfigure an IPv6 configuration.</a:t>
            </a:r>
          </a:p>
        </p:txBody>
      </p:sp>
      <p:sp>
        <p:nvSpPr>
          <p:cNvPr id="5" name="Content Placeholder 3">
            <a:extLst>
              <a:ext uri="{FF2B5EF4-FFF2-40B4-BE49-F238E27FC236}">
                <a16:creationId xmlns:a16="http://schemas.microsoft.com/office/drawing/2014/main" id="{6970B8C6-8B02-4AA6-AA3C-F3BF80BF0C1A}"/>
              </a:ext>
            </a:extLst>
          </p:cNvPr>
          <p:cNvSpPr txBox="1">
            <a:spLocks/>
          </p:cNvSpPr>
          <p:nvPr/>
        </p:nvSpPr>
        <p:spPr>
          <a:xfrm>
            <a:off x="474662" y="1629473"/>
            <a:ext cx="4459647" cy="17842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The IPv6 link-local address is automatically created by the host when it boots and the Ethernet interface is active. </a:t>
            </a:r>
          </a:p>
          <a:p>
            <a:pPr marL="342900" indent="-342900" algn="l">
              <a:buFont typeface="Arial" panose="020B0604020202020204" pitchFamily="34" charset="0"/>
              <a:buChar char="•"/>
            </a:pPr>
            <a:r>
              <a:rPr lang="en-CA" sz="1600" dirty="0">
                <a:solidFill>
                  <a:srgbClr val="000000"/>
                </a:solidFill>
              </a:rPr>
              <a:t>The interface did not create an IPv6 GUA in the output because the network segment did not have a router to provide network configuration instructions for the host.</a:t>
            </a:r>
          </a:p>
        </p:txBody>
      </p:sp>
      <p:pic>
        <p:nvPicPr>
          <p:cNvPr id="8" name="Picture 7">
            <a:extLst>
              <a:ext uri="{FF2B5EF4-FFF2-40B4-BE49-F238E27FC236}">
                <a16:creationId xmlns:a16="http://schemas.microsoft.com/office/drawing/2014/main" id="{7E475DE0-6903-1B4D-9B34-8C9657D44255}"/>
              </a:ext>
            </a:extLst>
          </p:cNvPr>
          <p:cNvPicPr>
            <a:picLocks noChangeAspect="1"/>
          </p:cNvPicPr>
          <p:nvPr/>
        </p:nvPicPr>
        <p:blipFill>
          <a:blip r:embed="rId3"/>
          <a:stretch>
            <a:fillRect/>
          </a:stretch>
        </p:blipFill>
        <p:spPr>
          <a:xfrm>
            <a:off x="5003321" y="1629473"/>
            <a:ext cx="4002666" cy="1607765"/>
          </a:xfrm>
          <a:prstGeom prst="rect">
            <a:avLst/>
          </a:prstGeom>
        </p:spPr>
      </p:pic>
      <p:sp>
        <p:nvSpPr>
          <p:cNvPr id="6" name="Content Placeholder 3">
            <a:extLst>
              <a:ext uri="{FF2B5EF4-FFF2-40B4-BE49-F238E27FC236}">
                <a16:creationId xmlns:a16="http://schemas.microsoft.com/office/drawing/2014/main" id="{63EF9161-F7CF-4B70-8C57-F693692E8086}"/>
              </a:ext>
            </a:extLst>
          </p:cNvPr>
          <p:cNvSpPr txBox="1">
            <a:spLocks/>
          </p:cNvSpPr>
          <p:nvPr/>
        </p:nvSpPr>
        <p:spPr>
          <a:xfrm>
            <a:off x="474662" y="3494331"/>
            <a:ext cx="8341534" cy="109540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b="1" dirty="0">
                <a:solidFill>
                  <a:srgbClr val="000000"/>
                </a:solidFill>
              </a:rPr>
              <a:t>Note:</a:t>
            </a:r>
            <a:r>
              <a:rPr lang="en-CA" sz="1600" dirty="0">
                <a:solidFill>
                  <a:srgbClr val="000000"/>
                </a:solidFill>
              </a:rPr>
              <a:t> The "%" and number at the end of the link-local address is known as a Zone ID or Scope ID and is used by the OS to associate the LLA with a specific interface.</a:t>
            </a:r>
          </a:p>
          <a:p>
            <a:pPr marL="342900" indent="-342900" algn="l">
              <a:buFont typeface="Arial" panose="020B0604020202020204" pitchFamily="34" charset="0"/>
              <a:buChar char="•"/>
            </a:pPr>
            <a:r>
              <a:rPr lang="en-CA" sz="1600" b="1" dirty="0">
                <a:solidFill>
                  <a:srgbClr val="000000"/>
                </a:solidFill>
              </a:rPr>
              <a:t>Note</a:t>
            </a:r>
            <a:r>
              <a:rPr lang="en-CA" sz="1600" dirty="0">
                <a:solidFill>
                  <a:srgbClr val="000000"/>
                </a:solidFill>
              </a:rPr>
              <a:t>: DHCPv6 is defined in RFC 3315.</a:t>
            </a:r>
          </a:p>
          <a:p>
            <a:pPr marL="342900" indent="-34290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13094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IPv6 GUA Assignment</a:t>
            </a:r>
            <a:br>
              <a:rPr lang="en-US" dirty="0"/>
            </a:br>
            <a:r>
              <a:rPr lang="en-US" sz="2400" dirty="0"/>
              <a:t>IPv6 GUA Assignment</a:t>
            </a:r>
          </a:p>
        </p:txBody>
      </p:sp>
      <p:sp>
        <p:nvSpPr>
          <p:cNvPr id="5" name="Content Placeholder 4">
            <a:extLst>
              <a:ext uri="{FF2B5EF4-FFF2-40B4-BE49-F238E27FC236}">
                <a16:creationId xmlns:a16="http://schemas.microsoft.com/office/drawing/2014/main" id="{90CC9287-49E1-034F-9203-7F4F0D40C670}"/>
              </a:ext>
            </a:extLst>
          </p:cNvPr>
          <p:cNvSpPr>
            <a:spLocks noGrp="1"/>
          </p:cNvSpPr>
          <p:nvPr>
            <p:ph idx="1"/>
          </p:nvPr>
        </p:nvSpPr>
        <p:spPr>
          <a:xfrm>
            <a:off x="474662" y="731838"/>
            <a:ext cx="8345488" cy="731838"/>
          </a:xfrm>
        </p:spPr>
        <p:txBody>
          <a:bodyPr/>
          <a:lstStyle/>
          <a:p>
            <a:pPr marL="0" indent="0" algn="l"/>
            <a:r>
              <a:rPr lang="en-US" sz="1600" dirty="0">
                <a:solidFill>
                  <a:srgbClr val="000000"/>
                </a:solidFill>
              </a:rPr>
              <a:t>By default, an IPv6-enabled router periodically send ICMPv6 RAs which simplifies how a host can dynamically create or acquire its IPv6 configuration.</a:t>
            </a:r>
          </a:p>
        </p:txBody>
      </p:sp>
      <p:sp>
        <p:nvSpPr>
          <p:cNvPr id="6" name="Content Placeholder 4">
            <a:extLst>
              <a:ext uri="{FF2B5EF4-FFF2-40B4-BE49-F238E27FC236}">
                <a16:creationId xmlns:a16="http://schemas.microsoft.com/office/drawing/2014/main" id="{E4B4B40F-052C-4315-BD3E-562101DDCCBF}"/>
              </a:ext>
            </a:extLst>
          </p:cNvPr>
          <p:cNvSpPr txBox="1">
            <a:spLocks/>
          </p:cNvSpPr>
          <p:nvPr/>
        </p:nvSpPr>
        <p:spPr>
          <a:xfrm>
            <a:off x="474662" y="1463677"/>
            <a:ext cx="4097338" cy="328085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342900" indent="-342900" algn="l">
              <a:buFont typeface="Arial" panose="020B0604020202020204" pitchFamily="34" charset="0"/>
              <a:buChar char="•"/>
            </a:pPr>
            <a:r>
              <a:rPr lang="en-CA" sz="1600" dirty="0">
                <a:solidFill>
                  <a:srgbClr val="000000"/>
                </a:solidFill>
              </a:rPr>
              <a:t>A host can dynamically be assigned a GUA using stateless and stateful services.</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All stateless and stateful methods in this module use ICMPv6 RA messages to suggest to the host how to create or acquire its IPv6 configuration. </a:t>
            </a:r>
          </a:p>
          <a:p>
            <a:pPr marL="342900" indent="-342900" algn="l">
              <a:buFont typeface="Arial" panose="020B0604020202020204" pitchFamily="34" charset="0"/>
              <a:buChar char="•"/>
            </a:pPr>
            <a:endParaRPr lang="en-CA" sz="1600" dirty="0">
              <a:solidFill>
                <a:srgbClr val="000000"/>
              </a:solidFill>
            </a:endParaRPr>
          </a:p>
          <a:p>
            <a:pPr marL="342900" indent="-342900" algn="l">
              <a:buFont typeface="Arial" panose="020B0604020202020204" pitchFamily="34" charset="0"/>
              <a:buChar char="•"/>
            </a:pPr>
            <a:r>
              <a:rPr lang="en-CA" sz="1600" dirty="0">
                <a:solidFill>
                  <a:srgbClr val="000000"/>
                </a:solidFill>
              </a:rPr>
              <a:t>Although host operating systems follow the suggestion of the RA, the actual decision is ultimately up to the host</a:t>
            </a:r>
          </a:p>
          <a:p>
            <a:pPr marL="342900" indent="-342900" algn="l">
              <a:buFont typeface="Arial" panose="020B0604020202020204" pitchFamily="34" charset="0"/>
              <a:buChar char="•"/>
            </a:pPr>
            <a:endParaRPr lang="en-CA" sz="1600" dirty="0">
              <a:solidFill>
                <a:srgbClr val="000000"/>
              </a:solidFill>
            </a:endParaRPr>
          </a:p>
        </p:txBody>
      </p:sp>
      <p:pic>
        <p:nvPicPr>
          <p:cNvPr id="7" name="Picture 6">
            <a:extLst>
              <a:ext uri="{FF2B5EF4-FFF2-40B4-BE49-F238E27FC236}">
                <a16:creationId xmlns:a16="http://schemas.microsoft.com/office/drawing/2014/main" id="{84336D90-5878-554B-9F98-F217F016B028}"/>
              </a:ext>
            </a:extLst>
          </p:cNvPr>
          <p:cNvPicPr>
            <a:picLocks noChangeAspect="1"/>
          </p:cNvPicPr>
          <p:nvPr/>
        </p:nvPicPr>
        <p:blipFill>
          <a:blip r:embed="rId3"/>
          <a:stretch>
            <a:fillRect/>
          </a:stretch>
        </p:blipFill>
        <p:spPr>
          <a:xfrm>
            <a:off x="4684143" y="1480753"/>
            <a:ext cx="4285081" cy="2973322"/>
          </a:xfrm>
          <a:prstGeom prst="rect">
            <a:avLst/>
          </a:prstGeom>
        </p:spPr>
      </p:pic>
    </p:spTree>
    <p:extLst>
      <p:ext uri="{BB962C8B-B14F-4D97-AF65-F5344CB8AC3E}">
        <p14:creationId xmlns:p14="http://schemas.microsoft.com/office/powerpoint/2010/main" val="126060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0772"/>
            <a:ext cx="8345488" cy="731837"/>
          </a:xfrm>
        </p:spPr>
        <p:txBody>
          <a:bodyPr/>
          <a:lstStyle/>
          <a:p>
            <a:r>
              <a:rPr lang="en-US" sz="1600" dirty="0"/>
              <a:t>IPv6 GUA Assignment</a:t>
            </a:r>
            <a:br>
              <a:rPr lang="en-US" dirty="0"/>
            </a:br>
            <a:r>
              <a:rPr lang="en-US" sz="2400" dirty="0"/>
              <a:t>Three RA Message Flags</a:t>
            </a:r>
          </a:p>
        </p:txBody>
      </p:sp>
      <p:sp>
        <p:nvSpPr>
          <p:cNvPr id="4" name="Content Placeholder 3">
            <a:extLst>
              <a:ext uri="{FF2B5EF4-FFF2-40B4-BE49-F238E27FC236}">
                <a16:creationId xmlns:a16="http://schemas.microsoft.com/office/drawing/2014/main" id="{F37967FC-FA12-5347-9A45-64FDBCBFD076}"/>
              </a:ext>
            </a:extLst>
          </p:cNvPr>
          <p:cNvSpPr>
            <a:spLocks noGrp="1"/>
          </p:cNvSpPr>
          <p:nvPr>
            <p:ph idx="1"/>
          </p:nvPr>
        </p:nvSpPr>
        <p:spPr>
          <a:xfrm>
            <a:off x="0" y="756677"/>
            <a:ext cx="8345488" cy="638354"/>
          </a:xfrm>
        </p:spPr>
        <p:txBody>
          <a:bodyPr/>
          <a:lstStyle/>
          <a:p>
            <a:pPr marL="0" indent="0" algn="l"/>
            <a:r>
              <a:rPr lang="en-US" sz="1600" dirty="0">
                <a:solidFill>
                  <a:srgbClr val="000000"/>
                </a:solidFill>
              </a:rPr>
              <a:t>How a client obtains an IPv6 GUA depends on settings in the RA message.</a:t>
            </a:r>
          </a:p>
          <a:p>
            <a:pPr marL="342900" indent="-342900" algn="l">
              <a:buFont typeface="Arial" panose="020B0604020202020204" pitchFamily="34" charset="0"/>
              <a:buChar char="•"/>
            </a:pPr>
            <a:endParaRPr lang="en-CA" sz="400" dirty="0">
              <a:solidFill>
                <a:srgbClr val="000000"/>
              </a:solidFill>
            </a:endParaRPr>
          </a:p>
          <a:p>
            <a:pPr marL="0" indent="0" algn="l"/>
            <a:r>
              <a:rPr lang="en-CA" sz="1600" dirty="0">
                <a:solidFill>
                  <a:srgbClr val="000000"/>
                </a:solidFill>
              </a:rPr>
              <a:t>An ICMPv6 RA message includes the following three flags:</a:t>
            </a:r>
          </a:p>
          <a:p>
            <a:pPr marL="342900" indent="-342900" algn="l">
              <a:buFont typeface="Arial" panose="020B0604020202020204" pitchFamily="34" charset="0"/>
              <a:buChar char="•"/>
            </a:pPr>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
        <p:nvSpPr>
          <p:cNvPr id="5" name="Content Placeholder 3">
            <a:extLst>
              <a:ext uri="{FF2B5EF4-FFF2-40B4-BE49-F238E27FC236}">
                <a16:creationId xmlns:a16="http://schemas.microsoft.com/office/drawing/2014/main" id="{FCA9E9BB-1603-423B-981E-11683D1C3D74}"/>
              </a:ext>
            </a:extLst>
          </p:cNvPr>
          <p:cNvSpPr txBox="1">
            <a:spLocks/>
          </p:cNvSpPr>
          <p:nvPr/>
        </p:nvSpPr>
        <p:spPr>
          <a:xfrm>
            <a:off x="474662" y="1518252"/>
            <a:ext cx="4882342" cy="2479718"/>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415985" lvl="1" indent="-342900">
              <a:buFont typeface="Arial" panose="020B0604020202020204" pitchFamily="34" charset="0"/>
              <a:buChar char="•"/>
            </a:pPr>
            <a:r>
              <a:rPr lang="en-CA" sz="1600" b="1" dirty="0">
                <a:solidFill>
                  <a:srgbClr val="000000"/>
                </a:solidFill>
              </a:rPr>
              <a:t>A flag</a:t>
            </a:r>
            <a:r>
              <a:rPr lang="en-CA" sz="1600" dirty="0">
                <a:solidFill>
                  <a:srgbClr val="000000"/>
                </a:solidFill>
              </a:rPr>
              <a:t> - The Address Autoconfiguration flag signifies to use Stateless Address Autoconfiguration (SLAAC) to create an IPv6 GUA</a:t>
            </a:r>
          </a:p>
          <a:p>
            <a:pPr marL="415985" lvl="1" indent="-342900">
              <a:buFont typeface="Arial" panose="020B0604020202020204" pitchFamily="34" charset="0"/>
              <a:buChar char="•"/>
            </a:pPr>
            <a:r>
              <a:rPr lang="en-CA" sz="1600" b="1" dirty="0">
                <a:solidFill>
                  <a:srgbClr val="000000"/>
                </a:solidFill>
              </a:rPr>
              <a:t>O flag</a:t>
            </a:r>
            <a:r>
              <a:rPr lang="en-CA" sz="1600" dirty="0">
                <a:solidFill>
                  <a:srgbClr val="000000"/>
                </a:solidFill>
              </a:rPr>
              <a:t> - The Other Configuration flag signifies that additional information is available from a stateless DHCPv6 server.</a:t>
            </a:r>
          </a:p>
          <a:p>
            <a:pPr marL="415985" lvl="1" indent="-342900">
              <a:buFont typeface="Arial" panose="020B0604020202020204" pitchFamily="34" charset="0"/>
              <a:buChar char="•"/>
            </a:pPr>
            <a:r>
              <a:rPr lang="en-CA" sz="1600" b="1" dirty="0">
                <a:solidFill>
                  <a:srgbClr val="000000"/>
                </a:solidFill>
              </a:rPr>
              <a:t>M flag</a:t>
            </a:r>
            <a:r>
              <a:rPr lang="en-CA" sz="1600" dirty="0">
                <a:solidFill>
                  <a:srgbClr val="000000"/>
                </a:solidFill>
              </a:rPr>
              <a:t> - The Managed Address Configuration flag signifies to use a stateful DHCPv6 server to obtain an IPv6 GUA.</a:t>
            </a:r>
          </a:p>
          <a:p>
            <a:pPr marL="342900" indent="-342900" algn="l">
              <a:buFont typeface="Arial" panose="020B0604020202020204" pitchFamily="34" charset="0"/>
              <a:buChar char="•"/>
            </a:pPr>
            <a:endParaRPr lang="en-CA" sz="1600" dirty="0">
              <a:solidFill>
                <a:srgbClr val="000000"/>
              </a:solidFill>
            </a:endParaRPr>
          </a:p>
        </p:txBody>
      </p:sp>
      <p:sp>
        <p:nvSpPr>
          <p:cNvPr id="6" name="Content Placeholder 3">
            <a:extLst>
              <a:ext uri="{FF2B5EF4-FFF2-40B4-BE49-F238E27FC236}">
                <a16:creationId xmlns:a16="http://schemas.microsoft.com/office/drawing/2014/main" id="{C7034833-C1CE-447E-81FA-156850161352}"/>
              </a:ext>
            </a:extLst>
          </p:cNvPr>
          <p:cNvSpPr txBox="1">
            <a:spLocks/>
          </p:cNvSpPr>
          <p:nvPr/>
        </p:nvSpPr>
        <p:spPr>
          <a:xfrm>
            <a:off x="474662" y="4015807"/>
            <a:ext cx="8345488" cy="638354"/>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Using different combinations of the A, O and M flags, RA messages inform the host about the dynamic options available.</a:t>
            </a:r>
          </a:p>
          <a:p>
            <a:pPr marL="342900" indent="-342900" algn="l">
              <a:buFont typeface="Arial" panose="020B0604020202020204" pitchFamily="34" charset="0"/>
              <a:buChar char="•"/>
            </a:pPr>
            <a:endParaRPr lang="en-CA" sz="1600" dirty="0">
              <a:solidFill>
                <a:srgbClr val="000000"/>
              </a:solidFill>
            </a:endParaRPr>
          </a:p>
        </p:txBody>
      </p:sp>
      <p:pic>
        <p:nvPicPr>
          <p:cNvPr id="8" name="Picture 7">
            <a:extLst>
              <a:ext uri="{FF2B5EF4-FFF2-40B4-BE49-F238E27FC236}">
                <a16:creationId xmlns:a16="http://schemas.microsoft.com/office/drawing/2014/main" id="{7A3FCBD9-AE7C-EF4E-A0FE-65422DB0AC69}"/>
              </a:ext>
            </a:extLst>
          </p:cNvPr>
          <p:cNvPicPr>
            <a:picLocks noChangeAspect="1"/>
          </p:cNvPicPr>
          <p:nvPr/>
        </p:nvPicPr>
        <p:blipFill>
          <a:blip r:embed="rId3"/>
          <a:stretch>
            <a:fillRect/>
          </a:stretch>
        </p:blipFill>
        <p:spPr>
          <a:xfrm>
            <a:off x="5357004" y="1463675"/>
            <a:ext cx="3627050" cy="2479718"/>
          </a:xfrm>
          <a:prstGeom prst="rect">
            <a:avLst/>
          </a:prstGeom>
        </p:spPr>
      </p:pic>
    </p:spTree>
    <p:extLst>
      <p:ext uri="{BB962C8B-B14F-4D97-AF65-F5344CB8AC3E}">
        <p14:creationId xmlns:p14="http://schemas.microsoft.com/office/powerpoint/2010/main" val="264919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8.2 SLAAC</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SLAAC</a:t>
            </a:r>
            <a:br>
              <a:rPr lang="en-US" dirty="0"/>
            </a:br>
            <a:r>
              <a:rPr lang="en-US" sz="2400" dirty="0"/>
              <a:t>SLAAC Overview</a:t>
            </a:r>
          </a:p>
        </p:txBody>
      </p:sp>
      <p:sp>
        <p:nvSpPr>
          <p:cNvPr id="6" name="Content Placeholder 5">
            <a:extLst>
              <a:ext uri="{FF2B5EF4-FFF2-40B4-BE49-F238E27FC236}">
                <a16:creationId xmlns:a16="http://schemas.microsoft.com/office/drawing/2014/main" id="{EECFD73C-CBFB-3443-8560-211803CB8C5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Not every network has access to a DHCPv6 server but every device in an IPv6 network needs a GUA. The SLAAC method enables hosts to create their own unique IPv6 global unicast address without the services of a DHCPv6 server.</a:t>
            </a:r>
          </a:p>
          <a:p>
            <a:pPr marL="415985" lvl="1" indent="-342900">
              <a:buFont typeface="Arial" panose="020B0604020202020204" pitchFamily="34" charset="0"/>
              <a:buChar char="•"/>
            </a:pPr>
            <a:r>
              <a:rPr lang="en-US" sz="1600" dirty="0">
                <a:solidFill>
                  <a:srgbClr val="000000"/>
                </a:solidFill>
              </a:rPr>
              <a:t>SLAAC is a stateless service which means there is no server that maintains network address information to know which IPv6 addresses are being used and which ones are available.</a:t>
            </a:r>
          </a:p>
          <a:p>
            <a:pPr marL="415985" lvl="1" indent="-342900">
              <a:buFont typeface="Arial" panose="020B0604020202020204" pitchFamily="34" charset="0"/>
              <a:buChar char="•"/>
            </a:pPr>
            <a:r>
              <a:rPr lang="en-US" sz="1600" dirty="0">
                <a:solidFill>
                  <a:srgbClr val="000000"/>
                </a:solidFill>
              </a:rPr>
              <a:t>SLAAC sends periodic ICMPv6 RA messages (i.e., every 200 seconds) providing addressing and other configuration information for hosts to autoconfigure their IPv6 address based on the information in the RA.</a:t>
            </a:r>
          </a:p>
          <a:p>
            <a:pPr marL="415985" lvl="1" indent="-342900">
              <a:buFont typeface="Arial" panose="020B0604020202020204" pitchFamily="34" charset="0"/>
              <a:buChar char="•"/>
            </a:pPr>
            <a:r>
              <a:rPr lang="en-US" sz="1600" dirty="0">
                <a:solidFill>
                  <a:srgbClr val="000000"/>
                </a:solidFill>
              </a:rPr>
              <a:t>A host can also send a Router Solicitation (RS) message requesting an RA.</a:t>
            </a:r>
          </a:p>
          <a:p>
            <a:pPr marL="415985" lvl="1" indent="-342900">
              <a:buFont typeface="Arial" panose="020B0604020202020204" pitchFamily="34" charset="0"/>
              <a:buChar char="•"/>
            </a:pPr>
            <a:r>
              <a:rPr lang="en-US" sz="1600" dirty="0">
                <a:solidFill>
                  <a:srgbClr val="000000"/>
                </a:solidFill>
              </a:rPr>
              <a:t>SLAAC can be deployed as SLAAC only, or SLAAC with DHCPv6.</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5716</TotalTime>
  <Words>3455</Words>
  <Application>Microsoft Office PowerPoint</Application>
  <PresentationFormat>On-screen Show (16:9)</PresentationFormat>
  <Paragraphs>328</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CiscoSans ExtraLight</vt:lpstr>
      <vt:lpstr>Wingdings</vt:lpstr>
      <vt:lpstr>Default Theme</vt:lpstr>
      <vt:lpstr>Module 8: SLAAC and DHCPv6</vt:lpstr>
      <vt:lpstr>Module Objectives</vt:lpstr>
      <vt:lpstr>8.1 IPv6 GUA Assignment</vt:lpstr>
      <vt:lpstr>IPv6 GUA Assignment IPv6 Host Configuration</vt:lpstr>
      <vt:lpstr>IPv6 GUA Assignment IPv6 Host Link-Local Address</vt:lpstr>
      <vt:lpstr>IPv6 GUA Assignment IPv6 GUA Assignment</vt:lpstr>
      <vt:lpstr>IPv6 GUA Assignment Three RA Message Flags</vt:lpstr>
      <vt:lpstr>8.2 SLAAC</vt:lpstr>
      <vt:lpstr>SLAAC SLAAC Overview</vt:lpstr>
      <vt:lpstr>SLAAC Enabling SLAAC</vt:lpstr>
      <vt:lpstr>SLAAC Enabling SLAAC (Cont.)</vt:lpstr>
      <vt:lpstr>SLAAC SLAAC Only Method</vt:lpstr>
      <vt:lpstr>SLAAC ICMPv6 RS Messages</vt:lpstr>
      <vt:lpstr>SLAAC Host Process to Generate Interface ID</vt:lpstr>
      <vt:lpstr>SLAAC Duplicate Address Detection</vt:lpstr>
      <vt:lpstr>8.3 DHCPv6</vt:lpstr>
      <vt:lpstr>DHCPv6 DHCPv6 Operation Steps</vt:lpstr>
      <vt:lpstr>DHCPv6 Stateless DHCPv6 Operation</vt:lpstr>
      <vt:lpstr>DHCPv6 Enable Stateless DHCPv6 on an Interface</vt:lpstr>
      <vt:lpstr>DHCPv6 Stateful DHCPv6 Operation</vt:lpstr>
      <vt:lpstr>DHCPv6 Enable Stateful DHCPv6 on an Interface</vt:lpstr>
      <vt:lpstr>8.4 Configure DHCPv6 Server</vt:lpstr>
      <vt:lpstr>Configure DHCPv6 Server DHCPv6 Router Roles</vt:lpstr>
      <vt:lpstr>Configure DHCPv6 Server Configure a Stateless DHCPv6 Server</vt:lpstr>
      <vt:lpstr>Configure DHCPv6 Server Configure a Stateless DHCPv6 Client</vt:lpstr>
      <vt:lpstr>Configure DHCPv6 Server Configure a Stateful DHCPv6 Server</vt:lpstr>
      <vt:lpstr>Configure DHCPv6 Server Configure a Stateful DHCPv6 Client</vt:lpstr>
      <vt:lpstr>Configure DHCPv6 Server DHCPv6 Server Verification Commands</vt:lpstr>
      <vt:lpstr>Configure DHCPv6 Server DHCPv6 Server Verification Commands (Cont.)</vt:lpstr>
      <vt:lpstr>Configure DHCPv6 Server Configure a DHCPv6 Relay Agent</vt:lpstr>
      <vt:lpstr>Configure DHCPv6 Server Verify the DHCPv6 Relay Agent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430</cp:revision>
  <dcterms:created xsi:type="dcterms:W3CDTF">2019-10-18T06:21:22Z</dcterms:created>
  <dcterms:modified xsi:type="dcterms:W3CDTF">2021-03-31T08:33:35Z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