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6"/>
  </p:notesMasterIdLst>
  <p:sldIdLst>
    <p:sldId id="876" r:id="rId2"/>
    <p:sldId id="860" r:id="rId3"/>
    <p:sldId id="759" r:id="rId4"/>
    <p:sldId id="1108" r:id="rId5"/>
    <p:sldId id="1177" r:id="rId6"/>
    <p:sldId id="1186" r:id="rId7"/>
    <p:sldId id="1178" r:id="rId8"/>
    <p:sldId id="1179" r:id="rId9"/>
    <p:sldId id="1103" r:id="rId10"/>
    <p:sldId id="1172" r:id="rId11"/>
    <p:sldId id="1180" r:id="rId12"/>
    <p:sldId id="1181" r:id="rId13"/>
    <p:sldId id="1182" r:id="rId14"/>
    <p:sldId id="291" r:id="rId15"/>
  </p:sldIdLst>
  <p:sldSz cx="9144000" cy="5143500" type="screen16x9"/>
  <p:notesSz cx="6858000" cy="9144000"/>
  <p:custDataLst>
    <p:tags r:id="rId1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683" autoAdjust="0"/>
  </p:normalViewPr>
  <p:slideViewPr>
    <p:cSldViewPr snapToGrid="0" showGuides="1">
      <p:cViewPr varScale="1">
        <p:scale>
          <a:sx n="130" d="100"/>
          <a:sy n="130" d="100"/>
        </p:scale>
        <p:origin x="1032"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86980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0440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08836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Introduction</a:t>
            </a:r>
          </a:p>
          <a:p>
            <a:pPr>
              <a:buFontTx/>
              <a:buNone/>
            </a:pPr>
            <a:r>
              <a:rPr lang="en-GB" dirty="0"/>
              <a:t>9.0.2 -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3996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42465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18448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72133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0043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FHRP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l"/>
            <a:endParaRPr lang="en-US" sz="1400" dirty="0">
              <a:solidFill>
                <a:srgbClr val="000000"/>
              </a:solidFill>
            </a:endParaRPr>
          </a:p>
          <a:p>
            <a:pPr marL="0" indent="0" algn="l"/>
            <a:r>
              <a:rPr lang="en-US" sz="14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priority can be used to determine the active router. </a:t>
            </a:r>
          </a:p>
          <a:p>
            <a:pPr marL="342900" indent="-342900" algn="l">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l">
              <a:buFont typeface="Arial" panose="020B0604020202020204" pitchFamily="34" charset="0"/>
              <a:buChar char="•"/>
            </a:pPr>
            <a:r>
              <a:rPr lang="en-US" sz="1400" dirty="0">
                <a:solidFill>
                  <a:srgbClr val="000000"/>
                </a:solidFill>
              </a:rPr>
              <a:t>By default, the HSRP priority is 100.</a:t>
            </a:r>
          </a:p>
          <a:p>
            <a:pPr marL="342900" indent="-342900" algn="l">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a:r>
              <a:rPr lang="en-US" sz="1400" dirty="0">
                <a:solidFill>
                  <a:srgbClr val="000000"/>
                </a:solidFill>
              </a:rPr>
              <a:t>By default, after a router becomes the active router, it will remain the active router even if another router comes online with a higher HSRP priority.</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l">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718684649"/>
              </p:ext>
            </p:extLst>
          </p:nvPr>
        </p:nvGraphicFramePr>
        <p:xfrm>
          <a:off x="431800" y="731837"/>
          <a:ext cx="8280400" cy="249555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94122610"/>
              </p:ext>
            </p:extLst>
          </p:nvPr>
        </p:nvGraphicFramePr>
        <p:xfrm>
          <a:off x="655782" y="1732166"/>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purpose and operation of first hop redundancy protocols.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HSRP operates.</a:t>
                      </a:r>
                    </a:p>
                  </a:txBody>
                  <a:tcPr marL="47625" marR="47625" marT="47625" marB="47625" anchor="ctr"/>
                </a:tc>
                <a:extLst>
                  <a:ext uri="{0D108BD9-81ED-4DB2-BD59-A6C34878D82A}">
                    <a16:rowId xmlns:a16="http://schemas.microsoft.com/office/drawing/2014/main" val="27720854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a:spcBef>
                <a:spcPts val="0"/>
              </a:spcBef>
            </a:pPr>
            <a:r>
              <a:rPr lang="en-CA" sz="1600" dirty="0">
                <a:solidFill>
                  <a:srgbClr val="000000"/>
                </a:solidFill>
              </a:rPr>
              <a:t>End devices are typically configured with a single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l">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l">
              <a:buFont typeface="Arial" panose="020B0604020202020204" pitchFamily="34" charset="0"/>
              <a:buChar char="•"/>
            </a:pPr>
            <a:r>
              <a:rPr lang="en-US" sz="1400" dirty="0">
                <a:solidFill>
                  <a:srgbClr val="000000"/>
                </a:solidFill>
              </a:rPr>
              <a:t>The IPv4 address of the virtual router is configured as the default gateway for the workstations on a specific IPv4 segment. </a:t>
            </a:r>
          </a:p>
          <a:p>
            <a:pPr marL="342900" indent="-342900" algn="l">
              <a:buFont typeface="Arial" panose="020B0604020202020204" pitchFamily="34" charset="0"/>
              <a:buChar char="•"/>
            </a:pPr>
            <a:r>
              <a:rPr lang="en-US" sz="14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r>
              <a:rPr lang="en-US" sz="14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first-hop redundancy.</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2903865369"/>
              </p:ext>
            </p:extLst>
          </p:nvPr>
        </p:nvGraphicFramePr>
        <p:xfrm>
          <a:off x="191385" y="625512"/>
          <a:ext cx="8676167"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5666</TotalTime>
  <Words>1914</Words>
  <Application>Microsoft Office PowerPoint</Application>
  <PresentationFormat>On-screen Show (16:9)</PresentationFormat>
  <Paragraphs>132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CiscoSans ExtraLight</vt:lpstr>
      <vt:lpstr>Wingdings</vt:lpstr>
      <vt:lpstr>Default Theme</vt:lpstr>
      <vt:lpstr>Module 9: FHRP Concepts</vt:lpstr>
      <vt:lpstr>Module Objectives</vt:lpstr>
      <vt:lpstr>9.1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9.2 HSRP</vt:lpstr>
      <vt:lpstr>HSRP HSRP Overview</vt:lpstr>
      <vt:lpstr>HSRP HSRP Priority and Preemption</vt:lpstr>
      <vt:lpstr>HSRP HSRP Priority and Preemption (Cont.)</vt:lpstr>
      <vt:lpstr>HSRP HSRP States and Times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422</cp:revision>
  <dcterms:created xsi:type="dcterms:W3CDTF">2019-10-18T06:21:22Z</dcterms:created>
  <dcterms:modified xsi:type="dcterms:W3CDTF">2021-03-31T08:34:04Z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