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9.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2"/>
  </p:notesMasterIdLst>
  <p:sldIdLst>
    <p:sldId id="876" r:id="rId2"/>
    <p:sldId id="860" r:id="rId3"/>
    <p:sldId id="759" r:id="rId4"/>
    <p:sldId id="1094" r:id="rId5"/>
    <p:sldId id="1137" r:id="rId6"/>
    <p:sldId id="1138" r:id="rId7"/>
    <p:sldId id="1139" r:id="rId8"/>
    <p:sldId id="1140" r:id="rId9"/>
    <p:sldId id="1141" r:id="rId10"/>
    <p:sldId id="1142" r:id="rId11"/>
    <p:sldId id="1143" r:id="rId12"/>
    <p:sldId id="1144" r:id="rId13"/>
    <p:sldId id="1145" r:id="rId14"/>
    <p:sldId id="1146" r:id="rId15"/>
    <p:sldId id="1147" r:id="rId16"/>
    <p:sldId id="1148" r:id="rId17"/>
    <p:sldId id="1149" r:id="rId18"/>
    <p:sldId id="1056" r:id="rId19"/>
    <p:sldId id="1151" r:id="rId20"/>
    <p:sldId id="1150" r:id="rId21"/>
    <p:sldId id="1152" r:id="rId22"/>
    <p:sldId id="1153" r:id="rId23"/>
    <p:sldId id="1154" r:id="rId24"/>
    <p:sldId id="1155" r:id="rId25"/>
    <p:sldId id="1156" r:id="rId26"/>
    <p:sldId id="1157" r:id="rId27"/>
    <p:sldId id="1158" r:id="rId28"/>
    <p:sldId id="1159" r:id="rId29"/>
    <p:sldId id="1160" r:id="rId30"/>
    <p:sldId id="1161" r:id="rId31"/>
    <p:sldId id="1162" r:id="rId32"/>
    <p:sldId id="1163" r:id="rId33"/>
    <p:sldId id="1164" r:id="rId34"/>
    <p:sldId id="1165" r:id="rId35"/>
    <p:sldId id="1166" r:id="rId36"/>
    <p:sldId id="1167" r:id="rId37"/>
    <p:sldId id="1168" r:id="rId38"/>
    <p:sldId id="1169" r:id="rId39"/>
    <p:sldId id="1170" r:id="rId40"/>
    <p:sldId id="1171" r:id="rId41"/>
    <p:sldId id="1172" r:id="rId42"/>
    <p:sldId id="1173" r:id="rId43"/>
    <p:sldId id="1174" r:id="rId44"/>
    <p:sldId id="1175" r:id="rId45"/>
    <p:sldId id="1176" r:id="rId46"/>
    <p:sldId id="1177" r:id="rId47"/>
    <p:sldId id="1178" r:id="rId48"/>
    <p:sldId id="1179" r:id="rId49"/>
    <p:sldId id="1180" r:id="rId50"/>
    <p:sldId id="291" r:id="rId51"/>
  </p:sldIdLst>
  <p:sldSz cx="9144000" cy="5143500" type="screen16x9"/>
  <p:notesSz cx="6858000" cy="9144000"/>
  <p:custDataLst>
    <p:tags r:id="rId5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77285" autoAdjust="0"/>
  </p:normalViewPr>
  <p:slideViewPr>
    <p:cSldViewPr snapToGrid="0" showGuides="1">
      <p:cViewPr varScale="1">
        <p:scale>
          <a:sx n="114" d="100"/>
          <a:sy n="114" d="100"/>
        </p:scale>
        <p:origin x="1692"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2/17/2022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05950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06248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072594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59863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64323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892632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82659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a:p>
            <a:r>
              <a:rPr lang="en-US" dirty="0"/>
              <a:t>7.1.6 – Check Your Understanding – Purpose of WANs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501051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7.2.1 – WAN Standards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37297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 WAN Concepts	</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7.2.2 – WANs in the OSI Model</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21927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7.2.3 –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24472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639237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WAN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52708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7.2.5 – Serial Communication </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21465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7.2.6 – Circuit-Switched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86749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7.2.7 – Packet-Switched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763182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7.2.8 – SDH, SONET, and DWDM</a:t>
            </a:r>
          </a:p>
          <a:p>
            <a:r>
              <a:rPr lang="en-US" dirty="0"/>
              <a:t>7.2.9 – Check Your Understanding – WAN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74276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950304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7.3.1 – Traditional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9985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715809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12398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7.3.3– Circuit-Switched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737057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7.3.4 – Packet-Switched Options</a:t>
            </a:r>
          </a:p>
          <a:p>
            <a:r>
              <a:rPr lang="en-US" dirty="0"/>
              <a:t>7.3.5 – Check Your Understanding – Traditional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005523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7.4 – Modern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970105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7.4.1 – Modern WANs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00180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7.4.2 – Modern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860972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7.4.3 – Ethernet WAN</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696149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7.4.4 – MPLS</a:t>
            </a:r>
          </a:p>
          <a:p>
            <a:r>
              <a:rPr lang="en-US" dirty="0"/>
              <a:t>7.4.5 – Check Your Understanding – Modern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7702912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82018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7.1.1 – LANs and WANs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7.5.1 – Internet-Based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1462862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7.5.2 – DSL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364772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7.5.3 – DSL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595596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7.5.4 – DSL and PPP</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4623221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7.5.5 – Cable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166286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7.5.6 – Optical Fiber</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564731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7.5.7 – Wireless Internet-Based Broadband</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8234941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7.5.8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994376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7.5.9 – ISP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2148449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7.5.10 – Broadband Solution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38269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7.1.2 – Private and Public WANs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117321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15162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77828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780352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825021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WAN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39650" cy="1716331"/>
          </a:xfrm>
        </p:spPr>
        <p:txBody>
          <a:bodyPr/>
          <a:lstStyle/>
          <a:p>
            <a:pPr algn="l"/>
            <a:r>
              <a:rPr lang="en-US" sz="1600" b="1" dirty="0">
                <a:solidFill>
                  <a:srgbClr val="000000"/>
                </a:solidFill>
              </a:rPr>
              <a:t>Fully Meshed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Uses multiple virtual circuits to connect all sites</a:t>
            </a:r>
          </a:p>
          <a:p>
            <a:pPr marL="285750" indent="-285750" algn="l">
              <a:buFont typeface="Arial" panose="020B0604020202020204" pitchFamily="34" charset="0"/>
              <a:buChar char="•"/>
            </a:pPr>
            <a:r>
              <a:rPr lang="en-US" sz="1600" dirty="0">
                <a:solidFill>
                  <a:srgbClr val="000000"/>
                </a:solidFill>
              </a:rPr>
              <a:t>The most fault-tolerant topology</a:t>
            </a:r>
          </a:p>
        </p:txBody>
      </p:sp>
      <p:pic>
        <p:nvPicPr>
          <p:cNvPr id="2" name="Picture 1">
            <a:extLst>
              <a:ext uri="{FF2B5EF4-FFF2-40B4-BE49-F238E27FC236}">
                <a16:creationId xmlns:a16="http://schemas.microsoft.com/office/drawing/2014/main" id="{87DDCF0D-97F5-4E07-B791-D8BC44CCC900}"/>
              </a:ext>
            </a:extLst>
          </p:cNvPr>
          <p:cNvPicPr>
            <a:picLocks noChangeAspect="1"/>
          </p:cNvPicPr>
          <p:nvPr/>
        </p:nvPicPr>
        <p:blipFill>
          <a:blip r:embed="rId3"/>
          <a:stretch>
            <a:fillRect/>
          </a:stretch>
        </p:blipFill>
        <p:spPr>
          <a:xfrm>
            <a:off x="5476459" y="236249"/>
            <a:ext cx="3235569" cy="2047828"/>
          </a:xfrm>
          <a:prstGeom prst="rect">
            <a:avLst/>
          </a:prstGeom>
        </p:spPr>
      </p:pic>
      <p:sp>
        <p:nvSpPr>
          <p:cNvPr id="8" name="Rectangle 7">
            <a:extLst>
              <a:ext uri="{FF2B5EF4-FFF2-40B4-BE49-F238E27FC236}">
                <a16:creationId xmlns:a16="http://schemas.microsoft.com/office/drawing/2014/main" id="{C5DA5B7F-6078-4784-A219-D730770C7AF2}"/>
              </a:ext>
            </a:extLst>
          </p:cNvPr>
          <p:cNvSpPr/>
          <p:nvPr/>
        </p:nvSpPr>
        <p:spPr>
          <a:xfrm>
            <a:off x="431971" y="3204051"/>
            <a:ext cx="4572000" cy="584775"/>
          </a:xfrm>
          <a:prstGeom prst="rect">
            <a:avLst/>
          </a:prstGeom>
        </p:spPr>
        <p:txBody>
          <a:bodyPr>
            <a:spAutoFit/>
          </a:bodyPr>
          <a:lstStyle/>
          <a:p>
            <a:r>
              <a:rPr lang="en-US" sz="1600" b="1" dirty="0">
                <a:solidFill>
                  <a:srgbClr val="000000"/>
                </a:solidFill>
              </a:rPr>
              <a:t>Partially Meshed Topology</a:t>
            </a: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Connects many but not all sites</a:t>
            </a:r>
          </a:p>
        </p:txBody>
      </p:sp>
      <p:pic>
        <p:nvPicPr>
          <p:cNvPr id="7" name="Picture 6">
            <a:extLst>
              <a:ext uri="{FF2B5EF4-FFF2-40B4-BE49-F238E27FC236}">
                <a16:creationId xmlns:a16="http://schemas.microsoft.com/office/drawing/2014/main" id="{6C1B6066-DBD6-4B00-9C9C-C37890CDB075}"/>
              </a:ext>
            </a:extLst>
          </p:cNvPr>
          <p:cNvPicPr>
            <a:picLocks noChangeAspect="1"/>
          </p:cNvPicPr>
          <p:nvPr/>
        </p:nvPicPr>
        <p:blipFill>
          <a:blip r:embed="rId4"/>
          <a:stretch>
            <a:fillRect/>
          </a:stretch>
        </p:blipFill>
        <p:spPr>
          <a:xfrm>
            <a:off x="5387216" y="2483178"/>
            <a:ext cx="3414053" cy="2252767"/>
          </a:xfrm>
          <a:prstGeom prst="rect">
            <a:avLst/>
          </a:prstGeom>
        </p:spPr>
      </p:pic>
    </p:spTree>
    <p:extLst>
      <p:ext uri="{BB962C8B-B14F-4D97-AF65-F5344CB8AC3E}">
        <p14:creationId xmlns:p14="http://schemas.microsoft.com/office/powerpoint/2010/main" val="333106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Carrier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807016"/>
          </a:xfrm>
        </p:spPr>
        <p:txBody>
          <a:bodyPr/>
          <a:lstStyle/>
          <a:p>
            <a:pPr marL="0" indent="0" algn="l"/>
            <a:r>
              <a:rPr lang="en-US" sz="1600" dirty="0">
                <a:solidFill>
                  <a:srgbClr val="000000"/>
                </a:solidFill>
              </a:rPr>
              <a:t>Another aspect of WAN design is how an organization connects to the internet. An organization usually signs a service level agreement (SLA) with a service provider. The SLA outlines the expected services relating to the reliability and availability of the connection. </a:t>
            </a:r>
          </a:p>
          <a:p>
            <a:pPr marL="0" indent="0" algn="l"/>
            <a:endParaRPr lang="en-US" sz="1600" dirty="0">
              <a:solidFill>
                <a:srgbClr val="000000"/>
              </a:solidFill>
            </a:endParaRPr>
          </a:p>
          <a:p>
            <a:pPr marL="0" indent="0" algn="l"/>
            <a:r>
              <a:rPr lang="en-US" sz="1600" dirty="0">
                <a:solidFill>
                  <a:srgbClr val="000000"/>
                </a:solidFill>
              </a:rPr>
              <a:t>The service provider may or may not be the actual carrier. A carrier owns and maintains the physical connection and equipment between the provider and the customer. Typically, an organization will choose either a single-carrier or dual-carrier WAN connection.</a:t>
            </a:r>
          </a:p>
          <a:p>
            <a:pPr marL="0" indent="0" algn="l"/>
            <a:endParaRPr lang="en-US" sz="1600" dirty="0">
              <a:solidFill>
                <a:srgbClr val="000000"/>
              </a:solidFill>
            </a:endParaRPr>
          </a:p>
        </p:txBody>
      </p:sp>
    </p:spTree>
    <p:extLst>
      <p:ext uri="{BB962C8B-B14F-4D97-AF65-F5344CB8AC3E}">
        <p14:creationId xmlns:p14="http://schemas.microsoft.com/office/powerpoint/2010/main" val="203909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Carrier Connections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818481" cy="3807016"/>
          </a:xfrm>
        </p:spPr>
        <p:txBody>
          <a:bodyPr/>
          <a:lstStyle/>
          <a:p>
            <a:pPr marL="0" indent="0" algn="l"/>
            <a:r>
              <a:rPr lang="en-US" sz="1600" dirty="0">
                <a:solidFill>
                  <a:srgbClr val="000000"/>
                </a:solidFill>
              </a:rPr>
              <a:t>A single-carrier connection is when an organization connects to only one service provider. An SLA is negotiated between the organization and the service provider. </a:t>
            </a:r>
          </a:p>
          <a:p>
            <a:pPr marL="0" indent="0" algn="l"/>
            <a:endParaRPr lang="en-US" sz="1600" dirty="0">
              <a:solidFill>
                <a:srgbClr val="000000"/>
              </a:solidFill>
            </a:endParaRPr>
          </a:p>
          <a:p>
            <a:pPr marL="0" indent="0" algn="l"/>
            <a:r>
              <a:rPr lang="en-US" sz="1600" dirty="0">
                <a:solidFill>
                  <a:srgbClr val="000000"/>
                </a:solidFill>
              </a:rPr>
              <a:t>A dual-carrier connection provides redundancy and increases network availability. The organization negotiates separate SLAs with two different service providers. </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9419C266-DCA7-4091-AA89-40696FE0058E}"/>
              </a:ext>
            </a:extLst>
          </p:cNvPr>
          <p:cNvPicPr>
            <a:picLocks noChangeAspect="1"/>
          </p:cNvPicPr>
          <p:nvPr/>
        </p:nvPicPr>
        <p:blipFill>
          <a:blip r:embed="rId3"/>
          <a:stretch>
            <a:fillRect/>
          </a:stretch>
        </p:blipFill>
        <p:spPr>
          <a:xfrm>
            <a:off x="4572000" y="855419"/>
            <a:ext cx="3494305" cy="1344410"/>
          </a:xfrm>
          <a:prstGeom prst="rect">
            <a:avLst/>
          </a:prstGeom>
        </p:spPr>
      </p:pic>
      <p:pic>
        <p:nvPicPr>
          <p:cNvPr id="2" name="Picture 1">
            <a:extLst>
              <a:ext uri="{FF2B5EF4-FFF2-40B4-BE49-F238E27FC236}">
                <a16:creationId xmlns:a16="http://schemas.microsoft.com/office/drawing/2014/main" id="{75F16A2B-D90E-4ED5-9E00-A0C1DBCBEE92}"/>
              </a:ext>
            </a:extLst>
          </p:cNvPr>
          <p:cNvPicPr>
            <a:picLocks noChangeAspect="1"/>
          </p:cNvPicPr>
          <p:nvPr/>
        </p:nvPicPr>
        <p:blipFill>
          <a:blip r:embed="rId4"/>
          <a:stretch>
            <a:fillRect/>
          </a:stretch>
        </p:blipFill>
        <p:spPr>
          <a:xfrm>
            <a:off x="4572000" y="2341912"/>
            <a:ext cx="3215475" cy="2242230"/>
          </a:xfrm>
          <a:prstGeom prst="rect">
            <a:avLst/>
          </a:prstGeom>
        </p:spPr>
      </p:pic>
    </p:spTree>
    <p:extLst>
      <p:ext uri="{BB962C8B-B14F-4D97-AF65-F5344CB8AC3E}">
        <p14:creationId xmlns:p14="http://schemas.microsoft.com/office/powerpoint/2010/main" val="161135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807016"/>
          </a:xfrm>
        </p:spPr>
        <p:txBody>
          <a:bodyPr/>
          <a:lstStyle/>
          <a:p>
            <a:pPr marL="0" indent="0" algn="l"/>
            <a:r>
              <a:rPr lang="en-US" sz="1600" dirty="0">
                <a:solidFill>
                  <a:srgbClr val="000000"/>
                </a:solidFill>
              </a:rPr>
              <a:t>Network requirements of a company can change dramatically as the company grows over time.</a:t>
            </a:r>
          </a:p>
          <a:p>
            <a:pPr marL="285750" indent="-285750" algn="l">
              <a:buFont typeface="Arial" panose="020B0604020202020204" pitchFamily="34" charset="0"/>
              <a:buChar char="•"/>
            </a:pPr>
            <a:r>
              <a:rPr lang="en-US" sz="1600" dirty="0">
                <a:solidFill>
                  <a:srgbClr val="000000"/>
                </a:solidFill>
              </a:rPr>
              <a:t>A network must meet the day-to-day operational needs of business, and it must be able to adapt and grow as a company changes. </a:t>
            </a:r>
          </a:p>
          <a:p>
            <a:pPr marL="285750" indent="-285750" algn="l">
              <a:buFont typeface="Arial" panose="020B0604020202020204" pitchFamily="34" charset="0"/>
              <a:buChar char="•"/>
            </a:pPr>
            <a:r>
              <a:rPr lang="en-US" sz="1600" dirty="0">
                <a:solidFill>
                  <a:srgbClr val="000000"/>
                </a:solidFill>
              </a:rPr>
              <a:t>Network designers and administrators meet these challenges by carefully choosing network technologies, protocols, and service providers. </a:t>
            </a:r>
          </a:p>
          <a:p>
            <a:pPr marL="285750" indent="-285750" algn="l">
              <a:buFont typeface="Arial" panose="020B0604020202020204" pitchFamily="34" charset="0"/>
              <a:buChar char="•"/>
            </a:pPr>
            <a:r>
              <a:rPr lang="en-US" sz="1600" dirty="0">
                <a:solidFill>
                  <a:srgbClr val="000000"/>
                </a:solidFill>
              </a:rPr>
              <a:t>Networks can be optimized by using a variety of network design techniques and architectures.</a:t>
            </a:r>
          </a:p>
          <a:p>
            <a:pPr marL="0" indent="0" algn="l"/>
            <a:r>
              <a:rPr lang="en-US" sz="1600" dirty="0">
                <a:solidFill>
                  <a:srgbClr val="000000"/>
                </a:solidFill>
              </a:rPr>
              <a:t>To illustrate differences between network size, we will use a fictitious company called SPAN Engineering as it grows from a small, local, business into a global enterprise.</a:t>
            </a:r>
          </a:p>
        </p:txBody>
      </p:sp>
    </p:spTree>
    <p:extLst>
      <p:ext uri="{BB962C8B-B14F-4D97-AF65-F5344CB8AC3E}">
        <p14:creationId xmlns:p14="http://schemas.microsoft.com/office/powerpoint/2010/main" val="34391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426596" cy="3807016"/>
          </a:xfrm>
        </p:spPr>
        <p:txBody>
          <a:bodyPr/>
          <a:lstStyle/>
          <a:p>
            <a:pPr marL="0" indent="0" algn="l"/>
            <a:r>
              <a:rPr lang="en-US" sz="1600" b="1" dirty="0">
                <a:solidFill>
                  <a:srgbClr val="000000"/>
                </a:solidFill>
              </a:rPr>
              <a:t>Small Network</a:t>
            </a:r>
          </a:p>
          <a:p>
            <a:pPr marL="0" indent="0" algn="l"/>
            <a:r>
              <a:rPr lang="en-US" sz="1600" dirty="0">
                <a:solidFill>
                  <a:srgbClr val="000000"/>
                </a:solidFill>
              </a:rPr>
              <a:t>SPAN, a small fictitious company, started with a few employees in a small office.</a:t>
            </a:r>
          </a:p>
          <a:p>
            <a:pPr marL="285750" indent="-285750" algn="l">
              <a:buFont typeface="Arial" panose="020B0604020202020204" pitchFamily="34" charset="0"/>
              <a:buChar char="•"/>
            </a:pPr>
            <a:r>
              <a:rPr lang="en-US" sz="1600" dirty="0">
                <a:solidFill>
                  <a:srgbClr val="000000"/>
                </a:solidFill>
              </a:rPr>
              <a:t>Uses a single LAN connected to a wireless router for sharing data and peripherals.</a:t>
            </a:r>
          </a:p>
          <a:p>
            <a:pPr marL="285750" indent="-285750" algn="l">
              <a:buFont typeface="Arial" panose="020B0604020202020204" pitchFamily="34" charset="0"/>
              <a:buChar char="•"/>
            </a:pPr>
            <a:r>
              <a:rPr lang="en-US" sz="1600" dirty="0">
                <a:solidFill>
                  <a:srgbClr val="000000"/>
                </a:solidFill>
              </a:rPr>
              <a:t>Connection to the internet is through a common broadband service called Digital Subscriber Line (DSL)</a:t>
            </a:r>
          </a:p>
          <a:p>
            <a:pPr marL="285750" indent="-285750" algn="l">
              <a:buFont typeface="Arial" panose="020B0604020202020204" pitchFamily="34" charset="0"/>
              <a:buChar char="•"/>
            </a:pPr>
            <a:r>
              <a:rPr lang="en-US" sz="1600" dirty="0">
                <a:solidFill>
                  <a:srgbClr val="000000"/>
                </a:solidFill>
              </a:rPr>
              <a:t>IT support is contracted from the DSL provider.</a:t>
            </a:r>
          </a:p>
        </p:txBody>
      </p:sp>
      <p:pic>
        <p:nvPicPr>
          <p:cNvPr id="2" name="Picture 1">
            <a:extLst>
              <a:ext uri="{FF2B5EF4-FFF2-40B4-BE49-F238E27FC236}">
                <a16:creationId xmlns:a16="http://schemas.microsoft.com/office/drawing/2014/main" id="{B771D278-3A73-408C-815A-32BB0A7AE6B9}"/>
              </a:ext>
            </a:extLst>
          </p:cNvPr>
          <p:cNvPicPr>
            <a:picLocks noChangeAspect="1"/>
          </p:cNvPicPr>
          <p:nvPr/>
        </p:nvPicPr>
        <p:blipFill>
          <a:blip r:embed="rId3"/>
          <a:stretch>
            <a:fillRect/>
          </a:stretch>
        </p:blipFill>
        <p:spPr>
          <a:xfrm>
            <a:off x="4572000" y="954593"/>
            <a:ext cx="3941623" cy="2816407"/>
          </a:xfrm>
          <a:prstGeom prst="rect">
            <a:avLst/>
          </a:prstGeom>
        </p:spPr>
      </p:pic>
    </p:spTree>
    <p:extLst>
      <p:ext uri="{BB962C8B-B14F-4D97-AF65-F5344CB8AC3E}">
        <p14:creationId xmlns:p14="http://schemas.microsoft.com/office/powerpoint/2010/main" val="7230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Campus Network</a:t>
            </a:r>
          </a:p>
          <a:p>
            <a:pPr marL="0" indent="0" algn="l"/>
            <a:r>
              <a:rPr lang="en-US" sz="1600" dirty="0">
                <a:solidFill>
                  <a:srgbClr val="000000"/>
                </a:solidFill>
              </a:rPr>
              <a:t>Within a few years SPAN grew and required several floors of a building.</a:t>
            </a:r>
          </a:p>
          <a:p>
            <a:pPr marL="0" indent="0" algn="l"/>
            <a:r>
              <a:rPr lang="en-US" sz="1600" dirty="0">
                <a:solidFill>
                  <a:srgbClr val="000000"/>
                </a:solidFill>
              </a:rPr>
              <a:t>The company now required a Campus Area Network (CAN).</a:t>
            </a:r>
          </a:p>
          <a:p>
            <a:pPr marL="285750" indent="-285750" algn="l">
              <a:buFont typeface="Arial" panose="020B0604020202020204" pitchFamily="34" charset="0"/>
              <a:buChar char="•"/>
            </a:pPr>
            <a:r>
              <a:rPr lang="en-US" sz="1600" dirty="0">
                <a:solidFill>
                  <a:srgbClr val="000000"/>
                </a:solidFill>
              </a:rPr>
              <a:t>A firewall secures internet access to corporate users.</a:t>
            </a:r>
          </a:p>
          <a:p>
            <a:pPr marL="285750" indent="-285750" algn="l">
              <a:buFont typeface="Arial" panose="020B0604020202020204" pitchFamily="34" charset="0"/>
              <a:buChar char="•"/>
            </a:pPr>
            <a:r>
              <a:rPr lang="en-US" sz="1600" dirty="0">
                <a:solidFill>
                  <a:srgbClr val="000000"/>
                </a:solidFill>
              </a:rPr>
              <a:t>In-house IT staff to support and maintain the network.</a:t>
            </a:r>
          </a:p>
        </p:txBody>
      </p:sp>
      <p:pic>
        <p:nvPicPr>
          <p:cNvPr id="5" name="Picture 4">
            <a:extLst>
              <a:ext uri="{FF2B5EF4-FFF2-40B4-BE49-F238E27FC236}">
                <a16:creationId xmlns:a16="http://schemas.microsoft.com/office/drawing/2014/main" id="{9D3A9007-1153-4566-89BC-58E4EDF8B2DD}"/>
              </a:ext>
            </a:extLst>
          </p:cNvPr>
          <p:cNvPicPr>
            <a:picLocks noChangeAspect="1"/>
          </p:cNvPicPr>
          <p:nvPr/>
        </p:nvPicPr>
        <p:blipFill>
          <a:blip r:embed="rId3"/>
          <a:stretch>
            <a:fillRect/>
          </a:stretch>
        </p:blipFill>
        <p:spPr>
          <a:xfrm>
            <a:off x="4405826" y="999788"/>
            <a:ext cx="4176256" cy="3143923"/>
          </a:xfrm>
          <a:prstGeom prst="rect">
            <a:avLst/>
          </a:prstGeom>
        </p:spPr>
      </p:pic>
    </p:spTree>
    <p:extLst>
      <p:ext uri="{BB962C8B-B14F-4D97-AF65-F5344CB8AC3E}">
        <p14:creationId xmlns:p14="http://schemas.microsoft.com/office/powerpoint/2010/main" val="113736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7" y="845371"/>
            <a:ext cx="3643717" cy="3807016"/>
          </a:xfrm>
        </p:spPr>
        <p:txBody>
          <a:bodyPr/>
          <a:lstStyle/>
          <a:p>
            <a:pPr marL="0" indent="0" algn="l"/>
            <a:r>
              <a:rPr lang="en-US" sz="1600" b="1" dirty="0">
                <a:solidFill>
                  <a:srgbClr val="000000"/>
                </a:solidFill>
              </a:rPr>
              <a:t>Branch Network</a:t>
            </a:r>
          </a:p>
          <a:p>
            <a:pPr marL="285750" indent="-285750" algn="l">
              <a:buFont typeface="Arial" panose="020B0604020202020204" pitchFamily="34" charset="0"/>
              <a:buChar char="•"/>
            </a:pPr>
            <a:r>
              <a:rPr lang="en-US" sz="1600" dirty="0">
                <a:solidFill>
                  <a:srgbClr val="000000"/>
                </a:solidFill>
              </a:rPr>
              <a:t>A few years later, the company expanded and added a branch site in the city, and remote and regional sites in other cities.</a:t>
            </a:r>
          </a:p>
          <a:p>
            <a:pPr marL="285750" indent="-285750" algn="l">
              <a:buFont typeface="Arial" panose="020B0604020202020204" pitchFamily="34" charset="0"/>
              <a:buChar char="•"/>
            </a:pPr>
            <a:r>
              <a:rPr lang="en-US" sz="1600" dirty="0">
                <a:solidFill>
                  <a:srgbClr val="000000"/>
                </a:solidFill>
              </a:rPr>
              <a:t>The company now required a metropolitan area network (MAN) to interconnect sites within the city. </a:t>
            </a:r>
          </a:p>
          <a:p>
            <a:pPr marL="285750" indent="-285750" algn="l">
              <a:buFont typeface="Arial" panose="020B0604020202020204" pitchFamily="34" charset="0"/>
              <a:buChar char="•"/>
            </a:pPr>
            <a:r>
              <a:rPr lang="en-US" sz="1600" dirty="0">
                <a:solidFill>
                  <a:srgbClr val="000000"/>
                </a:solidFill>
              </a:rPr>
              <a:t>To connect to the central office, branch offices in nearby cities used private dedicated lines through their local service provider.</a:t>
            </a:r>
          </a:p>
        </p:txBody>
      </p:sp>
      <p:pic>
        <p:nvPicPr>
          <p:cNvPr id="2" name="Picture 1">
            <a:extLst>
              <a:ext uri="{FF2B5EF4-FFF2-40B4-BE49-F238E27FC236}">
                <a16:creationId xmlns:a16="http://schemas.microsoft.com/office/drawing/2014/main" id="{E9D66F69-177C-43AA-B2D7-2080991F8CA7}"/>
              </a:ext>
            </a:extLst>
          </p:cNvPr>
          <p:cNvPicPr>
            <a:picLocks noChangeAspect="1"/>
          </p:cNvPicPr>
          <p:nvPr/>
        </p:nvPicPr>
        <p:blipFill>
          <a:blip r:embed="rId3"/>
          <a:stretch>
            <a:fillRect/>
          </a:stretch>
        </p:blipFill>
        <p:spPr>
          <a:xfrm>
            <a:off x="4372749" y="954593"/>
            <a:ext cx="3972739" cy="2908736"/>
          </a:xfrm>
          <a:prstGeom prst="rect">
            <a:avLst/>
          </a:prstGeom>
        </p:spPr>
      </p:pic>
    </p:spTree>
    <p:extLst>
      <p:ext uri="{BB962C8B-B14F-4D97-AF65-F5344CB8AC3E}">
        <p14:creationId xmlns:p14="http://schemas.microsoft.com/office/powerpoint/2010/main" val="56984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Distributed Network</a:t>
            </a:r>
          </a:p>
          <a:p>
            <a:pPr marL="285750" indent="-285750" algn="l">
              <a:buFont typeface="Arial" panose="020B0604020202020204" pitchFamily="34" charset="0"/>
              <a:buChar char="•"/>
            </a:pPr>
            <a:r>
              <a:rPr lang="en-US" sz="1600" dirty="0">
                <a:solidFill>
                  <a:srgbClr val="000000"/>
                </a:solidFill>
              </a:rPr>
              <a:t>SPAN Engineering has now been in business for 20 years and has grown to thousands of employees distributed in offices worldwide.</a:t>
            </a:r>
          </a:p>
          <a:p>
            <a:pPr marL="285750" indent="-285750" algn="l">
              <a:buFont typeface="Arial" panose="020B0604020202020204" pitchFamily="34" charset="0"/>
              <a:buChar char="•"/>
            </a:pPr>
            <a:r>
              <a:rPr lang="en-US" sz="1600" dirty="0">
                <a:solidFill>
                  <a:srgbClr val="000000"/>
                </a:solidFill>
              </a:rPr>
              <a:t>Site-to-site and remote access Virtual Private Networks (VPNs) enable the company to use the internet to connect easily and securely with employees and facilities around the world.</a:t>
            </a:r>
          </a:p>
        </p:txBody>
      </p:sp>
      <p:pic>
        <p:nvPicPr>
          <p:cNvPr id="5" name="Picture 4">
            <a:extLst>
              <a:ext uri="{FF2B5EF4-FFF2-40B4-BE49-F238E27FC236}">
                <a16:creationId xmlns:a16="http://schemas.microsoft.com/office/drawing/2014/main" id="{8A5E5D75-1069-448D-AB30-4EA340860C15}"/>
              </a:ext>
            </a:extLst>
          </p:cNvPr>
          <p:cNvPicPr>
            <a:picLocks noChangeAspect="1"/>
          </p:cNvPicPr>
          <p:nvPr/>
        </p:nvPicPr>
        <p:blipFill>
          <a:blip r:embed="rId3"/>
          <a:stretch>
            <a:fillRect/>
          </a:stretch>
        </p:blipFill>
        <p:spPr>
          <a:xfrm>
            <a:off x="4172744" y="1050498"/>
            <a:ext cx="4626987" cy="3042504"/>
          </a:xfrm>
          <a:prstGeom prst="rect">
            <a:avLst/>
          </a:prstGeom>
        </p:spPr>
      </p:pic>
    </p:spTree>
    <p:extLst>
      <p:ext uri="{BB962C8B-B14F-4D97-AF65-F5344CB8AC3E}">
        <p14:creationId xmlns:p14="http://schemas.microsoft.com/office/powerpoint/2010/main" val="3381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WAN Operation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646243"/>
          </a:xfrm>
        </p:spPr>
        <p:txBody>
          <a:bodyPr/>
          <a:lstStyle/>
          <a:p>
            <a:pPr marL="0" indent="0" algn="l"/>
            <a:r>
              <a:rPr lang="en-US" sz="1800" dirty="0">
                <a:solidFill>
                  <a:srgbClr val="000000"/>
                </a:solidFill>
              </a:rPr>
              <a:t>Modern WAN standards are defined and managed by a number of recognized authorities including the following:</a:t>
            </a:r>
          </a:p>
          <a:p>
            <a:pPr marL="285750" indent="-285750" algn="l">
              <a:buFont typeface="Arial" panose="020B0604020202020204" pitchFamily="34" charset="0"/>
              <a:buChar char="•"/>
            </a:pPr>
            <a:r>
              <a:rPr lang="en-US" sz="1600" b="1" dirty="0">
                <a:solidFill>
                  <a:srgbClr val="000000"/>
                </a:solidFill>
              </a:rPr>
              <a:t>TIA/EIA</a:t>
            </a:r>
            <a:r>
              <a:rPr lang="en-US" sz="1600" dirty="0">
                <a:solidFill>
                  <a:srgbClr val="000000"/>
                </a:solidFill>
              </a:rPr>
              <a:t> - Telecommunications Industry Association and Electronic Industries Alliance</a:t>
            </a:r>
          </a:p>
          <a:p>
            <a:pPr marL="285750" indent="-285750" algn="l">
              <a:buFont typeface="Arial" panose="020B0604020202020204" pitchFamily="34" charset="0"/>
              <a:buChar char="•"/>
            </a:pPr>
            <a:r>
              <a:rPr lang="en-US" sz="1600" b="1" dirty="0">
                <a:solidFill>
                  <a:srgbClr val="000000"/>
                </a:solidFill>
              </a:rPr>
              <a:t>ISO</a:t>
            </a:r>
            <a:r>
              <a:rPr lang="en-US" sz="1600" dirty="0">
                <a:solidFill>
                  <a:srgbClr val="000000"/>
                </a:solidFill>
              </a:rPr>
              <a:t> - International Organization for Standardization</a:t>
            </a:r>
          </a:p>
          <a:p>
            <a:pPr marL="285750" indent="-285750" algn="l">
              <a:buFont typeface="Arial" panose="020B0604020202020204" pitchFamily="34" charset="0"/>
              <a:buChar char="•"/>
            </a:pPr>
            <a:r>
              <a:rPr lang="en-US" sz="1600" b="1" dirty="0">
                <a:solidFill>
                  <a:srgbClr val="000000"/>
                </a:solidFill>
              </a:rPr>
              <a:t>IEEE</a:t>
            </a:r>
            <a:r>
              <a:rPr lang="en-US" sz="1600" dirty="0">
                <a:solidFill>
                  <a:srgbClr val="000000"/>
                </a:solidFill>
              </a:rPr>
              <a:t> - Institute of Electrical and Electronics Engineers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3670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7869"/>
            <a:ext cx="9144000" cy="757551"/>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Explain how WAN access technologies can be used to satisfy business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062844948"/>
              </p:ext>
            </p:extLst>
          </p:nvPr>
        </p:nvGraphicFramePr>
        <p:xfrm>
          <a:off x="766914" y="1892353"/>
          <a:ext cx="7604088" cy="2309323"/>
        </p:xfrm>
        <a:graphic>
          <a:graphicData uri="http://schemas.openxmlformats.org/drawingml/2006/table">
            <a:tbl>
              <a:tblPr firstRow="1" firstCol="1" bandRow="1">
                <a:tableStyleId>{5C22544A-7EE6-4342-B048-85BDC9FD1C3A}</a:tableStyleId>
              </a:tblPr>
              <a:tblGrid>
                <a:gridCol w="2783110">
                  <a:extLst>
                    <a:ext uri="{9D8B030D-6E8A-4147-A177-3AD203B41FA5}">
                      <a16:colId xmlns:a16="http://schemas.microsoft.com/office/drawing/2014/main" val="1523797708"/>
                    </a:ext>
                  </a:extLst>
                </a:gridCol>
                <a:gridCol w="4820978">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rPr>
                        <a:t>Purpose of WANs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the purpose of a WAN.</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rPr>
                        <a:t>WAN Operations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how WANs operate.</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rPr>
                        <a:t>Traditional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traditional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rPr>
                        <a:t>Modern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modern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444151">
                <a:tc>
                  <a:txBody>
                    <a:bodyPr/>
                    <a:lstStyle/>
                    <a:p>
                      <a:pPr marL="0" marR="0" algn="l" defTabSz="685777" rtl="0" eaLnBrk="1" latinLnBrk="0" hangingPunct="1">
                        <a:lnSpc>
                          <a:spcPct val="107000"/>
                        </a:lnSpc>
                        <a:spcBef>
                          <a:spcPts val="0"/>
                        </a:spcBef>
                        <a:spcAft>
                          <a:spcPts val="0"/>
                        </a:spcAft>
                      </a:pPr>
                      <a:r>
                        <a:rPr lang="en-US" sz="1400" b="1" kern="1200" dirty="0">
                          <a:solidFill>
                            <a:schemeClr val="lt1"/>
                          </a:solidFill>
                          <a:effectLst/>
                          <a:latin typeface="+mn-lt"/>
                          <a:ea typeface="+mn-ea"/>
                          <a:cs typeface="+mn-cs"/>
                        </a:rPr>
                        <a:t>Internet-Based Connectivity</a:t>
                      </a: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internet-based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9412727"/>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WANs in the OSI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9218" y="748628"/>
            <a:ext cx="4552405" cy="3646243"/>
          </a:xfrm>
        </p:spPr>
        <p:txBody>
          <a:bodyPr/>
          <a:lstStyle/>
          <a:p>
            <a:pPr marL="0" indent="0" algn="l"/>
            <a:r>
              <a:rPr lang="en-US" sz="1600" dirty="0">
                <a:solidFill>
                  <a:srgbClr val="000000"/>
                </a:solidFill>
              </a:rPr>
              <a:t>Most WAN standards focus on the physical layer and the data link layer.</a:t>
            </a:r>
          </a:p>
          <a:p>
            <a:pPr marL="0" indent="0" algn="l"/>
            <a:r>
              <a:rPr lang="en-US" sz="1600" b="1" dirty="0">
                <a:solidFill>
                  <a:srgbClr val="000000"/>
                </a:solidFill>
              </a:rPr>
              <a:t>Layer 1 Protocols</a:t>
            </a:r>
          </a:p>
          <a:p>
            <a:pPr marL="285750" indent="-285750" algn="l">
              <a:buFont typeface="Arial" panose="020B0604020202020204" pitchFamily="34" charset="0"/>
              <a:buChar char="•"/>
            </a:pPr>
            <a:r>
              <a:rPr lang="en-US" sz="1400" dirty="0">
                <a:solidFill>
                  <a:srgbClr val="000000"/>
                </a:solidFill>
              </a:rPr>
              <a:t>Synchronous Digital Hierarchy (SDH)</a:t>
            </a:r>
          </a:p>
          <a:p>
            <a:pPr marL="285750" indent="-285750" algn="l">
              <a:buFont typeface="Arial" panose="020B0604020202020204" pitchFamily="34" charset="0"/>
              <a:buChar char="•"/>
            </a:pPr>
            <a:r>
              <a:rPr lang="en-US" sz="1400" dirty="0">
                <a:solidFill>
                  <a:srgbClr val="000000"/>
                </a:solidFill>
              </a:rPr>
              <a:t>Synchronous Optical Networking (SONET)</a:t>
            </a:r>
          </a:p>
          <a:p>
            <a:pPr marL="285750" indent="-285750" algn="l">
              <a:buFont typeface="Arial" panose="020B0604020202020204" pitchFamily="34" charset="0"/>
              <a:buChar char="•"/>
            </a:pPr>
            <a:r>
              <a:rPr lang="en-US" sz="1400" dirty="0">
                <a:solidFill>
                  <a:srgbClr val="000000"/>
                </a:solidFill>
              </a:rPr>
              <a:t>Dense Wavelength Division Multiplexing (DWDM)</a:t>
            </a:r>
          </a:p>
          <a:p>
            <a:pPr marL="0" indent="0" algn="l"/>
            <a:r>
              <a:rPr lang="en-US" sz="1600" b="1" dirty="0">
                <a:solidFill>
                  <a:srgbClr val="000000"/>
                </a:solidFill>
              </a:rPr>
              <a:t>Layer 2 Protocols</a:t>
            </a:r>
          </a:p>
          <a:p>
            <a:pPr algn="l">
              <a:buFont typeface="Arial" panose="020B0604020202020204" pitchFamily="34" charset="0"/>
              <a:buChar char="•"/>
            </a:pPr>
            <a:r>
              <a:rPr lang="en-US" sz="1400" dirty="0">
                <a:solidFill>
                  <a:srgbClr val="000000"/>
                </a:solidFill>
              </a:rPr>
              <a:t>Broadband (i.e., DSL and Cable)</a:t>
            </a:r>
          </a:p>
          <a:p>
            <a:pPr algn="l">
              <a:buFont typeface="Arial" panose="020B0604020202020204" pitchFamily="34" charset="0"/>
              <a:buChar char="•"/>
            </a:pPr>
            <a:r>
              <a:rPr lang="en-US" sz="1400" dirty="0">
                <a:solidFill>
                  <a:srgbClr val="000000"/>
                </a:solidFill>
              </a:rPr>
              <a:t>Wireless</a:t>
            </a:r>
          </a:p>
          <a:p>
            <a:pPr algn="l">
              <a:buFont typeface="Arial" panose="020B0604020202020204" pitchFamily="34" charset="0"/>
              <a:buChar char="•"/>
            </a:pPr>
            <a:r>
              <a:rPr lang="en-US" sz="1400" dirty="0">
                <a:solidFill>
                  <a:srgbClr val="000000"/>
                </a:solidFill>
              </a:rPr>
              <a:t>Ethernet WAN (Metro Ethernet)</a:t>
            </a:r>
          </a:p>
          <a:p>
            <a:pPr algn="l">
              <a:buFont typeface="Arial" panose="020B0604020202020204" pitchFamily="34" charset="0"/>
              <a:buChar char="•"/>
            </a:pPr>
            <a:r>
              <a:rPr lang="en-US" sz="1400" dirty="0">
                <a:solidFill>
                  <a:srgbClr val="000000"/>
                </a:solidFill>
              </a:rPr>
              <a:t>Multiprotocol Label Switching (MPLS)</a:t>
            </a:r>
          </a:p>
          <a:p>
            <a:pPr algn="l">
              <a:buFont typeface="Arial" panose="020B0604020202020204" pitchFamily="34" charset="0"/>
              <a:buChar char="•"/>
            </a:pPr>
            <a:r>
              <a:rPr lang="en-US" sz="1400" dirty="0">
                <a:solidFill>
                  <a:srgbClr val="000000"/>
                </a:solidFill>
              </a:rPr>
              <a:t>Point-to-Point Protocol (PPP) (less used)</a:t>
            </a:r>
          </a:p>
          <a:p>
            <a:pPr algn="l">
              <a:buFont typeface="Arial" panose="020B0604020202020204" pitchFamily="34" charset="0"/>
              <a:buChar char="•"/>
            </a:pPr>
            <a:r>
              <a:rPr lang="en-US" sz="1400" dirty="0">
                <a:solidFill>
                  <a:srgbClr val="000000"/>
                </a:solidFill>
              </a:rPr>
              <a:t>High-Level Data Link Control (HDLC) (less used)</a:t>
            </a:r>
          </a:p>
          <a:p>
            <a:pPr algn="l">
              <a:buFont typeface="Arial" panose="020B0604020202020204" pitchFamily="34" charset="0"/>
              <a:buChar char="•"/>
            </a:pPr>
            <a:r>
              <a:rPr lang="en-US" sz="1400" dirty="0">
                <a:solidFill>
                  <a:srgbClr val="000000"/>
                </a:solidFill>
              </a:rPr>
              <a:t>Frame Relay (legacy)</a:t>
            </a:r>
          </a:p>
          <a:p>
            <a:pPr algn="l">
              <a:buFont typeface="Arial" panose="020B0604020202020204" pitchFamily="34" charset="0"/>
              <a:buChar char="•"/>
            </a:pPr>
            <a:r>
              <a:rPr lang="en-US" sz="1400" dirty="0">
                <a:solidFill>
                  <a:srgbClr val="000000"/>
                </a:solidFill>
              </a:rPr>
              <a:t>Asynchronous Transfer Mode (ATM) (legacy)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0B1A7D6-6A41-43AF-A95D-3F7DE21F49FC}"/>
              </a:ext>
            </a:extLst>
          </p:cNvPr>
          <p:cNvPicPr>
            <a:picLocks noChangeAspect="1"/>
          </p:cNvPicPr>
          <p:nvPr/>
        </p:nvPicPr>
        <p:blipFill>
          <a:blip r:embed="rId3"/>
          <a:stretch>
            <a:fillRect/>
          </a:stretch>
        </p:blipFill>
        <p:spPr>
          <a:xfrm>
            <a:off x="4852782" y="1470211"/>
            <a:ext cx="4010092" cy="2471205"/>
          </a:xfrm>
          <a:prstGeom prst="rect">
            <a:avLst/>
          </a:prstGeom>
        </p:spPr>
      </p:pic>
    </p:spTree>
    <p:extLst>
      <p:ext uri="{BB962C8B-B14F-4D97-AF65-F5344CB8AC3E}">
        <p14:creationId xmlns:p14="http://schemas.microsoft.com/office/powerpoint/2010/main" val="309505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4873559" cy="916820"/>
          </a:xfrm>
        </p:spPr>
        <p:txBody>
          <a:bodyPr/>
          <a:lstStyle/>
          <a:p>
            <a:pPr marL="0" indent="0" algn="l"/>
            <a:r>
              <a:rPr lang="en-US" sz="1600" dirty="0">
                <a:solidFill>
                  <a:srgbClr val="000000"/>
                </a:solidFill>
              </a:rPr>
              <a:t>There are specific terms used to describe WAN connections between the subscriber (i.e., the company / client) and the WAN service provider.</a:t>
            </a:r>
            <a:endParaRPr lang="en-US" sz="1200" dirty="0">
              <a:solidFill>
                <a:srgbClr val="000000"/>
              </a:solidFill>
            </a:endParaRP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4134053879"/>
              </p:ext>
            </p:extLst>
          </p:nvPr>
        </p:nvGraphicFramePr>
        <p:xfrm>
          <a:off x="431971" y="1978965"/>
          <a:ext cx="4662543" cy="2575290"/>
        </p:xfrm>
        <a:graphic>
          <a:graphicData uri="http://schemas.openxmlformats.org/drawingml/2006/table">
            <a:tbl>
              <a:tblPr firstRow="1" bandRow="1">
                <a:tableStyleId>{5C22544A-7EE6-4342-B048-85BDC9FD1C3A}</a:tableStyleId>
              </a:tblPr>
              <a:tblGrid>
                <a:gridCol w="1708328">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Data Terminal Equipment (DTE)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the subscriber LANs to the WAN communication device</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Data Communications Equipment (DCE)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Device used to communicate with the provider</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Customer Premises Equipment (CPE)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This is the DTE and DCE devices located on the enterprise edge</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Point-of-Presence (POP)</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point where the subscriber connects to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Demarcation Point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physical location in a building or complex that officially separates the CPE from service provider equipment.</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5" name="Picture 4">
            <a:extLst>
              <a:ext uri="{FF2B5EF4-FFF2-40B4-BE49-F238E27FC236}">
                <a16:creationId xmlns:a16="http://schemas.microsoft.com/office/drawing/2014/main" id="{2640E0F8-D842-4A3A-8B08-27FCB5FC0252}"/>
              </a:ext>
            </a:extLst>
          </p:cNvPr>
          <p:cNvPicPr>
            <a:picLocks noChangeAspect="1"/>
          </p:cNvPicPr>
          <p:nvPr/>
        </p:nvPicPr>
        <p:blipFill>
          <a:blip r:embed="rId3"/>
          <a:stretch>
            <a:fillRect/>
          </a:stretch>
        </p:blipFill>
        <p:spPr>
          <a:xfrm>
            <a:off x="5193125" y="1238033"/>
            <a:ext cx="3828571" cy="2881013"/>
          </a:xfrm>
          <a:prstGeom prst="rect">
            <a:avLst/>
          </a:prstGeom>
        </p:spPr>
      </p:pic>
    </p:spTree>
    <p:extLst>
      <p:ext uri="{BB962C8B-B14F-4D97-AF65-F5344CB8AC3E}">
        <p14:creationId xmlns:p14="http://schemas.microsoft.com/office/powerpoint/2010/main" val="67053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Common WAN Terminology (Cont.)</a:t>
            </a: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1847031450"/>
              </p:ext>
            </p:extLst>
          </p:nvPr>
        </p:nvGraphicFramePr>
        <p:xfrm>
          <a:off x="306266" y="1242752"/>
          <a:ext cx="4607120" cy="3068230"/>
        </p:xfrm>
        <a:graphic>
          <a:graphicData uri="http://schemas.openxmlformats.org/drawingml/2006/table">
            <a:tbl>
              <a:tblPr firstRow="1" bandRow="1">
                <a:tableStyleId>{5C22544A-7EE6-4342-B048-85BDC9FD1C3A}</a:tableStyleId>
              </a:tblPr>
              <a:tblGrid>
                <a:gridCol w="1652905">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Local Loop (last mile)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copper or fiber cable that connects the CPE to the CO of the service provider</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Central office (CO)</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The local service provider facility or building that connects the CPE to the provider network</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Toll network</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Includes backhaul, long-haul, all-digital, fiber-optic communications lines, switches, routers, and other equipment inside the WAN provider network</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Backhaul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multiple access nodes of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Backbone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Large, high-capacity networks used to interconnect service provider networks and to create a redundant network.</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8" name="Content Placeholder 7">
            <a:extLst>
              <a:ext uri="{FF2B5EF4-FFF2-40B4-BE49-F238E27FC236}">
                <a16:creationId xmlns:a16="http://schemas.microsoft.com/office/drawing/2014/main" id="{D16C6102-1194-4156-A47B-EA8D2ED4DAC5}"/>
              </a:ext>
            </a:extLst>
          </p:cNvPr>
          <p:cNvPicPr>
            <a:picLocks noGrp="1" noChangeAspect="1"/>
          </p:cNvPicPr>
          <p:nvPr>
            <p:ph idx="1"/>
          </p:nvPr>
        </p:nvPicPr>
        <p:blipFill>
          <a:blip r:embed="rId3"/>
          <a:stretch>
            <a:fillRect/>
          </a:stretch>
        </p:blipFill>
        <p:spPr>
          <a:xfrm>
            <a:off x="5157788" y="1396783"/>
            <a:ext cx="3660775" cy="2754746"/>
          </a:xfrm>
          <a:prstGeom prst="rect">
            <a:avLst/>
          </a:prstGeom>
        </p:spPr>
      </p:pic>
    </p:spTree>
    <p:extLst>
      <p:ext uri="{BB962C8B-B14F-4D97-AF65-F5344CB8AC3E}">
        <p14:creationId xmlns:p14="http://schemas.microsoft.com/office/powerpoint/2010/main" val="64446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 Devices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6337" y="679488"/>
            <a:ext cx="7064099" cy="476728"/>
          </a:xfrm>
        </p:spPr>
        <p:txBody>
          <a:bodyPr/>
          <a:lstStyle/>
          <a:p>
            <a:pPr marL="0" indent="0" algn="l"/>
            <a:r>
              <a:rPr lang="en-US" sz="1400" dirty="0">
                <a:solidFill>
                  <a:srgbClr val="000000"/>
                </a:solidFill>
              </a:rPr>
              <a:t>There are many types of devices that are specific to WAN environments. </a:t>
            </a:r>
            <a:endParaRPr lang="en-US" sz="1100" dirty="0">
              <a:solidFill>
                <a:srgbClr val="000000"/>
              </a:solidFill>
            </a:endParaRPr>
          </a:p>
        </p:txBody>
      </p:sp>
      <p:graphicFrame>
        <p:nvGraphicFramePr>
          <p:cNvPr id="5" name="Content Placeholder 6">
            <a:extLst>
              <a:ext uri="{FF2B5EF4-FFF2-40B4-BE49-F238E27FC236}">
                <a16:creationId xmlns:a16="http://schemas.microsoft.com/office/drawing/2014/main" id="{A32759EF-631B-4B2E-AC74-03AE8C4A25FB}"/>
              </a:ext>
            </a:extLst>
          </p:cNvPr>
          <p:cNvGraphicFramePr>
            <a:graphicFrameLocks/>
          </p:cNvGraphicFramePr>
          <p:nvPr>
            <p:extLst>
              <p:ext uri="{D42A27DB-BD31-4B8C-83A1-F6EECF244321}">
                <p14:modId xmlns:p14="http://schemas.microsoft.com/office/powerpoint/2010/main" val="2135574375"/>
              </p:ext>
            </p:extLst>
          </p:nvPr>
        </p:nvGraphicFramePr>
        <p:xfrm>
          <a:off x="431971" y="1156216"/>
          <a:ext cx="4672483" cy="3007000"/>
        </p:xfrm>
        <a:graphic>
          <a:graphicData uri="http://schemas.openxmlformats.org/drawingml/2006/table">
            <a:tbl>
              <a:tblPr firstRow="1" bandRow="1">
                <a:tableStyleId>{5C22544A-7EE6-4342-B048-85BDC9FD1C3A}</a:tableStyleId>
              </a:tblPr>
              <a:tblGrid>
                <a:gridCol w="1361402">
                  <a:extLst>
                    <a:ext uri="{9D8B030D-6E8A-4147-A177-3AD203B41FA5}">
                      <a16:colId xmlns:a16="http://schemas.microsoft.com/office/drawing/2014/main" val="3729139006"/>
                    </a:ext>
                  </a:extLst>
                </a:gridCol>
                <a:gridCol w="3311081">
                  <a:extLst>
                    <a:ext uri="{9D8B030D-6E8A-4147-A177-3AD203B41FA5}">
                      <a16:colId xmlns:a16="http://schemas.microsoft.com/office/drawing/2014/main" val="1988913492"/>
                    </a:ext>
                  </a:extLst>
                </a:gridCol>
              </a:tblGrid>
              <a:tr h="219970">
                <a:tc>
                  <a:txBody>
                    <a:bodyPr/>
                    <a:lstStyle/>
                    <a:p>
                      <a:r>
                        <a:rPr lang="en-US" sz="1100" dirty="0"/>
                        <a:t>WAN Device</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pPr marL="0" algn="l" defTabSz="685777" rtl="0" eaLnBrk="1" latinLnBrk="0" hangingPunct="1"/>
                      <a:r>
                        <a:rPr lang="en-US" sz="1100" b="1" kern="1200" dirty="0">
                          <a:solidFill>
                            <a:schemeClr val="dk1"/>
                          </a:solidFill>
                          <a:latin typeface="+mn-lt"/>
                          <a:ea typeface="+mn-ea"/>
                          <a:cs typeface="+mn-cs"/>
                        </a:rPr>
                        <a:t>Voiceband Modem</a:t>
                      </a:r>
                    </a:p>
                  </a:txBody>
                  <a:tcPr/>
                </a:tc>
                <a:tc>
                  <a:txBody>
                    <a:bodyPr/>
                    <a:lstStyle/>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Dial-up modem – uses telephone lines</a:t>
                      </a:r>
                    </a:p>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Legacy device</a:t>
                      </a:r>
                    </a:p>
                  </a:txBody>
                  <a:tcPr/>
                </a:tc>
                <a:extLst>
                  <a:ext uri="{0D108BD9-81ED-4DB2-BD59-A6C34878D82A}">
                    <a16:rowId xmlns:a16="http://schemas.microsoft.com/office/drawing/2014/main" val="384965445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DSL Modem / Cable Modem</a:t>
                      </a:r>
                    </a:p>
                  </a:txBody>
                  <a:tcPr/>
                </a:tc>
                <a:tc>
                  <a:txBody>
                    <a:bodyPr/>
                    <a:lstStyle/>
                    <a:p>
                      <a:pPr marL="0" indent="0" algn="l" defTabSz="685777" rtl="0" eaLnBrk="1" latinLnBrk="0" hangingPunct="1">
                        <a:buFont typeface="Arial" panose="020B0604020202020204" pitchFamily="34" charset="0"/>
                        <a:buNone/>
                      </a:pPr>
                      <a:r>
                        <a:rPr lang="en-US" sz="1100" dirty="0"/>
                        <a:t>Collectively known as broadband modems, these high-speed digital modems connect to the DTE router using Ethernet.</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357351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CSU/DSU</a:t>
                      </a:r>
                    </a:p>
                  </a:txBody>
                  <a:tcPr/>
                </a:tc>
                <a:tc>
                  <a:txBody>
                    <a:bodyPr/>
                    <a:lstStyle/>
                    <a:p>
                      <a:pPr marL="0" indent="0" algn="l" defTabSz="685777" rtl="0" eaLnBrk="1" latinLnBrk="0" hangingPunct="1">
                        <a:buFont typeface="Arial" panose="020B0604020202020204" pitchFamily="34" charset="0"/>
                        <a:buNone/>
                      </a:pPr>
                      <a:r>
                        <a:rPr lang="en-US" sz="1100" dirty="0"/>
                        <a:t>Digital-leased lines require a CSU and a DSU. It connects a digital device to a digital line.</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54468046"/>
                  </a:ext>
                </a:extLst>
              </a:tr>
              <a:tr h="431710">
                <a:tc>
                  <a:txBody>
                    <a:bodyPr/>
                    <a:lstStyle/>
                    <a:p>
                      <a:pPr marL="0" algn="l" defTabSz="685777" rtl="0" eaLnBrk="1" latinLnBrk="0" hangingPunct="1"/>
                      <a:r>
                        <a:rPr lang="en-US" sz="1100" b="1" kern="1200" dirty="0">
                          <a:solidFill>
                            <a:schemeClr val="dk1"/>
                          </a:solidFill>
                          <a:latin typeface="+mn-lt"/>
                          <a:ea typeface="+mn-ea"/>
                          <a:cs typeface="+mn-cs"/>
                        </a:rPr>
                        <a:t>Optical Converter</a:t>
                      </a:r>
                    </a:p>
                  </a:txBody>
                  <a:tcPr/>
                </a:tc>
                <a:tc>
                  <a:txBody>
                    <a:bodyPr/>
                    <a:lstStyle/>
                    <a:p>
                      <a:pPr marL="0" indent="0" algn="l" defTabSz="685777" rtl="0" eaLnBrk="1" latinLnBrk="0" hangingPunct="1">
                        <a:buFont typeface="Arial" panose="020B0604020202020204" pitchFamily="34" charset="0"/>
                        <a:buNone/>
                      </a:pPr>
                      <a:r>
                        <a:rPr lang="en-US" sz="1100" dirty="0"/>
                        <a:t>Connect fiber-optic media to copper media and convert optical signals to electronic pulses.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45810778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Wireless Router / Access Point</a:t>
                      </a:r>
                    </a:p>
                  </a:txBody>
                  <a:tcPr/>
                </a:tc>
                <a:tc>
                  <a:txBody>
                    <a:bodyPr/>
                    <a:lstStyle/>
                    <a:p>
                      <a:pPr marL="0" indent="0" algn="l" defTabSz="685777" rtl="0" eaLnBrk="1" latinLnBrk="0" hangingPunct="1">
                        <a:buFont typeface="Arial" panose="020B0604020202020204" pitchFamily="34" charset="0"/>
                        <a:buNone/>
                      </a:pPr>
                      <a:r>
                        <a:rPr lang="en-US" sz="1100" dirty="0"/>
                        <a:t>Devices are used to wirelessly connect to a WAN provider.</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4954542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WAN Core devices</a:t>
                      </a:r>
                    </a:p>
                  </a:txBody>
                  <a:tcPr/>
                </a:tc>
                <a:tc>
                  <a:txBody>
                    <a:bodyPr/>
                    <a:lstStyle/>
                    <a:p>
                      <a:pPr marL="0" indent="0" algn="l" defTabSz="685777" rtl="0" eaLnBrk="1" latinLnBrk="0" hangingPunct="1">
                        <a:buFont typeface="Arial" panose="020B0604020202020204" pitchFamily="34" charset="0"/>
                        <a:buNone/>
                      </a:pPr>
                      <a:r>
                        <a:rPr lang="en-US" sz="1100" dirty="0"/>
                        <a:t>WAN backbone consists of multiple high-speed routers and Layer 3 switches.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633032584"/>
                  </a:ext>
                </a:extLst>
              </a:tr>
            </a:tbl>
          </a:graphicData>
        </a:graphic>
      </p:graphicFrame>
      <p:pic>
        <p:nvPicPr>
          <p:cNvPr id="6" name="Picture 5">
            <a:extLst>
              <a:ext uri="{FF2B5EF4-FFF2-40B4-BE49-F238E27FC236}">
                <a16:creationId xmlns:a16="http://schemas.microsoft.com/office/drawing/2014/main" id="{9029F262-ED63-46F8-BF16-462ACC8E4302}"/>
              </a:ext>
            </a:extLst>
          </p:cNvPr>
          <p:cNvPicPr>
            <a:picLocks noChangeAspect="1"/>
          </p:cNvPicPr>
          <p:nvPr/>
        </p:nvPicPr>
        <p:blipFill>
          <a:blip r:embed="rId3"/>
          <a:stretch>
            <a:fillRect/>
          </a:stretch>
        </p:blipFill>
        <p:spPr>
          <a:xfrm>
            <a:off x="5219483" y="1755532"/>
            <a:ext cx="3691433" cy="1798041"/>
          </a:xfrm>
          <a:prstGeom prst="rect">
            <a:avLst/>
          </a:prstGeom>
        </p:spPr>
      </p:pic>
    </p:spTree>
    <p:extLst>
      <p:ext uri="{BB962C8B-B14F-4D97-AF65-F5344CB8AC3E}">
        <p14:creationId xmlns:p14="http://schemas.microsoft.com/office/powerpoint/2010/main" val="244684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Serial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140029" cy="3324695"/>
          </a:xfrm>
        </p:spPr>
        <p:txBody>
          <a:bodyPr/>
          <a:lstStyle/>
          <a:p>
            <a:pPr marL="285750" indent="-285750" algn="l">
              <a:buFont typeface="Arial" panose="020B0604020202020204" pitchFamily="34" charset="0"/>
              <a:buChar char="•"/>
            </a:pPr>
            <a:r>
              <a:rPr lang="en-US" sz="1600" dirty="0">
                <a:solidFill>
                  <a:srgbClr val="000000"/>
                </a:solidFill>
              </a:rPr>
              <a:t>Almost all network communications occur using a serial communication delivery. Serial communication transmits bits sequentially over a single channel.</a:t>
            </a:r>
          </a:p>
          <a:p>
            <a:pPr marL="285750" indent="-285750" algn="l">
              <a:buFont typeface="Arial" panose="020B0604020202020204" pitchFamily="34" charset="0"/>
              <a:buChar char="•"/>
            </a:pPr>
            <a:r>
              <a:rPr lang="en-US" sz="1600" dirty="0">
                <a:solidFill>
                  <a:srgbClr val="000000"/>
                </a:solidFill>
              </a:rPr>
              <a:t>In contrast, parallel communications simultaneously transmit several bits using multiple wires.</a:t>
            </a:r>
          </a:p>
          <a:p>
            <a:pPr marL="285750" indent="-285750" algn="l">
              <a:buFont typeface="Arial" panose="020B0604020202020204" pitchFamily="34" charset="0"/>
              <a:buChar char="•"/>
            </a:pPr>
            <a:r>
              <a:rPr lang="en-US" sz="1600" dirty="0">
                <a:solidFill>
                  <a:srgbClr val="000000"/>
                </a:solidFill>
              </a:rPr>
              <a:t>As the cable length increases, the synchronization timing between multiple channels becomes more sensitive to distance. For this reason, parallel communication is limited to very short distances</a:t>
            </a:r>
          </a:p>
        </p:txBody>
      </p:sp>
      <p:pic>
        <p:nvPicPr>
          <p:cNvPr id="2" name="Picture 1">
            <a:extLst>
              <a:ext uri="{FF2B5EF4-FFF2-40B4-BE49-F238E27FC236}">
                <a16:creationId xmlns:a16="http://schemas.microsoft.com/office/drawing/2014/main" id="{9284601A-6D36-4B9A-A93C-41C530CB29E8}"/>
              </a:ext>
            </a:extLst>
          </p:cNvPr>
          <p:cNvPicPr>
            <a:picLocks noChangeAspect="1"/>
          </p:cNvPicPr>
          <p:nvPr/>
        </p:nvPicPr>
        <p:blipFill>
          <a:blip r:embed="rId3"/>
          <a:stretch>
            <a:fillRect/>
          </a:stretch>
        </p:blipFill>
        <p:spPr>
          <a:xfrm>
            <a:off x="4912548" y="731837"/>
            <a:ext cx="4071196" cy="3073485"/>
          </a:xfrm>
          <a:prstGeom prst="rect">
            <a:avLst/>
          </a:prstGeom>
        </p:spPr>
      </p:pic>
    </p:spTree>
    <p:extLst>
      <p:ext uri="{BB962C8B-B14F-4D97-AF65-F5344CB8AC3E}">
        <p14:creationId xmlns:p14="http://schemas.microsoft.com/office/powerpoint/2010/main" val="237232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Circuit-Switched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A circuit-switched network establishes a dedicated circuit (or channel) between endpoints before the users can communicate.</a:t>
            </a:r>
          </a:p>
          <a:p>
            <a:pPr marL="285750" indent="-285750" algn="l">
              <a:buFont typeface="Arial" panose="020B0604020202020204" pitchFamily="34" charset="0"/>
              <a:buChar char="•"/>
            </a:pPr>
            <a:r>
              <a:rPr lang="en-US" sz="1600" dirty="0">
                <a:solidFill>
                  <a:srgbClr val="000000"/>
                </a:solidFill>
              </a:rPr>
              <a:t>Establishes a dedicated virtual connection through the service provider network before communication can start.</a:t>
            </a:r>
          </a:p>
          <a:p>
            <a:pPr marL="285750" indent="-285750" algn="l">
              <a:buFont typeface="Arial" panose="020B0604020202020204" pitchFamily="34" charset="0"/>
              <a:buChar char="•"/>
            </a:pPr>
            <a:r>
              <a:rPr lang="en-US" sz="1600" dirty="0">
                <a:solidFill>
                  <a:srgbClr val="000000"/>
                </a:solidFill>
              </a:rPr>
              <a:t>All communication uses the same path.</a:t>
            </a:r>
          </a:p>
          <a:p>
            <a:pPr marL="285750" indent="-285750" algn="l">
              <a:buFont typeface="Arial" panose="020B0604020202020204" pitchFamily="34" charset="0"/>
              <a:buChar char="•"/>
            </a:pPr>
            <a:r>
              <a:rPr lang="en-US" sz="1600" dirty="0">
                <a:solidFill>
                  <a:srgbClr val="000000"/>
                </a:solidFill>
              </a:rPr>
              <a:t>The two most common types of circuit-switched WAN technologies are the public switched telephone network (PSTN) and the legacy Integrated Services Digital Network (ISDN). </a:t>
            </a:r>
          </a:p>
        </p:txBody>
      </p:sp>
      <p:pic>
        <p:nvPicPr>
          <p:cNvPr id="5" name="Picture 4">
            <a:extLst>
              <a:ext uri="{FF2B5EF4-FFF2-40B4-BE49-F238E27FC236}">
                <a16:creationId xmlns:a16="http://schemas.microsoft.com/office/drawing/2014/main" id="{E4483C55-8615-42E3-A429-92A89CFAE05F}"/>
              </a:ext>
            </a:extLst>
          </p:cNvPr>
          <p:cNvPicPr>
            <a:picLocks noChangeAspect="1"/>
          </p:cNvPicPr>
          <p:nvPr/>
        </p:nvPicPr>
        <p:blipFill>
          <a:blip r:embed="rId3"/>
          <a:stretch>
            <a:fillRect/>
          </a:stretch>
        </p:blipFill>
        <p:spPr>
          <a:xfrm>
            <a:off x="4810688" y="1031866"/>
            <a:ext cx="4333312" cy="2816653"/>
          </a:xfrm>
          <a:prstGeom prst="rect">
            <a:avLst/>
          </a:prstGeom>
        </p:spPr>
      </p:pic>
    </p:spTree>
    <p:extLst>
      <p:ext uri="{BB962C8B-B14F-4D97-AF65-F5344CB8AC3E}">
        <p14:creationId xmlns:p14="http://schemas.microsoft.com/office/powerpoint/2010/main" val="126219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Packet-Switched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Network communication is most commonly implemented using packet-switched communication.</a:t>
            </a:r>
          </a:p>
          <a:p>
            <a:pPr marL="285750" indent="-285750" algn="l">
              <a:buFont typeface="Arial" panose="020B0604020202020204" pitchFamily="34" charset="0"/>
              <a:buChar char="•"/>
            </a:pPr>
            <a:r>
              <a:rPr lang="en-US" sz="1600" dirty="0">
                <a:solidFill>
                  <a:srgbClr val="000000"/>
                </a:solidFill>
              </a:rPr>
              <a:t>Segments traffic data into packets that are routed over a shared network.</a:t>
            </a:r>
          </a:p>
          <a:p>
            <a:pPr marL="285750" indent="-285750" algn="l">
              <a:buFont typeface="Arial" panose="020B0604020202020204" pitchFamily="34" charset="0"/>
              <a:buChar char="•"/>
            </a:pPr>
            <a:r>
              <a:rPr lang="en-US" sz="1600" dirty="0">
                <a:solidFill>
                  <a:srgbClr val="000000"/>
                </a:solidFill>
              </a:rPr>
              <a:t>Much less expensive and more flexible than circuit switching.</a:t>
            </a:r>
          </a:p>
          <a:p>
            <a:pPr marL="285750" indent="-285750" algn="l">
              <a:buFont typeface="Arial" panose="020B0604020202020204" pitchFamily="34" charset="0"/>
              <a:buChar char="•"/>
            </a:pPr>
            <a:r>
              <a:rPr lang="en-US" sz="1600" dirty="0">
                <a:solidFill>
                  <a:srgbClr val="000000"/>
                </a:solidFill>
              </a:rPr>
              <a:t>Common types of packet-switched WAN technologies are:</a:t>
            </a:r>
          </a:p>
          <a:p>
            <a:pPr marL="358835" lvl="1" indent="-285750">
              <a:buFont typeface="Arial" panose="020B0604020202020204" pitchFamily="34" charset="0"/>
              <a:buChar char="•"/>
            </a:pPr>
            <a:r>
              <a:rPr lang="en-US" dirty="0">
                <a:solidFill>
                  <a:srgbClr val="000000"/>
                </a:solidFill>
              </a:rPr>
              <a:t>Ethernet WAN (Metro Ethernet), </a:t>
            </a:r>
          </a:p>
          <a:p>
            <a:pPr marL="358835" lvl="1" indent="-285750">
              <a:buFont typeface="Arial" panose="020B0604020202020204" pitchFamily="34" charset="0"/>
              <a:buChar char="•"/>
            </a:pPr>
            <a:r>
              <a:rPr lang="en-US" dirty="0">
                <a:solidFill>
                  <a:srgbClr val="000000"/>
                </a:solidFill>
              </a:rPr>
              <a:t>Multiprotocol Label Switching (MPLS)</a:t>
            </a:r>
          </a:p>
          <a:p>
            <a:pPr marL="358835" lvl="1" indent="-285750">
              <a:buFont typeface="Arial" panose="020B0604020202020204" pitchFamily="34" charset="0"/>
              <a:buChar char="•"/>
            </a:pPr>
            <a:r>
              <a:rPr lang="en-US" dirty="0">
                <a:solidFill>
                  <a:srgbClr val="000000"/>
                </a:solidFill>
              </a:rPr>
              <a:t>Frame Relay</a:t>
            </a:r>
          </a:p>
          <a:p>
            <a:pPr marL="358835" lvl="1" indent="-285750">
              <a:buFont typeface="Arial" panose="020B0604020202020204" pitchFamily="34" charset="0"/>
              <a:buChar char="•"/>
            </a:pPr>
            <a:r>
              <a:rPr lang="en-US" dirty="0">
                <a:solidFill>
                  <a:srgbClr val="000000"/>
                </a:solidFill>
              </a:rPr>
              <a:t>Asynchronous Transfer Mode (ATM).</a:t>
            </a:r>
          </a:p>
        </p:txBody>
      </p:sp>
      <p:pic>
        <p:nvPicPr>
          <p:cNvPr id="2" name="Picture 1">
            <a:extLst>
              <a:ext uri="{FF2B5EF4-FFF2-40B4-BE49-F238E27FC236}">
                <a16:creationId xmlns:a16="http://schemas.microsoft.com/office/drawing/2014/main" id="{807845F6-FC66-4D8C-A9D5-4431BE8E16F4}"/>
              </a:ext>
            </a:extLst>
          </p:cNvPr>
          <p:cNvPicPr>
            <a:picLocks noChangeAspect="1"/>
          </p:cNvPicPr>
          <p:nvPr/>
        </p:nvPicPr>
        <p:blipFill>
          <a:blip r:embed="rId3"/>
          <a:stretch>
            <a:fillRect/>
          </a:stretch>
        </p:blipFill>
        <p:spPr>
          <a:xfrm>
            <a:off x="4765283" y="1302770"/>
            <a:ext cx="4020129" cy="2537960"/>
          </a:xfrm>
          <a:prstGeom prst="rect">
            <a:avLst/>
          </a:prstGeom>
        </p:spPr>
      </p:pic>
    </p:spTree>
    <p:extLst>
      <p:ext uri="{BB962C8B-B14F-4D97-AF65-F5344CB8AC3E}">
        <p14:creationId xmlns:p14="http://schemas.microsoft.com/office/powerpoint/2010/main" val="19893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56692"/>
          </a:xfrm>
        </p:spPr>
        <p:txBody>
          <a:bodyPr/>
          <a:lstStyle/>
          <a:p>
            <a:r>
              <a:rPr lang="en-US" sz="1600" dirty="0"/>
              <a:t>WAN Operations</a:t>
            </a:r>
            <a:br>
              <a:rPr lang="en-US" dirty="0"/>
            </a:br>
            <a:r>
              <a:rPr lang="en-US" sz="2400" dirty="0"/>
              <a:t>SDH, SONET, and DWDM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56692"/>
            <a:ext cx="8964892" cy="3830115"/>
          </a:xfrm>
        </p:spPr>
        <p:txBody>
          <a:bodyPr/>
          <a:lstStyle/>
          <a:p>
            <a:pPr marL="0" indent="0" algn="l"/>
            <a:r>
              <a:rPr lang="en-US" sz="1600" dirty="0">
                <a:solidFill>
                  <a:srgbClr val="000000"/>
                </a:solidFill>
              </a:rPr>
              <a:t>Service provider networks use fiber-optic infrastructures to transport user data between destinations. Fiber-optic cable is far superior to copper cable for long distance transmissions due to its much lower attenuation and interference.</a:t>
            </a:r>
          </a:p>
          <a:p>
            <a:pPr marL="0" indent="0" algn="l"/>
            <a:endParaRPr lang="en-US" sz="1600" dirty="0">
              <a:solidFill>
                <a:srgbClr val="000000"/>
              </a:solidFill>
            </a:endParaRPr>
          </a:p>
          <a:p>
            <a:pPr marL="0" indent="0" algn="l"/>
            <a:r>
              <a:rPr lang="en-US" sz="1600" dirty="0">
                <a:solidFill>
                  <a:srgbClr val="000000"/>
                </a:solidFill>
              </a:rPr>
              <a:t>There are two optical fiber OSI layer 1 standards available to service providers:</a:t>
            </a:r>
          </a:p>
          <a:p>
            <a:pPr marL="285750" indent="-285750" algn="l">
              <a:buFont typeface="Arial" panose="020B0604020202020204" pitchFamily="34" charset="0"/>
              <a:buChar char="•"/>
            </a:pPr>
            <a:r>
              <a:rPr lang="en-US" sz="1600" b="1" dirty="0">
                <a:solidFill>
                  <a:srgbClr val="000000"/>
                </a:solidFill>
              </a:rPr>
              <a:t>SDH</a:t>
            </a:r>
            <a:r>
              <a:rPr lang="en-US" sz="1600" dirty="0">
                <a:solidFill>
                  <a:srgbClr val="000000"/>
                </a:solidFill>
              </a:rPr>
              <a:t> - Synchronous Digital Hierarchy (SDH) is a global standard for transporting data over fiber-optic cable.</a:t>
            </a:r>
          </a:p>
          <a:p>
            <a:pPr marL="285750" indent="-285750" algn="l">
              <a:buFont typeface="Arial" panose="020B0604020202020204" pitchFamily="34" charset="0"/>
              <a:buChar char="•"/>
            </a:pPr>
            <a:r>
              <a:rPr lang="en-US" sz="1600" b="1" dirty="0">
                <a:solidFill>
                  <a:srgbClr val="000000"/>
                </a:solidFill>
              </a:rPr>
              <a:t>SONET</a:t>
            </a:r>
            <a:r>
              <a:rPr lang="en-US" sz="1600" dirty="0">
                <a:solidFill>
                  <a:srgbClr val="000000"/>
                </a:solidFill>
              </a:rPr>
              <a:t> - Synchronous Optical Networking (SONET) is the North American standard that provides the same services as SDH.</a:t>
            </a:r>
          </a:p>
          <a:p>
            <a:pPr marL="0" indent="0" algn="l"/>
            <a:r>
              <a:rPr lang="en-US" sz="1600" b="1" dirty="0">
                <a:solidFill>
                  <a:srgbClr val="000000"/>
                </a:solidFill>
              </a:rPr>
              <a:t>SDH/SONET </a:t>
            </a:r>
            <a:r>
              <a:rPr lang="en-US" sz="1600" dirty="0">
                <a:solidFill>
                  <a:srgbClr val="000000"/>
                </a:solidFill>
              </a:rPr>
              <a:t>define how to transfer multiple data, voice, and video communications over optical fiber using lasers or light-emitting diodes (LEDs) over great distances.</a:t>
            </a:r>
          </a:p>
          <a:p>
            <a:pPr marL="0" indent="0" algn="l"/>
            <a:r>
              <a:rPr lang="en-US" sz="1600" b="1" dirty="0">
                <a:solidFill>
                  <a:srgbClr val="000000"/>
                </a:solidFill>
              </a:rPr>
              <a:t>Dense Wavelength Division Multiplexing (DWDM) </a:t>
            </a:r>
            <a:r>
              <a:rPr lang="en-US" sz="1600" dirty="0">
                <a:solidFill>
                  <a:srgbClr val="000000"/>
                </a:solidFill>
              </a:rPr>
              <a:t>is a newer technology that increases the data-carrying capacity of SDH and SONET by simultaneously sending multiple streams of data (multiplexing) using different wavelengths of light.</a:t>
            </a:r>
          </a:p>
          <a:p>
            <a:pPr marL="0" indent="0" algn="l"/>
            <a:endParaRPr lang="en-US" sz="1400" dirty="0">
              <a:solidFill>
                <a:srgbClr val="000000"/>
              </a:solidFill>
            </a:endParaRPr>
          </a:p>
          <a:p>
            <a:pPr marL="73085" lvl="1" indent="0">
              <a:buNone/>
            </a:pPr>
            <a:endParaRPr lang="en-US" sz="1200" dirty="0">
              <a:solidFill>
                <a:srgbClr val="000000"/>
              </a:solidFill>
            </a:endParaRPr>
          </a:p>
        </p:txBody>
      </p:sp>
    </p:spTree>
    <p:extLst>
      <p:ext uri="{BB962C8B-B14F-4D97-AF65-F5344CB8AC3E}">
        <p14:creationId xmlns:p14="http://schemas.microsoft.com/office/powerpoint/2010/main" val="14261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Traditional WAN Connectivity</a:t>
            </a:r>
          </a:p>
        </p:txBody>
      </p:sp>
    </p:spTree>
    <p:custDataLst>
      <p:tags r:id="rId1"/>
    </p:custDataLst>
    <p:extLst>
      <p:ext uri="{BB962C8B-B14F-4D97-AF65-F5344CB8AC3E}">
        <p14:creationId xmlns:p14="http://schemas.microsoft.com/office/powerpoint/2010/main" val="142275530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Traditional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To understand the WANs of today, it helps to know where they started. </a:t>
            </a:r>
          </a:p>
          <a:p>
            <a:pPr marL="285750" indent="-285750" algn="l">
              <a:buFont typeface="Arial" panose="020B0604020202020204" pitchFamily="34" charset="0"/>
              <a:buChar char="•"/>
            </a:pPr>
            <a:r>
              <a:rPr lang="en-US" sz="1600" dirty="0">
                <a:solidFill>
                  <a:srgbClr val="000000"/>
                </a:solidFill>
              </a:rPr>
              <a:t>When LANs appeared in the 1980s, organizations began to see the need to interconnect with other locations. </a:t>
            </a:r>
          </a:p>
          <a:p>
            <a:pPr marL="285750" indent="-285750" algn="l">
              <a:buFont typeface="Arial" panose="020B0604020202020204" pitchFamily="34" charset="0"/>
              <a:buChar char="•"/>
            </a:pPr>
            <a:r>
              <a:rPr lang="en-US" sz="1600" dirty="0">
                <a:solidFill>
                  <a:srgbClr val="000000"/>
                </a:solidFill>
              </a:rPr>
              <a:t>To do so, they needed their networks to connect to the local loop of a service provider. </a:t>
            </a:r>
          </a:p>
          <a:p>
            <a:pPr marL="285750" indent="-285750" algn="l">
              <a:buFont typeface="Arial" panose="020B0604020202020204" pitchFamily="34" charset="0"/>
              <a:buChar char="•"/>
            </a:pPr>
            <a:r>
              <a:rPr lang="en-US" sz="1600" dirty="0">
                <a:solidFill>
                  <a:srgbClr val="000000"/>
                </a:solidFill>
              </a:rPr>
              <a:t>This was accomplished by using dedicated lines, or by using switched services from a service provider.</a:t>
            </a:r>
            <a:endParaRPr lang="en-US" sz="1200" dirty="0">
              <a:solidFill>
                <a:srgbClr val="000000"/>
              </a:solidFill>
            </a:endParaRPr>
          </a:p>
        </p:txBody>
      </p:sp>
      <p:pic>
        <p:nvPicPr>
          <p:cNvPr id="2" name="Picture 1">
            <a:extLst>
              <a:ext uri="{FF2B5EF4-FFF2-40B4-BE49-F238E27FC236}">
                <a16:creationId xmlns:a16="http://schemas.microsoft.com/office/drawing/2014/main" id="{F732DB3A-1975-4D55-A8AC-A3356464CE9C}"/>
              </a:ext>
            </a:extLst>
          </p:cNvPr>
          <p:cNvPicPr>
            <a:picLocks noChangeAspect="1"/>
          </p:cNvPicPr>
          <p:nvPr/>
        </p:nvPicPr>
        <p:blipFill>
          <a:blip r:embed="rId3"/>
          <a:stretch>
            <a:fillRect/>
          </a:stretch>
        </p:blipFill>
        <p:spPr>
          <a:xfrm>
            <a:off x="4788287" y="1083936"/>
            <a:ext cx="3923743" cy="2975627"/>
          </a:xfrm>
          <a:prstGeom prst="rect">
            <a:avLst/>
          </a:prstGeom>
        </p:spPr>
      </p:pic>
    </p:spTree>
    <p:extLst>
      <p:ext uri="{BB962C8B-B14F-4D97-AF65-F5344CB8AC3E}">
        <p14:creationId xmlns:p14="http://schemas.microsoft.com/office/powerpoint/2010/main" val="208260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Purpose of WANs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Point-to-point lines could be leased from a service provider and were called “leased lines”. The term refers to the fact that the organization pays a monthly lease fee to a service provider to use the line.</a:t>
            </a:r>
          </a:p>
          <a:p>
            <a:pPr marL="285750" indent="-285750" algn="l">
              <a:buFont typeface="Arial" panose="020B0604020202020204" pitchFamily="34" charset="0"/>
              <a:buChar char="•"/>
            </a:pPr>
            <a:r>
              <a:rPr lang="en-US" sz="1600" dirty="0">
                <a:solidFill>
                  <a:srgbClr val="000000"/>
                </a:solidFill>
              </a:rPr>
              <a:t>Leased lines are available in different fixed capacities and are generally priced based on the bandwidth required and the distance between the two connected points.</a:t>
            </a:r>
          </a:p>
          <a:p>
            <a:pPr marL="285750" indent="-285750" algn="l">
              <a:buFont typeface="Arial" panose="020B0604020202020204" pitchFamily="34" charset="0"/>
              <a:buChar char="•"/>
            </a:pPr>
            <a:r>
              <a:rPr lang="en-US" sz="1600" dirty="0">
                <a:solidFill>
                  <a:srgbClr val="000000"/>
                </a:solidFill>
              </a:rPr>
              <a:t>There are two systems used to define the digital capacity of a copper media serial link:</a:t>
            </a:r>
          </a:p>
          <a:p>
            <a:pPr marL="358835" lvl="1" indent="-285750">
              <a:buFont typeface="Arial" panose="020B0604020202020204" pitchFamily="34" charset="0"/>
              <a:buChar char="•"/>
            </a:pPr>
            <a:r>
              <a:rPr lang="en-US" b="1" dirty="0">
                <a:solidFill>
                  <a:srgbClr val="000000"/>
                </a:solidFill>
              </a:rPr>
              <a:t>T-carrier</a:t>
            </a:r>
            <a:r>
              <a:rPr lang="en-US" dirty="0">
                <a:solidFill>
                  <a:srgbClr val="000000"/>
                </a:solidFill>
              </a:rPr>
              <a:t> - Used in North America, T-carrier provides T1 links supporting bandwidth up to 1.544 Mbps and T3 links supporting bandwidth up to 43.7 Mbps.</a:t>
            </a:r>
          </a:p>
          <a:p>
            <a:pPr marL="358835" lvl="1" indent="-285750">
              <a:buFont typeface="Arial" panose="020B0604020202020204" pitchFamily="34" charset="0"/>
              <a:buChar char="•"/>
            </a:pPr>
            <a:r>
              <a:rPr lang="en-US" b="1" dirty="0">
                <a:solidFill>
                  <a:srgbClr val="000000"/>
                </a:solidFill>
              </a:rPr>
              <a:t>E-carrier</a:t>
            </a:r>
            <a:r>
              <a:rPr lang="en-US" dirty="0">
                <a:solidFill>
                  <a:srgbClr val="000000"/>
                </a:solidFill>
              </a:rPr>
              <a:t> – Used in Europe, E-carrier provides E1 links supporting bandwidth up to 2.048 Mbps and E3 links supporting bandwidth up to 34.368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141592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Common WAN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756807"/>
            <a:ext cx="8008645" cy="521205"/>
          </a:xfrm>
        </p:spPr>
        <p:txBody>
          <a:bodyPr/>
          <a:lstStyle/>
          <a:p>
            <a:pPr marL="0" indent="0" algn="l"/>
            <a:r>
              <a:rPr lang="en-US" sz="1600" dirty="0">
                <a:solidFill>
                  <a:srgbClr val="000000"/>
                </a:solidFill>
              </a:rPr>
              <a:t>The table summarizes the advantages and disadvantages of leased lines.</a:t>
            </a:r>
            <a:endParaRPr lang="en-US" sz="1200" dirty="0">
              <a:solidFill>
                <a:srgbClr val="000000"/>
              </a:solidFill>
            </a:endParaRPr>
          </a:p>
          <a:p>
            <a:pPr marL="0" indent="0" algn="l"/>
            <a:endParaRPr lang="en-US" sz="1200" dirty="0">
              <a:solidFill>
                <a:srgbClr val="000000"/>
              </a:solidFill>
            </a:endParaRPr>
          </a:p>
        </p:txBody>
      </p:sp>
      <p:graphicFrame>
        <p:nvGraphicFramePr>
          <p:cNvPr id="5" name="Content Placeholder 6">
            <a:extLst>
              <a:ext uri="{FF2B5EF4-FFF2-40B4-BE49-F238E27FC236}">
                <a16:creationId xmlns:a16="http://schemas.microsoft.com/office/drawing/2014/main" id="{E7E2922A-DE67-45FD-87BC-A06E8A0C778B}"/>
              </a:ext>
            </a:extLst>
          </p:cNvPr>
          <p:cNvGraphicFramePr>
            <a:graphicFrameLocks/>
          </p:cNvGraphicFramePr>
          <p:nvPr>
            <p:extLst>
              <p:ext uri="{D42A27DB-BD31-4B8C-83A1-F6EECF244321}">
                <p14:modId xmlns:p14="http://schemas.microsoft.com/office/powerpoint/2010/main" val="3398697939"/>
              </p:ext>
            </p:extLst>
          </p:nvPr>
        </p:nvGraphicFramePr>
        <p:xfrm>
          <a:off x="632712" y="1302983"/>
          <a:ext cx="7295211" cy="1647454"/>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Simplicity</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require minimal expertise to install and maintain.</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Quality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usually offer high quality service, if they have adequate bandwidth. </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Availability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Constant availability is essential for some applications, such as e-commerce. Point-to-point communication links provide permanent, dedicated capacity which is required for VoIP or Video over IP.</a:t>
                      </a:r>
                      <a:endParaRPr lang="en-US" sz="1100" dirty="0">
                        <a:solidFill>
                          <a:srgbClr val="000000"/>
                        </a:solidFill>
                      </a:endParaRPr>
                    </a:p>
                  </a:txBody>
                  <a:tcPr/>
                </a:tc>
                <a:extLst>
                  <a:ext uri="{0D108BD9-81ED-4DB2-BD59-A6C34878D82A}">
                    <a16:rowId xmlns:a16="http://schemas.microsoft.com/office/drawing/2014/main" val="354468046"/>
                  </a:ext>
                </a:extLst>
              </a:tr>
            </a:tbl>
          </a:graphicData>
        </a:graphic>
      </p:graphicFrame>
      <p:graphicFrame>
        <p:nvGraphicFramePr>
          <p:cNvPr id="6" name="Content Placeholder 6">
            <a:extLst>
              <a:ext uri="{FF2B5EF4-FFF2-40B4-BE49-F238E27FC236}">
                <a16:creationId xmlns:a16="http://schemas.microsoft.com/office/drawing/2014/main" id="{D9E5A00E-0940-41BD-B3EF-F8EEB40D1CAD}"/>
              </a:ext>
            </a:extLst>
          </p:cNvPr>
          <p:cNvGraphicFramePr>
            <a:graphicFrameLocks/>
          </p:cNvGraphicFramePr>
          <p:nvPr>
            <p:extLst>
              <p:ext uri="{D42A27DB-BD31-4B8C-83A1-F6EECF244321}">
                <p14:modId xmlns:p14="http://schemas.microsoft.com/office/powerpoint/2010/main" val="1900366952"/>
              </p:ext>
            </p:extLst>
          </p:nvPr>
        </p:nvGraphicFramePr>
        <p:xfrm>
          <a:off x="632712" y="3124302"/>
          <a:ext cx="7295211" cy="1285150"/>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Disadvantages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Cost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links are generally the most expensive type of WAN access. The cost of leased line solutions can become significant when they are used to connect many sites over increasing distances.</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Limited flexibility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 traffic is often variable, and leased lines have a fixed capacity, so that the bandwidth of the line seldom matches the need exactly.</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23963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Circuit-Switch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Circuit-switched connections are provided by Public Service Telephone Network (PSTN) carriers. The local loop connecting the CPE to the CO is copper media. </a:t>
            </a:r>
          </a:p>
          <a:p>
            <a:pPr marL="0" indent="0" algn="l"/>
            <a:r>
              <a:rPr lang="en-US" sz="1600" dirty="0">
                <a:solidFill>
                  <a:srgbClr val="000000"/>
                </a:solidFill>
              </a:rPr>
              <a:t>There are two traditional circuit-switched options:</a:t>
            </a:r>
          </a:p>
          <a:p>
            <a:pPr marL="0" indent="0" algn="l"/>
            <a:r>
              <a:rPr lang="en-US" sz="1600" b="1" dirty="0">
                <a:solidFill>
                  <a:srgbClr val="000000"/>
                </a:solidFill>
              </a:rPr>
              <a:t>Public Service Telephone Network (PSTN)</a:t>
            </a:r>
          </a:p>
          <a:p>
            <a:pPr marL="285750" indent="-285750" algn="l">
              <a:buFont typeface="Arial" panose="020B0604020202020204" pitchFamily="34" charset="0"/>
              <a:buChar char="•"/>
            </a:pPr>
            <a:r>
              <a:rPr lang="en-US" sz="1400" dirty="0">
                <a:solidFill>
                  <a:srgbClr val="000000"/>
                </a:solidFill>
              </a:rPr>
              <a:t>Dialup WAN access uses the PSTN as its WAN connection. Traditional local loops can transport binary computer data through the voice telephone network using a voiceband modem.</a:t>
            </a:r>
          </a:p>
          <a:p>
            <a:pPr marL="285750" indent="-285750" algn="l">
              <a:buFont typeface="Arial" panose="020B0604020202020204" pitchFamily="34" charset="0"/>
              <a:buChar char="•"/>
            </a:pPr>
            <a:r>
              <a:rPr lang="en-US" sz="1400" dirty="0">
                <a:solidFill>
                  <a:srgbClr val="000000"/>
                </a:solidFill>
              </a:rPr>
              <a:t>The physical characteristics of the local loop and its connection to the PSTN limit the rate of the signal to less than 56 kbps.</a:t>
            </a:r>
            <a:endParaRPr lang="en-US" sz="1400" b="1" dirty="0">
              <a:solidFill>
                <a:srgbClr val="000000"/>
              </a:solidFill>
            </a:endParaRPr>
          </a:p>
          <a:p>
            <a:pPr marL="0" indent="0" algn="l"/>
            <a:r>
              <a:rPr lang="en-US" sz="1600" b="1" dirty="0">
                <a:solidFill>
                  <a:srgbClr val="000000"/>
                </a:solidFill>
              </a:rPr>
              <a:t>Integrated Services Digital Network (ISDN)</a:t>
            </a:r>
          </a:p>
          <a:p>
            <a:pPr marL="285750" indent="-285750" algn="l">
              <a:buFont typeface="Arial" panose="020B0604020202020204" pitchFamily="34" charset="0"/>
              <a:buChar char="•"/>
            </a:pPr>
            <a:r>
              <a:rPr lang="en-US" sz="1400" dirty="0">
                <a:solidFill>
                  <a:srgbClr val="000000"/>
                </a:solidFill>
              </a:rPr>
              <a:t>ISDN is a circuit-switching technology that enables the PSTN local loop to carry digital signals. This provided higher capacity switched connections than dialup access. ISDN provides for data rates from 45 Kbps to 2.048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357474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Packet-Switch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7633" y="731837"/>
            <a:ext cx="8721270" cy="3556244"/>
          </a:xfrm>
        </p:spPr>
        <p:txBody>
          <a:bodyPr/>
          <a:lstStyle/>
          <a:p>
            <a:pPr marL="0" indent="0" algn="l"/>
            <a:r>
              <a:rPr lang="en-US" sz="1600" dirty="0">
                <a:solidFill>
                  <a:srgbClr val="000000"/>
                </a:solidFill>
              </a:rPr>
              <a:t>Packet switching segments data into packets that are routed over a shared network. It allows many pairs of nodes to communicate over the same channel.</a:t>
            </a:r>
          </a:p>
          <a:p>
            <a:pPr marL="0" indent="0" algn="l"/>
            <a:r>
              <a:rPr lang="en-US" sz="1600" dirty="0">
                <a:solidFill>
                  <a:srgbClr val="000000"/>
                </a:solidFill>
              </a:rPr>
              <a:t>There are two traditional (legacy) circuit-switched options:</a:t>
            </a:r>
          </a:p>
          <a:p>
            <a:pPr marL="0" indent="0" algn="l"/>
            <a:r>
              <a:rPr lang="en-US" sz="1600" b="1" dirty="0">
                <a:solidFill>
                  <a:srgbClr val="000000"/>
                </a:solidFill>
              </a:rPr>
              <a:t>Frame Relay</a:t>
            </a:r>
          </a:p>
          <a:p>
            <a:pPr marL="285750" indent="-285750" algn="l">
              <a:buFont typeface="Arial" panose="020B0604020202020204" pitchFamily="34" charset="0"/>
              <a:buChar char="•"/>
            </a:pPr>
            <a:r>
              <a:rPr lang="en-US" sz="1600" dirty="0">
                <a:solidFill>
                  <a:srgbClr val="000000"/>
                </a:solidFill>
              </a:rPr>
              <a:t>Frame Relay is a simple Layer 2 non-broadcast multi-access (NBMA) WAN technology that is used to interconnect enterprise LANs.</a:t>
            </a:r>
          </a:p>
          <a:p>
            <a:pPr marL="285750" indent="-285750" algn="l">
              <a:buFont typeface="Arial" panose="020B0604020202020204" pitchFamily="34" charset="0"/>
              <a:buChar char="•"/>
            </a:pPr>
            <a:r>
              <a:rPr lang="en-US" sz="1600" dirty="0">
                <a:solidFill>
                  <a:srgbClr val="000000"/>
                </a:solidFill>
              </a:rPr>
              <a:t>Frame Relay creates PVCs which are uniquely identified by a data-link connection identifier (DLCI).</a:t>
            </a:r>
          </a:p>
          <a:p>
            <a:pPr marL="0" indent="0" algn="l"/>
            <a:r>
              <a:rPr lang="en-US" sz="1600" b="1" dirty="0">
                <a:solidFill>
                  <a:srgbClr val="000000"/>
                </a:solidFill>
              </a:rPr>
              <a:t>Asynchronous Transfer Mode (ATM)</a:t>
            </a:r>
          </a:p>
          <a:p>
            <a:pPr marL="285750" indent="-285750" algn="l">
              <a:buFont typeface="Arial" panose="020B0604020202020204" pitchFamily="34" charset="0"/>
              <a:buChar char="•"/>
            </a:pPr>
            <a:r>
              <a:rPr lang="en-US" sz="1600" dirty="0">
                <a:solidFill>
                  <a:srgbClr val="000000"/>
                </a:solidFill>
              </a:rPr>
              <a:t>Asynchronous Transfer Mode (ATM) technology is capable of transferring voice, video, and data through private and public networks. </a:t>
            </a:r>
          </a:p>
          <a:p>
            <a:pPr marL="285750" indent="-285750" algn="l">
              <a:buFont typeface="Arial" panose="020B0604020202020204" pitchFamily="34" charset="0"/>
              <a:buChar char="•"/>
            </a:pPr>
            <a:r>
              <a:rPr lang="en-US" sz="1600" dirty="0">
                <a:solidFill>
                  <a:srgbClr val="000000"/>
                </a:solidFill>
              </a:rPr>
              <a:t>ATM is built on a cell-based architecture rather than on a frame-based architecture. ATM cells are always a fixed length of 53 bytes.</a:t>
            </a:r>
          </a:p>
          <a:p>
            <a:pPr marL="0" indent="0" algn="l"/>
            <a:endParaRPr lang="en-US" sz="1200" dirty="0">
              <a:solidFill>
                <a:srgbClr val="000000"/>
              </a:solidFill>
            </a:endParaRPr>
          </a:p>
        </p:txBody>
      </p:sp>
      <p:sp>
        <p:nvSpPr>
          <p:cNvPr id="2" name="Rectangle 1">
            <a:extLst>
              <a:ext uri="{FF2B5EF4-FFF2-40B4-BE49-F238E27FC236}">
                <a16:creationId xmlns:a16="http://schemas.microsoft.com/office/drawing/2014/main" id="{054B6ABD-2EB1-4B38-A314-9870FADF8FD9}"/>
              </a:ext>
            </a:extLst>
          </p:cNvPr>
          <p:cNvSpPr/>
          <p:nvPr/>
        </p:nvSpPr>
        <p:spPr>
          <a:xfrm>
            <a:off x="431969" y="4288081"/>
            <a:ext cx="8534399" cy="276999"/>
          </a:xfrm>
          <a:prstGeom prst="rect">
            <a:avLst/>
          </a:prstGeom>
        </p:spPr>
        <p:txBody>
          <a:bodyPr wrap="square">
            <a:spAutoFit/>
          </a:bodyPr>
          <a:lstStyle/>
          <a:p>
            <a:r>
              <a:rPr lang="en-US" sz="1200" b="1" dirty="0">
                <a:solidFill>
                  <a:srgbClr val="000000"/>
                </a:solidFill>
              </a:rPr>
              <a:t>Note</a:t>
            </a:r>
            <a:r>
              <a:rPr lang="en-US" sz="1200" dirty="0">
                <a:solidFill>
                  <a:srgbClr val="000000"/>
                </a:solidFill>
              </a:rPr>
              <a:t>: Frame relay and ATM networks have been largely replaced by faster Metro Ethernet and internet-based solutions.</a:t>
            </a:r>
          </a:p>
        </p:txBody>
      </p:sp>
    </p:spTree>
    <p:extLst>
      <p:ext uri="{BB962C8B-B14F-4D97-AF65-F5344CB8AC3E}">
        <p14:creationId xmlns:p14="http://schemas.microsoft.com/office/powerpoint/2010/main" val="10531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Modern WAN Connectivity</a:t>
            </a:r>
          </a:p>
        </p:txBody>
      </p:sp>
    </p:spTree>
    <p:custDataLst>
      <p:tags r:id="rId1"/>
    </p:custDataLst>
    <p:extLst>
      <p:ext uri="{BB962C8B-B14F-4D97-AF65-F5344CB8AC3E}">
        <p14:creationId xmlns:p14="http://schemas.microsoft.com/office/powerpoint/2010/main" val="418066915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Modern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Modern WANS have more connectivity options than traditional WANs. </a:t>
            </a:r>
          </a:p>
          <a:p>
            <a:pPr marL="285750" indent="-285750" algn="l">
              <a:buFont typeface="Arial" panose="020B0604020202020204" pitchFamily="34" charset="0"/>
              <a:buChar char="•"/>
            </a:pPr>
            <a:r>
              <a:rPr lang="en-US" sz="1600" dirty="0">
                <a:solidFill>
                  <a:srgbClr val="000000"/>
                </a:solidFill>
              </a:rPr>
              <a:t>Enterprises now require faster and more flexible WAN connectivity options.</a:t>
            </a:r>
          </a:p>
          <a:p>
            <a:pPr marL="285750" indent="-285750" algn="l">
              <a:buFont typeface="Arial" panose="020B0604020202020204" pitchFamily="34" charset="0"/>
              <a:buChar char="•"/>
            </a:pPr>
            <a:r>
              <a:rPr lang="en-US" sz="1600" dirty="0">
                <a:solidFill>
                  <a:srgbClr val="000000"/>
                </a:solidFill>
              </a:rPr>
              <a:t>Traditional WAN connectivity options have rapidly declined in use because they are either no longer available, too expensive, or have limited bandwidth.</a:t>
            </a:r>
            <a:endParaRPr lang="en-US" sz="1200" dirty="0">
              <a:solidFill>
                <a:srgbClr val="000000"/>
              </a:solidFill>
            </a:endParaRPr>
          </a:p>
        </p:txBody>
      </p:sp>
      <p:pic>
        <p:nvPicPr>
          <p:cNvPr id="5" name="Picture 4">
            <a:extLst>
              <a:ext uri="{FF2B5EF4-FFF2-40B4-BE49-F238E27FC236}">
                <a16:creationId xmlns:a16="http://schemas.microsoft.com/office/drawing/2014/main" id="{34A66A3D-C676-4213-A237-1D85A43788C1}"/>
              </a:ext>
            </a:extLst>
          </p:cNvPr>
          <p:cNvPicPr>
            <a:picLocks noChangeAspect="1"/>
          </p:cNvPicPr>
          <p:nvPr/>
        </p:nvPicPr>
        <p:blipFill>
          <a:blip r:embed="rId3"/>
          <a:stretch>
            <a:fillRect/>
          </a:stretch>
        </p:blipFill>
        <p:spPr>
          <a:xfrm>
            <a:off x="4572000" y="1612132"/>
            <a:ext cx="4302463" cy="1919236"/>
          </a:xfrm>
          <a:prstGeom prst="rect">
            <a:avLst/>
          </a:prstGeom>
        </p:spPr>
      </p:pic>
      <p:sp>
        <p:nvSpPr>
          <p:cNvPr id="6" name="Rectangle 5">
            <a:extLst>
              <a:ext uri="{FF2B5EF4-FFF2-40B4-BE49-F238E27FC236}">
                <a16:creationId xmlns:a16="http://schemas.microsoft.com/office/drawing/2014/main" id="{4E5305D3-8C2D-41A7-BD03-607E65787005}"/>
              </a:ext>
            </a:extLst>
          </p:cNvPr>
          <p:cNvSpPr/>
          <p:nvPr/>
        </p:nvSpPr>
        <p:spPr>
          <a:xfrm>
            <a:off x="4572000" y="3654950"/>
            <a:ext cx="4302463" cy="523220"/>
          </a:xfrm>
          <a:prstGeom prst="rect">
            <a:avLst/>
          </a:prstGeom>
        </p:spPr>
        <p:txBody>
          <a:bodyPr wrap="square">
            <a:spAutoFit/>
          </a:bodyPr>
          <a:lstStyle/>
          <a:p>
            <a:r>
              <a:rPr lang="en-US" sz="1400" dirty="0">
                <a:solidFill>
                  <a:srgbClr val="000000"/>
                </a:solidFill>
              </a:rPr>
              <a:t>The figure displays the local loop connections most likely encountered today.</a:t>
            </a:r>
          </a:p>
        </p:txBody>
      </p:sp>
    </p:spTree>
    <p:extLst>
      <p:ext uri="{BB962C8B-B14F-4D97-AF65-F5344CB8AC3E}">
        <p14:creationId xmlns:p14="http://schemas.microsoft.com/office/powerpoint/2010/main" val="177870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Modern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4841" y="665203"/>
            <a:ext cx="4487159" cy="3810018"/>
          </a:xfrm>
        </p:spPr>
        <p:txBody>
          <a:bodyPr/>
          <a:lstStyle/>
          <a:p>
            <a:pPr marL="0" indent="0" algn="l"/>
            <a:r>
              <a:rPr lang="en-US" sz="1450" dirty="0">
                <a:solidFill>
                  <a:srgbClr val="000000"/>
                </a:solidFill>
              </a:rPr>
              <a:t>New technologies are continually emerging. The figure summarizes the modern WAN connectivity options.</a:t>
            </a:r>
          </a:p>
          <a:p>
            <a:pPr marL="0" indent="0" algn="l"/>
            <a:r>
              <a:rPr lang="en-US" sz="1400" b="1" dirty="0">
                <a:solidFill>
                  <a:srgbClr val="000000"/>
                </a:solidFill>
              </a:rPr>
              <a:t>Dedicated broadband</a:t>
            </a:r>
          </a:p>
          <a:p>
            <a:pPr marL="171450" indent="-171450" algn="l">
              <a:buFont typeface="Arial" panose="020B0604020202020204" pitchFamily="34" charset="0"/>
              <a:buChar char="•"/>
            </a:pPr>
            <a:r>
              <a:rPr lang="en-US" sz="1400" dirty="0">
                <a:solidFill>
                  <a:srgbClr val="000000"/>
                </a:solidFill>
              </a:rPr>
              <a:t>Fiber can be installed independently by an organization to connect remote locations directly together. </a:t>
            </a:r>
          </a:p>
          <a:p>
            <a:pPr marL="171450" indent="-171450" algn="l">
              <a:buFont typeface="Arial" panose="020B0604020202020204" pitchFamily="34" charset="0"/>
              <a:buChar char="•"/>
            </a:pPr>
            <a:r>
              <a:rPr lang="en-US" sz="1400" dirty="0">
                <a:solidFill>
                  <a:srgbClr val="000000"/>
                </a:solidFill>
              </a:rPr>
              <a:t>Dark fiber can be leased or purchased from a supplier. </a:t>
            </a:r>
          </a:p>
          <a:p>
            <a:pPr marL="0" indent="0" algn="l"/>
            <a:r>
              <a:rPr lang="en-US" sz="1400" b="1" dirty="0">
                <a:solidFill>
                  <a:srgbClr val="000000"/>
                </a:solidFill>
              </a:rPr>
              <a:t>Packet-switched</a:t>
            </a:r>
          </a:p>
          <a:p>
            <a:pPr marL="171450" indent="-171450" algn="l">
              <a:buFont typeface="Arial" panose="020B0604020202020204" pitchFamily="34" charset="0"/>
              <a:buChar char="•"/>
            </a:pPr>
            <a:r>
              <a:rPr lang="en-US" sz="1400" dirty="0">
                <a:solidFill>
                  <a:srgbClr val="000000"/>
                </a:solidFill>
              </a:rPr>
              <a:t>Metro Ethernet – Replacing many traditional WAN options. </a:t>
            </a:r>
          </a:p>
          <a:p>
            <a:pPr marL="171450" indent="-171450" algn="l">
              <a:buFont typeface="Arial" panose="020B0604020202020204" pitchFamily="34" charset="0"/>
              <a:buChar char="•"/>
            </a:pPr>
            <a:r>
              <a:rPr lang="en-US" sz="1400" dirty="0">
                <a:solidFill>
                  <a:srgbClr val="000000"/>
                </a:solidFill>
              </a:rPr>
              <a:t>MPLS – Enables sites to connect to the provider regardless of its access technologies.</a:t>
            </a:r>
          </a:p>
          <a:p>
            <a:pPr marL="0" indent="0" algn="l"/>
            <a:r>
              <a:rPr lang="en-US" sz="1400" b="1" dirty="0">
                <a:solidFill>
                  <a:srgbClr val="000000"/>
                </a:solidFill>
              </a:rPr>
              <a:t>Internet-based broadband</a:t>
            </a:r>
          </a:p>
          <a:p>
            <a:pPr marL="171450" indent="-171450" algn="l">
              <a:buFont typeface="Arial" panose="020B0604020202020204" pitchFamily="34" charset="0"/>
              <a:buChar char="•"/>
            </a:pPr>
            <a:r>
              <a:rPr lang="en-US" sz="1400" dirty="0">
                <a:solidFill>
                  <a:srgbClr val="000000"/>
                </a:solidFill>
              </a:rPr>
              <a:t>Organizations are now commonly using the global internet infrastructure for WAN connectivity.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F4849B3D-65E9-4436-A564-1F7338B2497D}"/>
              </a:ext>
            </a:extLst>
          </p:cNvPr>
          <p:cNvPicPr>
            <a:picLocks noChangeAspect="1"/>
          </p:cNvPicPr>
          <p:nvPr/>
        </p:nvPicPr>
        <p:blipFill>
          <a:blip r:embed="rId3"/>
          <a:stretch>
            <a:fillRect/>
          </a:stretch>
        </p:blipFill>
        <p:spPr>
          <a:xfrm>
            <a:off x="4688070" y="1223864"/>
            <a:ext cx="4161439" cy="2692696"/>
          </a:xfrm>
          <a:prstGeom prst="rect">
            <a:avLst/>
          </a:prstGeom>
        </p:spPr>
      </p:pic>
    </p:spTree>
    <p:extLst>
      <p:ext uri="{BB962C8B-B14F-4D97-AF65-F5344CB8AC3E}">
        <p14:creationId xmlns:p14="http://schemas.microsoft.com/office/powerpoint/2010/main" val="11456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Ethernet WAN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69683" y="731837"/>
            <a:ext cx="4719039" cy="3377992"/>
          </a:xfrm>
        </p:spPr>
        <p:txBody>
          <a:bodyPr/>
          <a:lstStyle/>
          <a:p>
            <a:pPr marL="0" indent="0" algn="l"/>
            <a:r>
              <a:rPr lang="en-US" sz="1600" dirty="0">
                <a:solidFill>
                  <a:srgbClr val="000000"/>
                </a:solidFill>
              </a:rPr>
              <a:t>Service providers now offer Ethernet WAN service using fiber-optic cabling. </a:t>
            </a:r>
          </a:p>
          <a:p>
            <a:pPr marL="0" indent="0" algn="l"/>
            <a:r>
              <a:rPr lang="en-US" sz="1600" dirty="0">
                <a:solidFill>
                  <a:srgbClr val="000000"/>
                </a:solidFill>
              </a:rPr>
              <a:t>The Ethernet WAN service can go by many names, including the following:</a:t>
            </a:r>
          </a:p>
          <a:p>
            <a:pPr marL="285750" indent="-285750" algn="l">
              <a:buFont typeface="Arial" panose="020B0604020202020204" pitchFamily="34" charset="0"/>
              <a:buChar char="•"/>
            </a:pPr>
            <a:r>
              <a:rPr lang="en-US" sz="1600" b="1" dirty="0">
                <a:solidFill>
                  <a:srgbClr val="000000"/>
                </a:solidFill>
              </a:rPr>
              <a:t>Metropolitan Ethernet (Metro E)</a:t>
            </a:r>
          </a:p>
          <a:p>
            <a:pPr marL="285750" indent="-285750" algn="l">
              <a:buFont typeface="Arial" panose="020B0604020202020204" pitchFamily="34" charset="0"/>
              <a:buChar char="•"/>
            </a:pPr>
            <a:r>
              <a:rPr lang="en-US" sz="1600" b="1" dirty="0">
                <a:solidFill>
                  <a:srgbClr val="000000"/>
                </a:solidFill>
              </a:rPr>
              <a:t>Ethernet over MPLS (</a:t>
            </a:r>
            <a:r>
              <a:rPr lang="en-US" sz="1600" b="1" dirty="0" err="1">
                <a:solidFill>
                  <a:srgbClr val="000000"/>
                </a:solidFill>
              </a:rPr>
              <a:t>EoMPLS</a:t>
            </a:r>
            <a:r>
              <a:rPr lang="en-US" sz="1600" b="1" dirty="0">
                <a:solidFill>
                  <a:srgbClr val="000000"/>
                </a:solidFill>
              </a:rPr>
              <a:t>)</a:t>
            </a:r>
          </a:p>
          <a:p>
            <a:pPr marL="285750" indent="-285750" algn="l">
              <a:buFont typeface="Arial" panose="020B0604020202020204" pitchFamily="34" charset="0"/>
              <a:buChar char="•"/>
            </a:pPr>
            <a:r>
              <a:rPr lang="en-US" sz="1600" b="1" dirty="0">
                <a:solidFill>
                  <a:srgbClr val="000000"/>
                </a:solidFill>
              </a:rPr>
              <a:t>Virtual Private LAN Service (VPLS)</a:t>
            </a:r>
          </a:p>
          <a:p>
            <a:pPr marL="0" indent="0" algn="l"/>
            <a:r>
              <a:rPr lang="en-US" sz="1600" dirty="0">
                <a:solidFill>
                  <a:srgbClr val="000000"/>
                </a:solidFill>
              </a:rPr>
              <a:t>There are several benefits to an Ethernet WAN:</a:t>
            </a:r>
          </a:p>
          <a:p>
            <a:pPr marL="285750" indent="-285750" algn="l">
              <a:buFont typeface="Arial" panose="020B0604020202020204" pitchFamily="34" charset="0"/>
              <a:buChar char="•"/>
            </a:pPr>
            <a:r>
              <a:rPr lang="en-US" sz="1600" b="1" dirty="0">
                <a:solidFill>
                  <a:srgbClr val="000000"/>
                </a:solidFill>
              </a:rPr>
              <a:t>Reduced expenses and administration</a:t>
            </a:r>
          </a:p>
          <a:p>
            <a:pPr marL="285750" indent="-285750" algn="l">
              <a:buFont typeface="Arial" panose="020B0604020202020204" pitchFamily="34" charset="0"/>
              <a:buChar char="•"/>
            </a:pPr>
            <a:r>
              <a:rPr lang="en-US" sz="1600" b="1" dirty="0">
                <a:solidFill>
                  <a:srgbClr val="000000"/>
                </a:solidFill>
              </a:rPr>
              <a:t>Easy integration with existing networks</a:t>
            </a:r>
          </a:p>
          <a:p>
            <a:pPr marL="285750" indent="-285750" algn="l">
              <a:buFont typeface="Arial" panose="020B0604020202020204" pitchFamily="34" charset="0"/>
              <a:buChar char="•"/>
            </a:pPr>
            <a:r>
              <a:rPr lang="en-US" sz="1600" b="1" dirty="0">
                <a:solidFill>
                  <a:srgbClr val="000000"/>
                </a:solidFill>
              </a:rPr>
              <a:t>Enhanced business productivity</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E4D0CA5C-8266-4D50-A779-F25F27115F15}"/>
              </a:ext>
            </a:extLst>
          </p:cNvPr>
          <p:cNvSpPr/>
          <p:nvPr/>
        </p:nvSpPr>
        <p:spPr>
          <a:xfrm>
            <a:off x="552161" y="4198955"/>
            <a:ext cx="8039677" cy="523220"/>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Ethernet WANs have gained in popularity and are now commonly being used to replace the traditional serial point-to-point, Frame Relay and ATM WAN links.</a:t>
            </a:r>
          </a:p>
        </p:txBody>
      </p:sp>
      <p:pic>
        <p:nvPicPr>
          <p:cNvPr id="5" name="Picture 4">
            <a:extLst>
              <a:ext uri="{FF2B5EF4-FFF2-40B4-BE49-F238E27FC236}">
                <a16:creationId xmlns:a16="http://schemas.microsoft.com/office/drawing/2014/main" id="{3907E848-AC4D-4DC2-B756-AA695169E666}"/>
              </a:ext>
            </a:extLst>
          </p:cNvPr>
          <p:cNvPicPr>
            <a:picLocks noChangeAspect="1"/>
          </p:cNvPicPr>
          <p:nvPr/>
        </p:nvPicPr>
        <p:blipFill>
          <a:blip r:embed="rId3"/>
          <a:stretch>
            <a:fillRect/>
          </a:stretch>
        </p:blipFill>
        <p:spPr>
          <a:xfrm>
            <a:off x="5086354" y="944545"/>
            <a:ext cx="3966944" cy="3254410"/>
          </a:xfrm>
          <a:prstGeom prst="rect">
            <a:avLst/>
          </a:prstGeom>
        </p:spPr>
      </p:pic>
    </p:spTree>
    <p:extLst>
      <p:ext uri="{BB962C8B-B14F-4D97-AF65-F5344CB8AC3E}">
        <p14:creationId xmlns:p14="http://schemas.microsoft.com/office/powerpoint/2010/main" val="109837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MPLS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8" cy="2233760"/>
          </a:xfrm>
        </p:spPr>
        <p:txBody>
          <a:bodyPr/>
          <a:lstStyle/>
          <a:p>
            <a:pPr marL="0" indent="0" algn="l"/>
            <a:r>
              <a:rPr lang="en-US" sz="1400" b="1" dirty="0">
                <a:solidFill>
                  <a:srgbClr val="000000"/>
                </a:solidFill>
              </a:rPr>
              <a:t>Multiprotocol Label Switching (MPLS) </a:t>
            </a:r>
            <a:r>
              <a:rPr lang="en-US" sz="1400" dirty="0">
                <a:solidFill>
                  <a:srgbClr val="000000"/>
                </a:solidFill>
              </a:rPr>
              <a:t>is a high-performance service provider WAN routing technology to interconnect clients without regard to access method or payload. </a:t>
            </a:r>
          </a:p>
          <a:p>
            <a:pPr marL="285750" indent="-285750" algn="l">
              <a:buFont typeface="Arial" panose="020B0604020202020204" pitchFamily="34" charset="0"/>
              <a:buChar char="•"/>
            </a:pPr>
            <a:r>
              <a:rPr lang="en-US" sz="1400" dirty="0">
                <a:solidFill>
                  <a:srgbClr val="000000"/>
                </a:solidFill>
              </a:rPr>
              <a:t>MPLS supports a variety of client access methods (e.g., Ethernet, DSL, Cable, Frame Relay).</a:t>
            </a:r>
          </a:p>
          <a:p>
            <a:pPr marL="285750" indent="-285750" algn="l">
              <a:buFont typeface="Arial" panose="020B0604020202020204" pitchFamily="34" charset="0"/>
              <a:buChar char="•"/>
            </a:pPr>
            <a:r>
              <a:rPr lang="en-US" sz="1400" dirty="0">
                <a:solidFill>
                  <a:srgbClr val="000000"/>
                </a:solidFill>
              </a:rPr>
              <a:t>MPLS can encapsulate all types of protocols including IPv4 and IPv6 traffic.</a:t>
            </a:r>
          </a:p>
          <a:p>
            <a:pPr marL="285750" indent="-285750" algn="l">
              <a:buFont typeface="Arial" panose="020B0604020202020204" pitchFamily="34" charset="0"/>
              <a:buChar char="•"/>
            </a:pPr>
            <a:r>
              <a:rPr lang="en-US" sz="1400" dirty="0">
                <a:solidFill>
                  <a:srgbClr val="000000"/>
                </a:solidFill>
              </a:rPr>
              <a:t>An MPLS router can be a customer edge (CE) router, a provider edge (PE) router, or an internal provider (P) router.</a:t>
            </a:r>
          </a:p>
          <a:p>
            <a:pPr marL="285750" indent="-285750" algn="l">
              <a:buFont typeface="Arial" panose="020B0604020202020204" pitchFamily="34" charset="0"/>
              <a:buChar char="•"/>
            </a:pPr>
            <a:r>
              <a:rPr lang="en-US" sz="1400" dirty="0">
                <a:solidFill>
                  <a:srgbClr val="000000"/>
                </a:solidFill>
              </a:rPr>
              <a:t>MPLS routers are label switched routers (LSRs). They attach labels to packets that are then used by other MPLS routers to forward traffic.</a:t>
            </a:r>
          </a:p>
          <a:p>
            <a:pPr marL="285750" indent="-285750" algn="l">
              <a:buFont typeface="Arial" panose="020B0604020202020204" pitchFamily="34" charset="0"/>
              <a:buChar char="•"/>
            </a:pPr>
            <a:r>
              <a:rPr lang="en-US" sz="1400" dirty="0">
                <a:solidFill>
                  <a:srgbClr val="000000"/>
                </a:solidFill>
              </a:rPr>
              <a:t>MPLS also provides services for QoS support, traffic engineering, redundancy, and VPNs.</a:t>
            </a:r>
          </a:p>
        </p:txBody>
      </p:sp>
      <p:pic>
        <p:nvPicPr>
          <p:cNvPr id="2" name="Picture 1">
            <a:extLst>
              <a:ext uri="{FF2B5EF4-FFF2-40B4-BE49-F238E27FC236}">
                <a16:creationId xmlns:a16="http://schemas.microsoft.com/office/drawing/2014/main" id="{C99D89A0-7B09-455C-81C1-A2C0B9E0D2DA}"/>
              </a:ext>
            </a:extLst>
          </p:cNvPr>
          <p:cNvPicPr>
            <a:picLocks noChangeAspect="1"/>
          </p:cNvPicPr>
          <p:nvPr/>
        </p:nvPicPr>
        <p:blipFill>
          <a:blip r:embed="rId3"/>
          <a:stretch>
            <a:fillRect/>
          </a:stretch>
        </p:blipFill>
        <p:spPr>
          <a:xfrm>
            <a:off x="1812408" y="3089179"/>
            <a:ext cx="4720672" cy="1844193"/>
          </a:xfrm>
          <a:prstGeom prst="rect">
            <a:avLst/>
          </a:prstGeom>
        </p:spPr>
      </p:pic>
    </p:spTree>
    <p:extLst>
      <p:ext uri="{BB962C8B-B14F-4D97-AF65-F5344CB8AC3E}">
        <p14:creationId xmlns:p14="http://schemas.microsoft.com/office/powerpoint/2010/main" val="16203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7.5 Internet-Based Connectivity</a:t>
            </a:r>
          </a:p>
        </p:txBody>
      </p:sp>
    </p:spTree>
    <p:custDataLst>
      <p:tags r:id="rId1"/>
    </p:custDataLst>
    <p:extLst>
      <p:ext uri="{BB962C8B-B14F-4D97-AF65-F5344CB8AC3E}">
        <p14:creationId xmlns:p14="http://schemas.microsoft.com/office/powerpoint/2010/main" val="84944252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LANs and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1536" y="855420"/>
            <a:ext cx="8280057" cy="615162"/>
          </a:xfrm>
        </p:spPr>
        <p:txBody>
          <a:bodyPr/>
          <a:lstStyle/>
          <a:p>
            <a:pPr marL="0" indent="0" algn="l"/>
            <a:r>
              <a:rPr lang="en-US" sz="1600" dirty="0">
                <a:solidFill>
                  <a:srgbClr val="000000"/>
                </a:solidFill>
              </a:rPr>
              <a:t>A WAN is a telecommunications network that spans over a relatively large geographical area and is required to connect beyond the boundary of the LAN. </a:t>
            </a:r>
          </a:p>
        </p:txBody>
      </p:sp>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3578349281"/>
              </p:ext>
            </p:extLst>
          </p:nvPr>
        </p:nvGraphicFramePr>
        <p:xfrm>
          <a:off x="341536" y="1577032"/>
          <a:ext cx="4833365" cy="3063240"/>
        </p:xfrm>
        <a:graphic>
          <a:graphicData uri="http://schemas.openxmlformats.org/drawingml/2006/table">
            <a:tbl>
              <a:tblPr firstRow="1" bandRow="1">
                <a:tableStyleId>{5C22544A-7EE6-4342-B048-85BDC9FD1C3A}</a:tableStyleId>
              </a:tblPr>
              <a:tblGrid>
                <a:gridCol w="2421761">
                  <a:extLst>
                    <a:ext uri="{9D8B030D-6E8A-4147-A177-3AD203B41FA5}">
                      <a16:colId xmlns:a16="http://schemas.microsoft.com/office/drawing/2014/main" val="3729139006"/>
                    </a:ext>
                  </a:extLst>
                </a:gridCol>
                <a:gridCol w="2411604">
                  <a:extLst>
                    <a:ext uri="{9D8B030D-6E8A-4147-A177-3AD203B41FA5}">
                      <a16:colId xmlns:a16="http://schemas.microsoft.com/office/drawing/2014/main" val="1988913492"/>
                    </a:ext>
                  </a:extLst>
                </a:gridCol>
              </a:tblGrid>
              <a:tr h="154859">
                <a:tc>
                  <a:txBody>
                    <a:bodyPr/>
                    <a:lstStyle/>
                    <a:p>
                      <a:r>
                        <a:rPr lang="en-US" sz="1100" dirty="0"/>
                        <a:t>Local Area Networks (LANs)</a:t>
                      </a:r>
                    </a:p>
                  </a:txBody>
                  <a:tcPr/>
                </a:tc>
                <a:tc>
                  <a:txBody>
                    <a:bodyPr/>
                    <a:lstStyle/>
                    <a:p>
                      <a:r>
                        <a:rPr lang="en-US" sz="1100" dirty="0"/>
                        <a:t>Wide Area Networks (WANs)</a:t>
                      </a:r>
                    </a:p>
                  </a:txBody>
                  <a:tcPr/>
                </a:tc>
                <a:extLst>
                  <a:ext uri="{0D108BD9-81ED-4DB2-BD59-A6C34878D82A}">
                    <a16:rowId xmlns:a16="http://schemas.microsoft.com/office/drawing/2014/main" val="2583676789"/>
                  </a:ext>
                </a:extLst>
              </a:tr>
              <a:tr h="154859">
                <a:tc>
                  <a:txBody>
                    <a:bodyPr/>
                    <a:lstStyle/>
                    <a:p>
                      <a:r>
                        <a:rPr lang="en-US" sz="1100" dirty="0"/>
                        <a:t>LANs provide networking services within a small geographic area.</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 networking services over large geographical areas.</a:t>
                      </a:r>
                      <a:endParaRPr lang="en-US" sz="1100" dirty="0">
                        <a:solidFill>
                          <a:srgbClr val="000000"/>
                        </a:solidFill>
                      </a:endParaRPr>
                    </a:p>
                  </a:txBody>
                  <a:tcPr/>
                </a:tc>
                <a:extLst>
                  <a:ext uri="{0D108BD9-81ED-4DB2-BD59-A6C34878D82A}">
                    <a16:rowId xmlns:a16="http://schemas.microsoft.com/office/drawing/2014/main" val="3849654457"/>
                  </a:ext>
                </a:extLst>
              </a:tr>
              <a:tr h="154859">
                <a:tc>
                  <a:txBody>
                    <a:bodyPr/>
                    <a:lstStyle/>
                    <a:p>
                      <a:r>
                        <a:rPr lang="en-US" sz="1100" dirty="0"/>
                        <a:t>LANs are used to interconnect local computers, peripherals, and other devices.</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used to interconnect remote users, networks, and sites.</a:t>
                      </a:r>
                      <a:endParaRPr lang="en-US" sz="1100" dirty="0">
                        <a:solidFill>
                          <a:srgbClr val="000000"/>
                        </a:solidFill>
                      </a:endParaRPr>
                    </a:p>
                  </a:txBody>
                  <a:tcPr/>
                </a:tc>
                <a:extLst>
                  <a:ext uri="{0D108BD9-81ED-4DB2-BD59-A6C34878D82A}">
                    <a16:rowId xmlns:a16="http://schemas.microsoft.com/office/drawing/2014/main" val="235735172"/>
                  </a:ext>
                </a:extLst>
              </a:tr>
              <a:tr h="154859">
                <a:tc>
                  <a:txBody>
                    <a:bodyPr/>
                    <a:lstStyle/>
                    <a:p>
                      <a:r>
                        <a:rPr lang="en-US" sz="1100" dirty="0"/>
                        <a:t>A LAN is owned and managed by an organization or home user.</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owned and managed by internet service, telephone, cable, and satellite providers.</a:t>
                      </a:r>
                      <a:endParaRPr lang="en-US" sz="1100" dirty="0">
                        <a:solidFill>
                          <a:srgbClr val="000000"/>
                        </a:solidFill>
                      </a:endParaRPr>
                    </a:p>
                  </a:txBody>
                  <a:tcPr/>
                </a:tc>
                <a:extLst>
                  <a:ext uri="{0D108BD9-81ED-4DB2-BD59-A6C34878D82A}">
                    <a16:rowId xmlns:a16="http://schemas.microsoft.com/office/drawing/2014/main" val="354468046"/>
                  </a:ext>
                </a:extLst>
              </a:tr>
              <a:tr h="154859">
                <a:tc>
                  <a:txBody>
                    <a:bodyPr/>
                    <a:lstStyle/>
                    <a:p>
                      <a:r>
                        <a:rPr lang="en-US" sz="1100" dirty="0"/>
                        <a:t>Other than the network infrastructure costs, there is no fee to use a LAN.</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 services are provided for a fee.</a:t>
                      </a:r>
                      <a:endParaRPr lang="en-US" sz="1100" dirty="0">
                        <a:solidFill>
                          <a:srgbClr val="000000"/>
                        </a:solidFill>
                      </a:endParaRPr>
                    </a:p>
                  </a:txBody>
                  <a:tcPr/>
                </a:tc>
                <a:extLst>
                  <a:ext uri="{0D108BD9-81ED-4DB2-BD59-A6C34878D82A}">
                    <a16:rowId xmlns:a16="http://schemas.microsoft.com/office/drawing/2014/main" val="1458107787"/>
                  </a:ext>
                </a:extLst>
              </a:tr>
              <a:tr h="154859">
                <a:tc>
                  <a:txBody>
                    <a:bodyPr/>
                    <a:lstStyle/>
                    <a:p>
                      <a:r>
                        <a:rPr lang="en-US" sz="1100" dirty="0"/>
                        <a:t>LANs provide high bandwidth speeds using wired Ethernet and Wi-Fi services.</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providers offer low to high bandwidth speeds, over long distances.</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9" name="Picture 8">
            <a:extLst>
              <a:ext uri="{FF2B5EF4-FFF2-40B4-BE49-F238E27FC236}">
                <a16:creationId xmlns:a16="http://schemas.microsoft.com/office/drawing/2014/main" id="{8E816855-14A9-4150-9668-FDE95DF65297}"/>
              </a:ext>
            </a:extLst>
          </p:cNvPr>
          <p:cNvPicPr>
            <a:picLocks noChangeAspect="1"/>
          </p:cNvPicPr>
          <p:nvPr/>
        </p:nvPicPr>
        <p:blipFill>
          <a:blip r:embed="rId3"/>
          <a:stretch>
            <a:fillRect/>
          </a:stretch>
        </p:blipFill>
        <p:spPr>
          <a:xfrm>
            <a:off x="5313756" y="1824662"/>
            <a:ext cx="3398272" cy="2343926"/>
          </a:xfrm>
          <a:prstGeom prst="rect">
            <a:avLst/>
          </a:prstGeom>
        </p:spPr>
      </p:pic>
    </p:spTree>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Internet-Based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37570"/>
            <a:ext cx="5213023" cy="4021032"/>
          </a:xfrm>
        </p:spPr>
        <p:txBody>
          <a:bodyPr/>
          <a:lstStyle/>
          <a:p>
            <a:pPr marL="0" indent="0" algn="l"/>
            <a:r>
              <a:rPr lang="en-US" sz="1400" dirty="0">
                <a:solidFill>
                  <a:srgbClr val="000000"/>
                </a:solidFill>
              </a:rPr>
              <a:t>Internet-based broadband connectivity is an alternative to using dedicated WAN options.</a:t>
            </a:r>
          </a:p>
          <a:p>
            <a:pPr marL="0" indent="0" algn="l"/>
            <a:r>
              <a:rPr lang="en-US" sz="1400" dirty="0">
                <a:solidFill>
                  <a:srgbClr val="000000"/>
                </a:solidFill>
              </a:rPr>
              <a:t>Internet-based connectivity can be divided into wired and wireless options.</a:t>
            </a:r>
          </a:p>
          <a:p>
            <a:pPr marL="0" indent="0" algn="l"/>
            <a:r>
              <a:rPr lang="en-US" sz="1400" b="1" dirty="0">
                <a:solidFill>
                  <a:srgbClr val="000000"/>
                </a:solidFill>
              </a:rPr>
              <a:t>Wired Options</a:t>
            </a:r>
          </a:p>
          <a:p>
            <a:pPr marL="285750" indent="-285750" algn="l">
              <a:buFont typeface="Arial" panose="020B0604020202020204" pitchFamily="34" charset="0"/>
              <a:buChar char="•"/>
            </a:pPr>
            <a:r>
              <a:rPr lang="en-US" sz="1400" dirty="0">
                <a:solidFill>
                  <a:srgbClr val="000000"/>
                </a:solidFill>
              </a:rPr>
              <a:t>Wired options use permanent cabling (e.g., copper or fiber) to provide consistent bandwidth, and reduce error rates and latency. Examples: DSL, cable connections, and optical fiber networks.</a:t>
            </a:r>
          </a:p>
          <a:p>
            <a:pPr marL="0" indent="0" algn="l"/>
            <a:r>
              <a:rPr lang="en-US" sz="1400" b="1" dirty="0">
                <a:solidFill>
                  <a:srgbClr val="000000"/>
                </a:solidFill>
              </a:rPr>
              <a:t>Wireless Options</a:t>
            </a:r>
          </a:p>
          <a:p>
            <a:pPr marL="285750" indent="-285750" algn="l">
              <a:buFont typeface="Arial" panose="020B0604020202020204" pitchFamily="34" charset="0"/>
              <a:buChar char="•"/>
            </a:pPr>
            <a:r>
              <a:rPr lang="en-US" sz="1400" dirty="0">
                <a:solidFill>
                  <a:srgbClr val="000000"/>
                </a:solidFill>
              </a:rPr>
              <a:t>Wireless options are less expensive to implement compared to other WAN connectivity options because they use radio waves instead of wired media to transmit data. Examples: cellular 3G/4G/5G or satellite internet services.</a:t>
            </a:r>
          </a:p>
          <a:p>
            <a:pPr marL="285750" indent="-285750" algn="l">
              <a:buFont typeface="Arial" panose="020B0604020202020204" pitchFamily="34" charset="0"/>
              <a:buChar char="•"/>
            </a:pPr>
            <a:r>
              <a:rPr lang="en-US" sz="1400" dirty="0">
                <a:solidFill>
                  <a:srgbClr val="000000"/>
                </a:solidFill>
              </a:rPr>
              <a:t>Wireless signals can be negatively affected by factors such as distance from radio towers, interference from other sources and weather.</a:t>
            </a:r>
          </a:p>
        </p:txBody>
      </p:sp>
      <p:pic>
        <p:nvPicPr>
          <p:cNvPr id="5" name="Picture 4">
            <a:extLst>
              <a:ext uri="{FF2B5EF4-FFF2-40B4-BE49-F238E27FC236}">
                <a16:creationId xmlns:a16="http://schemas.microsoft.com/office/drawing/2014/main" id="{93B89D7F-7669-4348-9232-D6267E2163C5}"/>
              </a:ext>
            </a:extLst>
          </p:cNvPr>
          <p:cNvPicPr>
            <a:picLocks noChangeAspect="1"/>
          </p:cNvPicPr>
          <p:nvPr/>
        </p:nvPicPr>
        <p:blipFill>
          <a:blip r:embed="rId3"/>
          <a:stretch>
            <a:fillRect/>
          </a:stretch>
        </p:blipFill>
        <p:spPr>
          <a:xfrm>
            <a:off x="5220144" y="1066435"/>
            <a:ext cx="3923856" cy="2792133"/>
          </a:xfrm>
          <a:prstGeom prst="rect">
            <a:avLst/>
          </a:prstGeom>
        </p:spPr>
      </p:pic>
    </p:spTree>
    <p:extLst>
      <p:ext uri="{BB962C8B-B14F-4D97-AF65-F5344CB8AC3E}">
        <p14:creationId xmlns:p14="http://schemas.microsoft.com/office/powerpoint/2010/main" val="179512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731838"/>
            <a:ext cx="4392891" cy="4021032"/>
          </a:xfrm>
        </p:spPr>
        <p:txBody>
          <a:bodyPr/>
          <a:lstStyle/>
          <a:p>
            <a:pPr marL="0" indent="0" algn="l"/>
            <a:r>
              <a:rPr lang="en-US" sz="1600" dirty="0">
                <a:solidFill>
                  <a:srgbClr val="000000"/>
                </a:solidFill>
              </a:rPr>
              <a:t>Digital Subscriber Line (DSL) is a high-speed, always-on, connection technology that uses existing twisted-pair telephone lines to provide IP services to users.</a:t>
            </a:r>
          </a:p>
          <a:p>
            <a:pPr marL="0" indent="0" algn="l"/>
            <a:endParaRPr lang="en-US" sz="1600" dirty="0">
              <a:solidFill>
                <a:srgbClr val="000000"/>
              </a:solidFill>
            </a:endParaRPr>
          </a:p>
          <a:p>
            <a:pPr marL="0" indent="0" algn="l"/>
            <a:r>
              <a:rPr lang="en-US" sz="1600" dirty="0">
                <a:solidFill>
                  <a:srgbClr val="000000"/>
                </a:solidFill>
              </a:rPr>
              <a:t>DSL are categorized as either Asymmetric DSL (ADSL) or Symmetric DSL (SDSL). </a:t>
            </a:r>
          </a:p>
          <a:p>
            <a:pPr marL="285750" indent="-285750" algn="l">
              <a:buFont typeface="Arial" panose="020B0604020202020204" pitchFamily="34" charset="0"/>
              <a:buChar char="•"/>
            </a:pPr>
            <a:r>
              <a:rPr lang="en-US" sz="1400" dirty="0">
                <a:solidFill>
                  <a:srgbClr val="000000"/>
                </a:solidFill>
              </a:rPr>
              <a:t>ADSL and ADSL2+ provide higher downstream bandwidth to the user than upload bandwidth.</a:t>
            </a:r>
          </a:p>
          <a:p>
            <a:pPr marL="285750" indent="-285750" algn="l">
              <a:buFont typeface="Arial" panose="020B0604020202020204" pitchFamily="34" charset="0"/>
              <a:buChar char="•"/>
            </a:pPr>
            <a:r>
              <a:rPr lang="en-US" sz="1400" dirty="0">
                <a:solidFill>
                  <a:srgbClr val="000000"/>
                </a:solidFill>
              </a:rPr>
              <a:t>SDSL provides the same capacity in both directions.</a:t>
            </a:r>
          </a:p>
          <a:p>
            <a:pPr marL="0" indent="0" algn="l"/>
            <a:endParaRPr lang="en-US" sz="1400" dirty="0">
              <a:solidFill>
                <a:srgbClr val="000000"/>
              </a:solidFill>
            </a:endParaRPr>
          </a:p>
          <a:p>
            <a:pPr marL="0" indent="0" algn="l"/>
            <a:r>
              <a:rPr lang="en-US" sz="1600" dirty="0">
                <a:solidFill>
                  <a:srgbClr val="000000"/>
                </a:solidFill>
              </a:rPr>
              <a:t>DSL transfer rates are dependent on the actual length of the local loop, and the type and condition of the cabling.</a:t>
            </a:r>
          </a:p>
        </p:txBody>
      </p:sp>
      <p:pic>
        <p:nvPicPr>
          <p:cNvPr id="2" name="Picture 1">
            <a:extLst>
              <a:ext uri="{FF2B5EF4-FFF2-40B4-BE49-F238E27FC236}">
                <a16:creationId xmlns:a16="http://schemas.microsoft.com/office/drawing/2014/main" id="{83C4A143-2948-4D50-A292-E7AF3FD8E5C3}"/>
              </a:ext>
            </a:extLst>
          </p:cNvPr>
          <p:cNvPicPr>
            <a:picLocks noChangeAspect="1"/>
          </p:cNvPicPr>
          <p:nvPr/>
        </p:nvPicPr>
        <p:blipFill>
          <a:blip r:embed="rId3"/>
          <a:stretch>
            <a:fillRect/>
          </a:stretch>
        </p:blipFill>
        <p:spPr>
          <a:xfrm>
            <a:off x="4772967" y="1607023"/>
            <a:ext cx="4095859" cy="1929454"/>
          </a:xfrm>
          <a:prstGeom prst="rect">
            <a:avLst/>
          </a:prstGeom>
        </p:spPr>
      </p:pic>
    </p:spTree>
    <p:extLst>
      <p:ext uri="{BB962C8B-B14F-4D97-AF65-F5344CB8AC3E}">
        <p14:creationId xmlns:p14="http://schemas.microsoft.com/office/powerpoint/2010/main" val="218644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8" cy="2406256"/>
          </a:xfrm>
        </p:spPr>
        <p:txBody>
          <a:bodyPr/>
          <a:lstStyle/>
          <a:p>
            <a:pPr marL="0" indent="0" algn="l"/>
            <a:r>
              <a:rPr lang="en-US" sz="1600" dirty="0">
                <a:solidFill>
                  <a:srgbClr val="000000"/>
                </a:solidFill>
              </a:rPr>
              <a:t>Service providers deploy DSL connections in the local loop. The connection is set up between the DSL modem and the DSL access multiplexer (DSLAM).</a:t>
            </a:r>
          </a:p>
          <a:p>
            <a:pPr marL="285750" indent="-285750" algn="l">
              <a:buFont typeface="Arial" panose="020B0604020202020204" pitchFamily="34" charset="0"/>
              <a:buChar char="•"/>
            </a:pPr>
            <a:r>
              <a:rPr lang="en-US" sz="1600" dirty="0">
                <a:solidFill>
                  <a:srgbClr val="000000"/>
                </a:solidFill>
              </a:rPr>
              <a:t>The DSL modem converts the Ethernet signals from the teleworker device to a DSL signal, which is transmitted to a DSL access multiplexer (DSLAM) at the provider location.</a:t>
            </a:r>
          </a:p>
          <a:p>
            <a:pPr marL="285750" indent="-285750" algn="l">
              <a:buFont typeface="Arial" panose="020B0604020202020204" pitchFamily="34" charset="0"/>
              <a:buChar char="•"/>
            </a:pPr>
            <a:r>
              <a:rPr lang="en-US" sz="1600" dirty="0">
                <a:solidFill>
                  <a:srgbClr val="000000"/>
                </a:solidFill>
              </a:rPr>
              <a:t>A DSLAM is located at the Central Office (CO) of the provider and concentrates connections from multiple DSL subscribers.</a:t>
            </a:r>
          </a:p>
          <a:p>
            <a:pPr marL="285750" indent="-285750" algn="l">
              <a:buFont typeface="Arial" panose="020B0604020202020204" pitchFamily="34" charset="0"/>
              <a:buChar char="•"/>
            </a:pPr>
            <a:r>
              <a:rPr lang="en-US" sz="1600" dirty="0">
                <a:solidFill>
                  <a:srgbClr val="000000"/>
                </a:solidFill>
              </a:rPr>
              <a:t>DSL is not a shared medium. Each user has a separate direct connection to the DSLAM. Adding users does not impede performance.</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6C4153FB-EA3C-4DDD-9A09-54291D2E696F}"/>
              </a:ext>
            </a:extLst>
          </p:cNvPr>
          <p:cNvPicPr>
            <a:picLocks noChangeAspect="1"/>
          </p:cNvPicPr>
          <p:nvPr/>
        </p:nvPicPr>
        <p:blipFill>
          <a:blip r:embed="rId3"/>
          <a:stretch>
            <a:fillRect/>
          </a:stretch>
        </p:blipFill>
        <p:spPr>
          <a:xfrm>
            <a:off x="2089944" y="3402351"/>
            <a:ext cx="4964111" cy="1207486"/>
          </a:xfrm>
          <a:prstGeom prst="rect">
            <a:avLst/>
          </a:prstGeom>
        </p:spPr>
      </p:pic>
    </p:spTree>
    <p:extLst>
      <p:ext uri="{BB962C8B-B14F-4D97-AF65-F5344CB8AC3E}">
        <p14:creationId xmlns:p14="http://schemas.microsoft.com/office/powerpoint/2010/main" val="31384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and PPP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1657" y="801279"/>
            <a:ext cx="8502977" cy="2595064"/>
          </a:xfrm>
        </p:spPr>
        <p:txBody>
          <a:bodyPr/>
          <a:lstStyle/>
          <a:p>
            <a:pPr marL="0" indent="0" algn="l"/>
            <a:r>
              <a:rPr lang="en-US" sz="1600" dirty="0">
                <a:solidFill>
                  <a:srgbClr val="000000"/>
                </a:solidFill>
              </a:rPr>
              <a:t>ISPs use PPP as the Layer 2 protocol for broadband DSL connections.</a:t>
            </a:r>
          </a:p>
          <a:p>
            <a:pPr marL="285750" indent="-285750" algn="l">
              <a:buFont typeface="Arial" panose="020B0604020202020204" pitchFamily="34" charset="0"/>
              <a:buChar char="•"/>
            </a:pPr>
            <a:r>
              <a:rPr lang="en-US" sz="1600" dirty="0">
                <a:solidFill>
                  <a:srgbClr val="000000"/>
                </a:solidFill>
              </a:rPr>
              <a:t>PPP can be used to authenticate the subscriber.</a:t>
            </a:r>
          </a:p>
          <a:p>
            <a:pPr marL="285750" indent="-285750" algn="l">
              <a:buFont typeface="Arial" panose="020B0604020202020204" pitchFamily="34" charset="0"/>
              <a:buChar char="•"/>
            </a:pPr>
            <a:r>
              <a:rPr lang="en-US" sz="1600" dirty="0">
                <a:solidFill>
                  <a:srgbClr val="000000"/>
                </a:solidFill>
              </a:rPr>
              <a:t>PPP can assign a public IPv4 address to the subscriber.</a:t>
            </a:r>
          </a:p>
          <a:p>
            <a:pPr marL="285750" indent="-285750" algn="l">
              <a:buFont typeface="Arial" panose="020B0604020202020204" pitchFamily="34" charset="0"/>
              <a:buChar char="•"/>
            </a:pPr>
            <a:r>
              <a:rPr lang="en-US" sz="1600" dirty="0">
                <a:solidFill>
                  <a:srgbClr val="000000"/>
                </a:solidFill>
              </a:rPr>
              <a:t>PPP provides link-quality management features.</a:t>
            </a:r>
          </a:p>
          <a:p>
            <a:pPr marL="0" indent="0" algn="l"/>
            <a:r>
              <a:rPr lang="en-US" sz="1600" dirty="0">
                <a:solidFill>
                  <a:srgbClr val="000000"/>
                </a:solidFill>
              </a:rPr>
              <a:t>There are two ways PPP over Ethernet (</a:t>
            </a:r>
            <a:r>
              <a:rPr lang="en-US" sz="1600" dirty="0" err="1">
                <a:solidFill>
                  <a:srgbClr val="000000"/>
                </a:solidFill>
              </a:rPr>
              <a:t>PPPoE</a:t>
            </a:r>
            <a:r>
              <a:rPr lang="en-US" sz="1600" dirty="0">
                <a:solidFill>
                  <a:srgbClr val="000000"/>
                </a:solidFill>
              </a:rPr>
              <a:t>) can be deployed:</a:t>
            </a:r>
          </a:p>
          <a:p>
            <a:pPr marL="285750" indent="-285750" algn="l">
              <a:buFont typeface="Arial" panose="020B0604020202020204" pitchFamily="34" charset="0"/>
              <a:buChar char="•"/>
            </a:pPr>
            <a:r>
              <a:rPr lang="en-US" sz="1600" b="1" dirty="0">
                <a:solidFill>
                  <a:srgbClr val="000000"/>
                </a:solidFill>
              </a:rPr>
              <a:t>Host with </a:t>
            </a:r>
            <a:r>
              <a:rPr lang="en-US" sz="1600" b="1" dirty="0" err="1">
                <a:solidFill>
                  <a:srgbClr val="000000"/>
                </a:solidFill>
              </a:rPr>
              <a:t>PPoE</a:t>
            </a:r>
            <a:r>
              <a:rPr lang="en-US" sz="1600" b="1" dirty="0">
                <a:solidFill>
                  <a:srgbClr val="000000"/>
                </a:solidFill>
              </a:rPr>
              <a:t> Client </a:t>
            </a:r>
            <a:r>
              <a:rPr lang="en-US" sz="1600" dirty="0">
                <a:solidFill>
                  <a:srgbClr val="000000"/>
                </a:solidFill>
              </a:rPr>
              <a:t>- The </a:t>
            </a:r>
            <a:r>
              <a:rPr lang="en-US" sz="1600" dirty="0" err="1">
                <a:solidFill>
                  <a:srgbClr val="000000"/>
                </a:solidFill>
              </a:rPr>
              <a:t>PPPoE</a:t>
            </a:r>
            <a:r>
              <a:rPr lang="en-US" sz="1600" dirty="0">
                <a:solidFill>
                  <a:srgbClr val="000000"/>
                </a:solidFill>
              </a:rPr>
              <a:t> client software communicates with the DSL modem using </a:t>
            </a:r>
            <a:r>
              <a:rPr lang="en-US" sz="1600" dirty="0" err="1">
                <a:solidFill>
                  <a:srgbClr val="000000"/>
                </a:solidFill>
              </a:rPr>
              <a:t>PPPoE</a:t>
            </a:r>
            <a:r>
              <a:rPr lang="en-US" sz="1600" dirty="0">
                <a:solidFill>
                  <a:srgbClr val="000000"/>
                </a:solidFill>
              </a:rPr>
              <a:t> and the modem communicates with the ISP using PPP.</a:t>
            </a:r>
          </a:p>
          <a:p>
            <a:pPr marL="285750" indent="-285750" algn="l">
              <a:buFont typeface="Arial" panose="020B0604020202020204" pitchFamily="34" charset="0"/>
              <a:buChar char="•"/>
            </a:pPr>
            <a:r>
              <a:rPr lang="en-US" sz="1600" b="1" dirty="0">
                <a:solidFill>
                  <a:srgbClr val="000000"/>
                </a:solidFill>
              </a:rPr>
              <a:t>Router </a:t>
            </a:r>
            <a:r>
              <a:rPr lang="en-US" sz="1600" b="1" dirty="0" err="1">
                <a:solidFill>
                  <a:srgbClr val="000000"/>
                </a:solidFill>
              </a:rPr>
              <a:t>PPPoE</a:t>
            </a:r>
            <a:r>
              <a:rPr lang="en-US" sz="1600" b="1" dirty="0">
                <a:solidFill>
                  <a:srgbClr val="000000"/>
                </a:solidFill>
              </a:rPr>
              <a:t> Client - </a:t>
            </a:r>
            <a:r>
              <a:rPr lang="en-US" sz="1600" dirty="0">
                <a:solidFill>
                  <a:srgbClr val="000000"/>
                </a:solidFill>
              </a:rPr>
              <a:t>The router is the </a:t>
            </a:r>
            <a:r>
              <a:rPr lang="en-US" sz="1600" dirty="0" err="1">
                <a:solidFill>
                  <a:srgbClr val="000000"/>
                </a:solidFill>
              </a:rPr>
              <a:t>PPPoE</a:t>
            </a:r>
            <a:r>
              <a:rPr lang="en-US" sz="1600" dirty="0">
                <a:solidFill>
                  <a:srgbClr val="000000"/>
                </a:solidFill>
              </a:rPr>
              <a:t> client and obtains its configuration from the provider. </a:t>
            </a:r>
          </a:p>
        </p:txBody>
      </p:sp>
      <p:pic>
        <p:nvPicPr>
          <p:cNvPr id="2" name="Picture 1">
            <a:extLst>
              <a:ext uri="{FF2B5EF4-FFF2-40B4-BE49-F238E27FC236}">
                <a16:creationId xmlns:a16="http://schemas.microsoft.com/office/drawing/2014/main" id="{18771F76-96A0-4018-AD36-657403BDDEE4}"/>
              </a:ext>
            </a:extLst>
          </p:cNvPr>
          <p:cNvPicPr>
            <a:picLocks noChangeAspect="1"/>
          </p:cNvPicPr>
          <p:nvPr/>
        </p:nvPicPr>
        <p:blipFill>
          <a:blip r:embed="rId3"/>
          <a:stretch>
            <a:fillRect/>
          </a:stretch>
        </p:blipFill>
        <p:spPr>
          <a:xfrm>
            <a:off x="562597" y="3396342"/>
            <a:ext cx="3417731" cy="1101117"/>
          </a:xfrm>
          <a:prstGeom prst="rect">
            <a:avLst/>
          </a:prstGeom>
        </p:spPr>
      </p:pic>
      <p:pic>
        <p:nvPicPr>
          <p:cNvPr id="6" name="Picture 5">
            <a:extLst>
              <a:ext uri="{FF2B5EF4-FFF2-40B4-BE49-F238E27FC236}">
                <a16:creationId xmlns:a16="http://schemas.microsoft.com/office/drawing/2014/main" id="{6A2C996F-A336-476C-A5F1-7CAAC3790117}"/>
              </a:ext>
            </a:extLst>
          </p:cNvPr>
          <p:cNvPicPr>
            <a:picLocks noChangeAspect="1"/>
          </p:cNvPicPr>
          <p:nvPr/>
        </p:nvPicPr>
        <p:blipFill>
          <a:blip r:embed="rId4"/>
          <a:stretch>
            <a:fillRect/>
          </a:stretch>
        </p:blipFill>
        <p:spPr>
          <a:xfrm>
            <a:off x="4043081" y="3396342"/>
            <a:ext cx="4433035" cy="1169845"/>
          </a:xfrm>
          <a:prstGeom prst="rect">
            <a:avLst/>
          </a:prstGeom>
        </p:spPr>
      </p:pic>
    </p:spTree>
    <p:extLst>
      <p:ext uri="{BB962C8B-B14F-4D97-AF65-F5344CB8AC3E}">
        <p14:creationId xmlns:p14="http://schemas.microsoft.com/office/powerpoint/2010/main" val="296147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Cable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5096" y="663090"/>
            <a:ext cx="8710367" cy="2309567"/>
          </a:xfrm>
        </p:spPr>
        <p:txBody>
          <a:bodyPr/>
          <a:lstStyle/>
          <a:p>
            <a:pPr marL="0" indent="0" algn="l"/>
            <a:r>
              <a:rPr lang="en-US" sz="1600" dirty="0">
                <a:solidFill>
                  <a:srgbClr val="000000"/>
                </a:solidFill>
              </a:rPr>
              <a:t>Cable technology is a high-speed always-on connection technology that uses a coaxial cable from the cable company to provide IP services to users.</a:t>
            </a:r>
          </a:p>
          <a:p>
            <a:pPr marL="0" indent="0" algn="l"/>
            <a:r>
              <a:rPr lang="en-US" sz="1600" dirty="0">
                <a:solidFill>
                  <a:srgbClr val="000000"/>
                </a:solidFill>
              </a:rPr>
              <a:t>The Data over Cable Service Interface Specification (DOCSIS) is the international standard for adding high-bandwidth data to an existing cable system.</a:t>
            </a:r>
          </a:p>
          <a:p>
            <a:pPr marL="285750" indent="-285750" algn="l">
              <a:buFont typeface="Arial" panose="020B0604020202020204" pitchFamily="34" charset="0"/>
              <a:buChar char="•"/>
            </a:pPr>
            <a:r>
              <a:rPr lang="en-US" sz="1400" dirty="0">
                <a:solidFill>
                  <a:srgbClr val="000000"/>
                </a:solidFill>
              </a:rPr>
              <a:t>The optical node converts RF signals to light pulses over fiber-optic cable. </a:t>
            </a:r>
          </a:p>
          <a:p>
            <a:pPr marL="285750" indent="-285750" algn="l">
              <a:buFont typeface="Arial" panose="020B0604020202020204" pitchFamily="34" charset="0"/>
              <a:buChar char="•"/>
            </a:pPr>
            <a:r>
              <a:rPr lang="en-US" sz="1400" dirty="0">
                <a:solidFill>
                  <a:srgbClr val="000000"/>
                </a:solidFill>
              </a:rPr>
              <a:t>The fiber media enables the signals to travel over long distances to the provider headend where a Cable Modem Termination System (CMTS) is located.</a:t>
            </a:r>
          </a:p>
          <a:p>
            <a:pPr marL="285750" indent="-285750" algn="l">
              <a:buFont typeface="Arial" panose="020B0604020202020204" pitchFamily="34" charset="0"/>
              <a:buChar char="•"/>
            </a:pPr>
            <a:r>
              <a:rPr lang="en-US" sz="1400" dirty="0">
                <a:solidFill>
                  <a:srgbClr val="000000"/>
                </a:solidFill>
              </a:rPr>
              <a:t>The headend contains the databases needed to provide internet access while the CMTS is responsible for communicating with the cable modems.</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73802D1E-D89C-43F6-A81E-061DC8778E9D}"/>
              </a:ext>
            </a:extLst>
          </p:cNvPr>
          <p:cNvSpPr/>
          <p:nvPr/>
        </p:nvSpPr>
        <p:spPr>
          <a:xfrm>
            <a:off x="510987" y="4286110"/>
            <a:ext cx="7978587" cy="430887"/>
          </a:xfrm>
          <a:prstGeom prst="rect">
            <a:avLst/>
          </a:prstGeom>
        </p:spPr>
        <p:txBody>
          <a:bodyPr wrap="square">
            <a:spAutoFit/>
          </a:bodyPr>
          <a:lstStyle/>
          <a:p>
            <a:r>
              <a:rPr lang="en-US" sz="1100" b="1" dirty="0">
                <a:solidFill>
                  <a:srgbClr val="000000"/>
                </a:solidFill>
              </a:rPr>
              <a:t>Note</a:t>
            </a:r>
            <a:r>
              <a:rPr lang="en-US" sz="1100" dirty="0">
                <a:solidFill>
                  <a:srgbClr val="000000"/>
                </a:solidFill>
              </a:rPr>
              <a:t>: All the local subscribers share the same cable bandwidth. As more users join the service, available bandwidth may drop below the expected rate.</a:t>
            </a:r>
          </a:p>
        </p:txBody>
      </p:sp>
      <p:pic>
        <p:nvPicPr>
          <p:cNvPr id="5" name="Picture 4">
            <a:extLst>
              <a:ext uri="{FF2B5EF4-FFF2-40B4-BE49-F238E27FC236}">
                <a16:creationId xmlns:a16="http://schemas.microsoft.com/office/drawing/2014/main" id="{61A63708-44D1-4164-B85A-555643D303EA}"/>
              </a:ext>
            </a:extLst>
          </p:cNvPr>
          <p:cNvPicPr>
            <a:picLocks noChangeAspect="1"/>
          </p:cNvPicPr>
          <p:nvPr/>
        </p:nvPicPr>
        <p:blipFill>
          <a:blip r:embed="rId3"/>
          <a:stretch>
            <a:fillRect/>
          </a:stretch>
        </p:blipFill>
        <p:spPr>
          <a:xfrm>
            <a:off x="2102176" y="2985539"/>
            <a:ext cx="4864231" cy="1320836"/>
          </a:xfrm>
          <a:prstGeom prst="rect">
            <a:avLst/>
          </a:prstGeom>
        </p:spPr>
      </p:pic>
    </p:spTree>
    <p:extLst>
      <p:ext uri="{BB962C8B-B14F-4D97-AF65-F5344CB8AC3E}">
        <p14:creationId xmlns:p14="http://schemas.microsoft.com/office/powerpoint/2010/main" val="377096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Optical Fiber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8"/>
            <a:ext cx="7913518" cy="2621311"/>
          </a:xfrm>
        </p:spPr>
        <p:txBody>
          <a:bodyPr/>
          <a:lstStyle/>
          <a:p>
            <a:pPr marL="0" indent="0" algn="l"/>
            <a:r>
              <a:rPr lang="en-US" sz="1800" dirty="0">
                <a:solidFill>
                  <a:srgbClr val="000000"/>
                </a:solidFill>
              </a:rPr>
              <a:t>Many municipalities, cities, and providers install fiber-optic cable to the user location. This is commonly referred to as Fiber to the x (</a:t>
            </a:r>
            <a:r>
              <a:rPr lang="en-US" sz="1800" dirty="0" err="1">
                <a:solidFill>
                  <a:srgbClr val="000000"/>
                </a:solidFill>
              </a:rPr>
              <a:t>FTTx</a:t>
            </a:r>
            <a:r>
              <a:rPr lang="en-US" sz="1800" dirty="0">
                <a:solidFill>
                  <a:srgbClr val="000000"/>
                </a:solidFill>
              </a:rPr>
              <a:t>) and includes the following:</a:t>
            </a:r>
          </a:p>
          <a:p>
            <a:pPr marL="285750" indent="-285750" algn="l">
              <a:buFont typeface="Arial" panose="020B0604020202020204" pitchFamily="34" charset="0"/>
              <a:buChar char="•"/>
            </a:pPr>
            <a:r>
              <a:rPr lang="en-US" sz="1600" b="1" dirty="0">
                <a:solidFill>
                  <a:srgbClr val="000000"/>
                </a:solidFill>
              </a:rPr>
              <a:t>Fiber to the Home (FTTH)</a:t>
            </a:r>
            <a:r>
              <a:rPr lang="en-US" sz="1600" dirty="0">
                <a:solidFill>
                  <a:srgbClr val="000000"/>
                </a:solidFill>
              </a:rPr>
              <a:t> - Fiber reaches the boundary of the residence. </a:t>
            </a:r>
          </a:p>
          <a:p>
            <a:pPr marL="285750" indent="-285750" algn="l">
              <a:buFont typeface="Arial" panose="020B0604020202020204" pitchFamily="34" charset="0"/>
              <a:buChar char="•"/>
            </a:pPr>
            <a:r>
              <a:rPr lang="en-US" sz="1600" b="1" dirty="0">
                <a:solidFill>
                  <a:srgbClr val="000000"/>
                </a:solidFill>
              </a:rPr>
              <a:t>Fiber to the Building (FTTB)</a:t>
            </a:r>
            <a:r>
              <a:rPr lang="en-US" sz="1600" dirty="0">
                <a:solidFill>
                  <a:srgbClr val="000000"/>
                </a:solidFill>
              </a:rPr>
              <a:t> - Fiber reaches the boundary of the building with the final connection to the individual living space being made via alternative means.</a:t>
            </a:r>
          </a:p>
          <a:p>
            <a:pPr marL="285750" indent="-285750" algn="l">
              <a:buFont typeface="Arial" panose="020B0604020202020204" pitchFamily="34" charset="0"/>
              <a:buChar char="•"/>
            </a:pPr>
            <a:r>
              <a:rPr lang="en-US" sz="1600" b="1" dirty="0">
                <a:solidFill>
                  <a:srgbClr val="000000"/>
                </a:solidFill>
              </a:rPr>
              <a:t>Fiber to the Node/Neighborhood (FTTN)</a:t>
            </a:r>
            <a:r>
              <a:rPr lang="en-US" sz="1600" dirty="0">
                <a:solidFill>
                  <a:srgbClr val="000000"/>
                </a:solidFill>
              </a:rPr>
              <a:t> – Optical cabling reaches an optical node that converts optical signals to a format acceptable for twisted pair or coaxial cable to the premise.</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E7D1481B-12CA-40C0-BE3C-C6A0EA5197C0}"/>
              </a:ext>
            </a:extLst>
          </p:cNvPr>
          <p:cNvSpPr/>
          <p:nvPr/>
        </p:nvSpPr>
        <p:spPr>
          <a:xfrm>
            <a:off x="618084" y="3980305"/>
            <a:ext cx="7541289"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a:t>
            </a:r>
            <a:r>
              <a:rPr lang="en-US" sz="1400" dirty="0" err="1">
                <a:solidFill>
                  <a:srgbClr val="000000"/>
                </a:solidFill>
              </a:rPr>
              <a:t>FTTx</a:t>
            </a:r>
            <a:r>
              <a:rPr lang="en-US" sz="1400" dirty="0">
                <a:solidFill>
                  <a:srgbClr val="000000"/>
                </a:solidFill>
              </a:rPr>
              <a:t> can deliver the highest bandwidth of all broadband options</a:t>
            </a:r>
            <a:r>
              <a:rPr lang="en-US" sz="1100" dirty="0">
                <a:solidFill>
                  <a:srgbClr val="000000"/>
                </a:solidFill>
              </a:rPr>
              <a:t>.</a:t>
            </a:r>
          </a:p>
        </p:txBody>
      </p:sp>
    </p:spTree>
    <p:extLst>
      <p:ext uri="{BB962C8B-B14F-4D97-AF65-F5344CB8AC3E}">
        <p14:creationId xmlns:p14="http://schemas.microsoft.com/office/powerpoint/2010/main" val="328832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Wireless Internet-Based Broadband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22169"/>
            <a:ext cx="8345488" cy="3893270"/>
          </a:xfrm>
        </p:spPr>
        <p:txBody>
          <a:bodyPr/>
          <a:lstStyle/>
          <a:p>
            <a:pPr marL="0" indent="0" algn="l"/>
            <a:r>
              <a:rPr lang="en-US" sz="1600" dirty="0">
                <a:solidFill>
                  <a:srgbClr val="000000"/>
                </a:solidFill>
              </a:rPr>
              <a:t>Wireless technology uses the unlicensed radio spectrum to send and receive data.</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Municipal wireless networks are available in many cities providing high-speed internet access for free, or for substantially less than the price of other broadband services.</a:t>
            </a:r>
          </a:p>
          <a:p>
            <a:pPr marL="285750" indent="-285750" algn="l">
              <a:buFont typeface="Arial" panose="020B0604020202020204" pitchFamily="34" charset="0"/>
              <a:buChar char="•"/>
            </a:pPr>
            <a:r>
              <a:rPr lang="en-US" sz="1600" b="1" dirty="0">
                <a:solidFill>
                  <a:srgbClr val="000000"/>
                </a:solidFill>
              </a:rPr>
              <a:t>Cellular</a:t>
            </a:r>
            <a:r>
              <a:rPr lang="en-US" sz="1600" dirty="0">
                <a:solidFill>
                  <a:srgbClr val="000000"/>
                </a:solidFill>
              </a:rPr>
              <a:t> – Increasingly used to connect devices to the internet using radio waves to communicate through a nearby mobile phone tower. 3G/4G/5G and Long-Term Evolution (LTE) are cellular technologies.</a:t>
            </a:r>
          </a:p>
          <a:p>
            <a:pPr marL="285750" indent="-285750" algn="l">
              <a:buFont typeface="Arial" panose="020B0604020202020204" pitchFamily="34" charset="0"/>
              <a:buChar char="•"/>
            </a:pPr>
            <a:r>
              <a:rPr lang="en-US" sz="1600" b="1" dirty="0">
                <a:solidFill>
                  <a:srgbClr val="000000"/>
                </a:solidFill>
              </a:rPr>
              <a:t>Satellite Internet </a:t>
            </a:r>
            <a:r>
              <a:rPr lang="en-US" sz="1600" dirty="0">
                <a:solidFill>
                  <a:srgbClr val="000000"/>
                </a:solidFill>
              </a:rPr>
              <a:t>- Typically used by rural users or in remote locations where cable and DSL are not available. A router connects to a satellite dish which is pointed to a service provider satellite in Geosynchronous orbit. Trees and heavy rains can impact the satellite signal.</a:t>
            </a:r>
          </a:p>
          <a:p>
            <a:pPr marL="285750" indent="-285750" algn="l">
              <a:buFont typeface="Arial" panose="020B0604020202020204" pitchFamily="34" charset="0"/>
              <a:buChar char="•"/>
            </a:pPr>
            <a:r>
              <a:rPr lang="en-US" sz="1600" b="1" dirty="0">
                <a:solidFill>
                  <a:srgbClr val="000000"/>
                </a:solidFill>
              </a:rPr>
              <a:t>WiMAX</a:t>
            </a:r>
            <a:r>
              <a:rPr lang="en-US" sz="1600" dirty="0">
                <a:solidFill>
                  <a:srgbClr val="000000"/>
                </a:solidFill>
              </a:rPr>
              <a:t> - Worldwide Interoperability for Microwave Access (WiMAX) is described in the IEEE standard 802.16 Provides high-speed broadband service with wireless access and provides broad coverage like a cell phone network rather than through small Wi-Fi hotspots.</a:t>
            </a:r>
          </a:p>
        </p:txBody>
      </p:sp>
    </p:spTree>
    <p:extLst>
      <p:ext uri="{BB962C8B-B14F-4D97-AF65-F5344CB8AC3E}">
        <p14:creationId xmlns:p14="http://schemas.microsoft.com/office/powerpoint/2010/main" val="34325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VPN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8981" y="731837"/>
            <a:ext cx="8946037" cy="3940647"/>
          </a:xfrm>
        </p:spPr>
        <p:txBody>
          <a:bodyPr/>
          <a:lstStyle/>
          <a:p>
            <a:pPr marL="0" indent="0" algn="l"/>
            <a:r>
              <a:rPr lang="en-US" sz="1400" dirty="0">
                <a:solidFill>
                  <a:srgbClr val="000000"/>
                </a:solidFill>
              </a:rPr>
              <a:t>VPNs can be used to address security concerns incurred when a remote office worker uses broadband services to access the corporate WAN over the internet.</a:t>
            </a:r>
          </a:p>
          <a:p>
            <a:pPr marL="0" indent="0" algn="l"/>
            <a:r>
              <a:rPr lang="en-US" sz="1400" dirty="0">
                <a:solidFill>
                  <a:srgbClr val="000000"/>
                </a:solidFill>
              </a:rPr>
              <a:t>A VPN is an encrypted connection between private networks over a public network. VPN tunnels are routed through the internet from the private network of the company to the remote site or employee host.</a:t>
            </a:r>
          </a:p>
          <a:p>
            <a:pPr marL="0" indent="0" algn="l"/>
            <a:r>
              <a:rPr lang="en-US" sz="1400" dirty="0">
                <a:solidFill>
                  <a:srgbClr val="000000"/>
                </a:solidFill>
              </a:rPr>
              <a:t>There are several benefits to using VPN:</a:t>
            </a:r>
          </a:p>
          <a:p>
            <a:pPr marL="285750" indent="-285750" algn="l">
              <a:buFont typeface="Arial" panose="020B0604020202020204" pitchFamily="34" charset="0"/>
              <a:buChar char="•"/>
            </a:pPr>
            <a:r>
              <a:rPr lang="en-US" sz="1400" b="1" dirty="0">
                <a:solidFill>
                  <a:srgbClr val="000000"/>
                </a:solidFill>
              </a:rPr>
              <a:t>Cost savings </a:t>
            </a:r>
            <a:r>
              <a:rPr lang="en-US" sz="1400" dirty="0">
                <a:solidFill>
                  <a:srgbClr val="000000"/>
                </a:solidFill>
              </a:rPr>
              <a:t>- Eliminates expensive, dedicated WAN links and modem banks.</a:t>
            </a:r>
          </a:p>
          <a:p>
            <a:pPr marL="285750" indent="-285750" algn="l">
              <a:buFont typeface="Arial" panose="020B0604020202020204" pitchFamily="34" charset="0"/>
              <a:buChar char="•"/>
            </a:pPr>
            <a:r>
              <a:rPr lang="en-US" sz="1400" b="1" dirty="0">
                <a:solidFill>
                  <a:srgbClr val="000000"/>
                </a:solidFill>
              </a:rPr>
              <a:t>Security</a:t>
            </a:r>
            <a:r>
              <a:rPr lang="en-US" sz="1400" dirty="0">
                <a:solidFill>
                  <a:srgbClr val="000000"/>
                </a:solidFill>
              </a:rPr>
              <a:t> - Advanced encryption and authentication protocols protect data from unauthorized access.</a:t>
            </a:r>
          </a:p>
          <a:p>
            <a:pPr marL="285750" indent="-285750" algn="l">
              <a:buFont typeface="Arial" panose="020B0604020202020204" pitchFamily="34" charset="0"/>
              <a:buChar char="•"/>
            </a:pPr>
            <a:r>
              <a:rPr lang="en-US" sz="1400" b="1" dirty="0">
                <a:solidFill>
                  <a:srgbClr val="000000"/>
                </a:solidFill>
              </a:rPr>
              <a:t>Scalability</a:t>
            </a:r>
            <a:r>
              <a:rPr lang="en-US" sz="1400" dirty="0">
                <a:solidFill>
                  <a:srgbClr val="000000"/>
                </a:solidFill>
              </a:rPr>
              <a:t> - Corporations can add large amounts of capacity without adding significant infrastructure.</a:t>
            </a:r>
          </a:p>
          <a:p>
            <a:pPr marL="285750" indent="-285750" algn="l">
              <a:buFont typeface="Arial" panose="020B0604020202020204" pitchFamily="34" charset="0"/>
              <a:buChar char="•"/>
            </a:pPr>
            <a:r>
              <a:rPr lang="en-US" sz="1400" b="1" dirty="0">
                <a:solidFill>
                  <a:srgbClr val="000000"/>
                </a:solidFill>
              </a:rPr>
              <a:t>Compatibility with broadband technology </a:t>
            </a:r>
            <a:r>
              <a:rPr lang="en-US" sz="1400" dirty="0">
                <a:solidFill>
                  <a:srgbClr val="000000"/>
                </a:solidFill>
              </a:rPr>
              <a:t>- Supported by broadband service providers such as DSL and cable.</a:t>
            </a:r>
          </a:p>
          <a:p>
            <a:pPr marL="0" indent="0" algn="l"/>
            <a:r>
              <a:rPr lang="en-US" sz="1400" dirty="0">
                <a:solidFill>
                  <a:srgbClr val="000000"/>
                </a:solidFill>
              </a:rPr>
              <a:t>VPNs are commonly implemented as the following:</a:t>
            </a:r>
          </a:p>
          <a:p>
            <a:pPr marL="285750" indent="-285750" algn="l">
              <a:buFont typeface="Arial" panose="020B0604020202020204" pitchFamily="34" charset="0"/>
              <a:buChar char="•"/>
            </a:pPr>
            <a:r>
              <a:rPr lang="en-US" sz="1400" b="1" dirty="0">
                <a:solidFill>
                  <a:srgbClr val="000000"/>
                </a:solidFill>
              </a:rPr>
              <a:t>Site-to-site VPN </a:t>
            </a:r>
            <a:r>
              <a:rPr lang="en-US" sz="1400" dirty="0">
                <a:solidFill>
                  <a:srgbClr val="000000"/>
                </a:solidFill>
              </a:rPr>
              <a:t>- VPN settings are configured on routers. Clients are unaware that their data is being encrypted.</a:t>
            </a:r>
          </a:p>
          <a:p>
            <a:pPr marL="285750" indent="-285750" algn="l">
              <a:buFont typeface="Arial" panose="020B0604020202020204" pitchFamily="34" charset="0"/>
              <a:buChar char="•"/>
            </a:pPr>
            <a:r>
              <a:rPr lang="en-US" sz="1400" b="1" dirty="0">
                <a:solidFill>
                  <a:srgbClr val="000000"/>
                </a:solidFill>
              </a:rPr>
              <a:t>Remote Access </a:t>
            </a:r>
            <a:r>
              <a:rPr lang="en-US" sz="1400" dirty="0">
                <a:solidFill>
                  <a:srgbClr val="000000"/>
                </a:solidFill>
              </a:rPr>
              <a:t>- The user is aware and initiates remote access connection. For example, using HTTPS in a browser to connect to your bank. Alternatively, the user can run VPN client software on their host to connect to and authenticate with the destination device.</a:t>
            </a:r>
          </a:p>
          <a:p>
            <a:pPr marL="0" indent="0" algn="l"/>
            <a:endParaRPr lang="en-US" sz="12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0325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ISP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5078" y="731837"/>
            <a:ext cx="5685769" cy="3940647"/>
          </a:xfrm>
        </p:spPr>
        <p:txBody>
          <a:bodyPr/>
          <a:lstStyle/>
          <a:p>
            <a:pPr marL="0" indent="0" algn="l"/>
            <a:r>
              <a:rPr lang="en-US" sz="1400" dirty="0">
                <a:solidFill>
                  <a:srgbClr val="000000"/>
                </a:solidFill>
              </a:rPr>
              <a:t>There are different ways an organization can connect to an ISP. The choice depends on the needs and budget of the organization.</a:t>
            </a:r>
          </a:p>
          <a:p>
            <a:pPr marL="285750" indent="-285750" algn="l">
              <a:buFont typeface="Arial" panose="020B0604020202020204" pitchFamily="34" charset="0"/>
              <a:buChar char="•"/>
            </a:pPr>
            <a:r>
              <a:rPr lang="en-US" sz="1400" b="1" dirty="0">
                <a:solidFill>
                  <a:srgbClr val="000000"/>
                </a:solidFill>
              </a:rPr>
              <a:t>Single-homed</a:t>
            </a:r>
            <a:r>
              <a:rPr lang="en-US" sz="1400" dirty="0">
                <a:solidFill>
                  <a:srgbClr val="000000"/>
                </a:solidFill>
              </a:rPr>
              <a:t> –Single connection to the ISP using one link. Provides no redundancy and is the least expensive solution.</a:t>
            </a:r>
          </a:p>
          <a:p>
            <a:pPr marL="285750" indent="-285750" algn="l">
              <a:buFont typeface="Arial" panose="020B0604020202020204" pitchFamily="34" charset="0"/>
              <a:buChar char="•"/>
            </a:pPr>
            <a:r>
              <a:rPr lang="en-US" sz="1400" b="1" dirty="0">
                <a:solidFill>
                  <a:srgbClr val="000000"/>
                </a:solidFill>
              </a:rPr>
              <a:t>Dual-homed</a:t>
            </a:r>
            <a:r>
              <a:rPr lang="en-US" sz="1400" dirty="0">
                <a:solidFill>
                  <a:srgbClr val="000000"/>
                </a:solidFill>
              </a:rPr>
              <a:t> - Connects to the same ISP using two links. Provides both redundancy and load balancing. However, the organization loses internet connectivity if the ISP experiences an outage.</a:t>
            </a:r>
          </a:p>
          <a:p>
            <a:pPr marL="285750" indent="-285750" algn="l">
              <a:buFont typeface="Arial" panose="020B0604020202020204" pitchFamily="34" charset="0"/>
              <a:buChar char="•"/>
            </a:pPr>
            <a:r>
              <a:rPr lang="en-US" sz="1400" b="1" dirty="0">
                <a:solidFill>
                  <a:srgbClr val="000000"/>
                </a:solidFill>
              </a:rPr>
              <a:t>Multihomed</a:t>
            </a:r>
            <a:r>
              <a:rPr lang="en-US" sz="1400" dirty="0">
                <a:solidFill>
                  <a:srgbClr val="000000"/>
                </a:solidFill>
              </a:rPr>
              <a:t> -The client connects to two different ISPs. This design provides increased redundancy and enables load-balancing, but it can be expensive.</a:t>
            </a:r>
          </a:p>
          <a:p>
            <a:pPr marL="285750" indent="-285750" algn="l">
              <a:buFont typeface="Arial" panose="020B0604020202020204" pitchFamily="34" charset="0"/>
              <a:buChar char="•"/>
            </a:pPr>
            <a:r>
              <a:rPr lang="en-US" sz="1400" b="1" dirty="0">
                <a:solidFill>
                  <a:srgbClr val="000000"/>
                </a:solidFill>
              </a:rPr>
              <a:t>Dual-multihomed</a:t>
            </a:r>
            <a:r>
              <a:rPr lang="en-US" sz="1400" dirty="0">
                <a:solidFill>
                  <a:srgbClr val="000000"/>
                </a:solidFill>
              </a:rPr>
              <a:t> - Dual-multihomed is the most resilient topology of the four shown. The client connects with redundant links to multiple ISPs. This topology provides the most redundancy possible. It is the most expensive option of the four.</a:t>
            </a:r>
          </a:p>
        </p:txBody>
      </p:sp>
      <p:pic>
        <p:nvPicPr>
          <p:cNvPr id="2" name="Picture 1">
            <a:extLst>
              <a:ext uri="{FF2B5EF4-FFF2-40B4-BE49-F238E27FC236}">
                <a16:creationId xmlns:a16="http://schemas.microsoft.com/office/drawing/2014/main" id="{34BF267B-7845-4111-91FD-FA6958B413EC}"/>
              </a:ext>
            </a:extLst>
          </p:cNvPr>
          <p:cNvPicPr>
            <a:picLocks noChangeAspect="1"/>
          </p:cNvPicPr>
          <p:nvPr/>
        </p:nvPicPr>
        <p:blipFill>
          <a:blip r:embed="rId3"/>
          <a:stretch>
            <a:fillRect/>
          </a:stretch>
        </p:blipFill>
        <p:spPr>
          <a:xfrm>
            <a:off x="6239436" y="3197001"/>
            <a:ext cx="2549826" cy="1532683"/>
          </a:xfrm>
          <a:prstGeom prst="rect">
            <a:avLst/>
          </a:prstGeom>
        </p:spPr>
      </p:pic>
      <p:pic>
        <p:nvPicPr>
          <p:cNvPr id="5" name="Picture 4">
            <a:extLst>
              <a:ext uri="{FF2B5EF4-FFF2-40B4-BE49-F238E27FC236}">
                <a16:creationId xmlns:a16="http://schemas.microsoft.com/office/drawing/2014/main" id="{9A4575AE-6A3C-408D-AFA5-1C7FC1F8C805}"/>
              </a:ext>
            </a:extLst>
          </p:cNvPr>
          <p:cNvPicPr>
            <a:picLocks noChangeAspect="1"/>
          </p:cNvPicPr>
          <p:nvPr/>
        </p:nvPicPr>
        <p:blipFill>
          <a:blip r:embed="rId4"/>
          <a:stretch>
            <a:fillRect/>
          </a:stretch>
        </p:blipFill>
        <p:spPr>
          <a:xfrm>
            <a:off x="6174936" y="1710844"/>
            <a:ext cx="2724043" cy="1525874"/>
          </a:xfrm>
          <a:prstGeom prst="rect">
            <a:avLst/>
          </a:prstGeom>
        </p:spPr>
      </p:pic>
      <p:pic>
        <p:nvPicPr>
          <p:cNvPr id="6" name="Picture 5">
            <a:extLst>
              <a:ext uri="{FF2B5EF4-FFF2-40B4-BE49-F238E27FC236}">
                <a16:creationId xmlns:a16="http://schemas.microsoft.com/office/drawing/2014/main" id="{7DF19F28-4200-4E3E-9667-41491491D38D}"/>
              </a:ext>
            </a:extLst>
          </p:cNvPr>
          <p:cNvPicPr>
            <a:picLocks noChangeAspect="1"/>
          </p:cNvPicPr>
          <p:nvPr/>
        </p:nvPicPr>
        <p:blipFill>
          <a:blip r:embed="rId5"/>
          <a:stretch>
            <a:fillRect/>
          </a:stretch>
        </p:blipFill>
        <p:spPr>
          <a:xfrm>
            <a:off x="6161213" y="1077794"/>
            <a:ext cx="2737766" cy="643580"/>
          </a:xfrm>
          <a:prstGeom prst="rect">
            <a:avLst/>
          </a:prstGeom>
        </p:spPr>
      </p:pic>
      <p:pic>
        <p:nvPicPr>
          <p:cNvPr id="7" name="Picture 6">
            <a:extLst>
              <a:ext uri="{FF2B5EF4-FFF2-40B4-BE49-F238E27FC236}">
                <a16:creationId xmlns:a16="http://schemas.microsoft.com/office/drawing/2014/main" id="{9CCC4CC1-64EE-48DF-A528-D2C57C207A3B}"/>
              </a:ext>
            </a:extLst>
          </p:cNvPr>
          <p:cNvPicPr>
            <a:picLocks noChangeAspect="1"/>
          </p:cNvPicPr>
          <p:nvPr/>
        </p:nvPicPr>
        <p:blipFill>
          <a:blip r:embed="rId6"/>
          <a:stretch>
            <a:fillRect/>
          </a:stretch>
        </p:blipFill>
        <p:spPr>
          <a:xfrm>
            <a:off x="6174936" y="268080"/>
            <a:ext cx="2773986" cy="650561"/>
          </a:xfrm>
          <a:prstGeom prst="rect">
            <a:avLst/>
          </a:prstGeom>
        </p:spPr>
      </p:pic>
    </p:spTree>
    <p:extLst>
      <p:ext uri="{BB962C8B-B14F-4D97-AF65-F5344CB8AC3E}">
        <p14:creationId xmlns:p14="http://schemas.microsoft.com/office/powerpoint/2010/main" val="9273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Broadband Solution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59876"/>
            <a:ext cx="8700940" cy="4012608"/>
          </a:xfrm>
        </p:spPr>
        <p:txBody>
          <a:bodyPr/>
          <a:lstStyle/>
          <a:p>
            <a:pPr marL="0" indent="0" algn="l"/>
            <a:r>
              <a:rPr lang="en-US" sz="1600" dirty="0">
                <a:solidFill>
                  <a:srgbClr val="000000"/>
                </a:solidFill>
              </a:rPr>
              <a:t>Each broadband solution has advantages and disadvantages. If there are multiple broadband solutions available, a cost-versus-benefit analysis should be performed to determine the best solution.</a:t>
            </a:r>
          </a:p>
          <a:p>
            <a:pPr marL="0" indent="0" algn="l"/>
            <a:r>
              <a:rPr lang="en-US" sz="1600" dirty="0">
                <a:solidFill>
                  <a:srgbClr val="000000"/>
                </a:solidFill>
              </a:rPr>
              <a:t>Some factors to consider include the following:</a:t>
            </a:r>
          </a:p>
          <a:p>
            <a:pPr marL="285750" indent="-285750" algn="l">
              <a:buFont typeface="Arial" panose="020B0604020202020204" pitchFamily="34" charset="0"/>
              <a:buChar char="•"/>
            </a:pPr>
            <a:r>
              <a:rPr lang="en-US" sz="1600" b="1" dirty="0">
                <a:solidFill>
                  <a:srgbClr val="000000"/>
                </a:solidFill>
              </a:rPr>
              <a:t>Cable </a:t>
            </a:r>
            <a:r>
              <a:rPr lang="en-US" sz="1600" dirty="0">
                <a:solidFill>
                  <a:srgbClr val="000000"/>
                </a:solidFill>
              </a:rPr>
              <a:t>- Bandwidth is shared by many users. Therefore, upstream data rates are often slow during high-usage hours in areas with over-subscription.</a:t>
            </a:r>
          </a:p>
          <a:p>
            <a:pPr marL="285750" indent="-285750" algn="l">
              <a:buFont typeface="Arial" panose="020B0604020202020204" pitchFamily="34" charset="0"/>
              <a:buChar char="•"/>
            </a:pPr>
            <a:r>
              <a:rPr lang="en-US" sz="1600" b="1" dirty="0">
                <a:solidFill>
                  <a:srgbClr val="000000"/>
                </a:solidFill>
              </a:rPr>
              <a:t>DSL </a:t>
            </a:r>
            <a:r>
              <a:rPr lang="en-US" sz="1600" dirty="0">
                <a:solidFill>
                  <a:srgbClr val="000000"/>
                </a:solidFill>
              </a:rPr>
              <a:t>- Limited bandwidth that is distance sensitive (in relation to the ISP central office). Upload rate is proportionally lower compared to download rate.</a:t>
            </a:r>
          </a:p>
          <a:p>
            <a:pPr marL="285750" indent="-285750" algn="l">
              <a:buFont typeface="Arial" panose="020B0604020202020204" pitchFamily="34" charset="0"/>
              <a:buChar char="•"/>
            </a:pPr>
            <a:r>
              <a:rPr lang="en-US" sz="1600" b="1" dirty="0">
                <a:solidFill>
                  <a:srgbClr val="000000"/>
                </a:solidFill>
              </a:rPr>
              <a:t>Fiber-to-the-Home </a:t>
            </a:r>
            <a:r>
              <a:rPr lang="en-US" sz="1600" dirty="0">
                <a:solidFill>
                  <a:srgbClr val="000000"/>
                </a:solidFill>
              </a:rPr>
              <a:t>- This option requires fiber installation directly to the home.</a:t>
            </a:r>
          </a:p>
          <a:p>
            <a:pPr marL="285750" indent="-285750" algn="l">
              <a:buFont typeface="Arial" panose="020B0604020202020204" pitchFamily="34" charset="0"/>
              <a:buChar char="•"/>
            </a:pPr>
            <a:r>
              <a:rPr lang="en-US" sz="1600" b="1" dirty="0">
                <a:solidFill>
                  <a:srgbClr val="000000"/>
                </a:solidFill>
              </a:rPr>
              <a:t>Cellular/Mobile </a:t>
            </a:r>
            <a:r>
              <a:rPr lang="en-US" sz="1600" dirty="0">
                <a:solidFill>
                  <a:srgbClr val="000000"/>
                </a:solidFill>
              </a:rPr>
              <a:t>- With this option, coverage is often an issue, even within a small office or home office where bandwidth is relatively limited.</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Most municipalities do not have a mesh Wi-Fi network deployed. If is available and in range, then it is a viable option.</a:t>
            </a:r>
          </a:p>
          <a:p>
            <a:pPr marL="285750" indent="-285750" algn="l">
              <a:buFont typeface="Arial" panose="020B0604020202020204" pitchFamily="34" charset="0"/>
              <a:buChar char="•"/>
            </a:pPr>
            <a:r>
              <a:rPr lang="en-US" sz="1600" b="1" dirty="0">
                <a:solidFill>
                  <a:srgbClr val="000000"/>
                </a:solidFill>
              </a:rPr>
              <a:t>Satellite</a:t>
            </a:r>
            <a:r>
              <a:rPr lang="en-US" sz="1600" dirty="0">
                <a:solidFill>
                  <a:srgbClr val="000000"/>
                </a:solidFill>
              </a:rPr>
              <a:t> - This option is expensive and provides limited capacity per subscriber. Typically used when no other option is available.</a:t>
            </a:r>
          </a:p>
          <a:p>
            <a:pPr marL="0" indent="0" algn="l"/>
            <a:endParaRPr lang="en-US" sz="1400" dirty="0">
              <a:solidFill>
                <a:srgbClr val="000000"/>
              </a:solidFill>
            </a:endParaRPr>
          </a:p>
        </p:txBody>
      </p:sp>
    </p:spTree>
    <p:extLst>
      <p:ext uri="{BB962C8B-B14F-4D97-AF65-F5344CB8AC3E}">
        <p14:creationId xmlns:p14="http://schemas.microsoft.com/office/powerpoint/2010/main" val="422261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Private and Public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05082"/>
          </a:xfrm>
        </p:spPr>
        <p:txBody>
          <a:bodyPr/>
          <a:lstStyle/>
          <a:p>
            <a:pPr marL="0" indent="0" algn="l"/>
            <a:r>
              <a:rPr lang="en-US" sz="1600" dirty="0">
                <a:solidFill>
                  <a:srgbClr val="000000"/>
                </a:solidFill>
              </a:rPr>
              <a:t>A private WAN is a connection that is dedicated to a single customer.</a:t>
            </a:r>
          </a:p>
          <a:p>
            <a:pPr marL="0" indent="0" algn="l"/>
            <a:r>
              <a:rPr lang="en-US" sz="1600" dirty="0">
                <a:solidFill>
                  <a:srgbClr val="000000"/>
                </a:solidFill>
              </a:rPr>
              <a:t> </a:t>
            </a:r>
          </a:p>
          <a:p>
            <a:pPr marL="0" indent="0" algn="l"/>
            <a:r>
              <a:rPr lang="en-US" sz="1600" dirty="0">
                <a:solidFill>
                  <a:srgbClr val="000000"/>
                </a:solidFill>
              </a:rPr>
              <a:t>Private WANs provide the following:</a:t>
            </a:r>
          </a:p>
          <a:p>
            <a:pPr marL="285750" indent="-285750" algn="l">
              <a:buFont typeface="Arial" panose="020B0604020202020204" pitchFamily="34" charset="0"/>
              <a:buChar char="•"/>
            </a:pPr>
            <a:r>
              <a:rPr lang="en-US" sz="1600" dirty="0">
                <a:solidFill>
                  <a:srgbClr val="000000"/>
                </a:solidFill>
              </a:rPr>
              <a:t>Guaranteed service level</a:t>
            </a:r>
          </a:p>
          <a:p>
            <a:pPr marL="285750" indent="-285750" algn="l">
              <a:buFont typeface="Arial" panose="020B0604020202020204" pitchFamily="34" charset="0"/>
              <a:buChar char="•"/>
            </a:pPr>
            <a:r>
              <a:rPr lang="en-US" sz="1600" dirty="0">
                <a:solidFill>
                  <a:srgbClr val="000000"/>
                </a:solidFill>
              </a:rPr>
              <a:t>Consistent bandwidth</a:t>
            </a:r>
          </a:p>
          <a:p>
            <a:pPr marL="285750" indent="-285750" algn="l">
              <a:buFont typeface="Arial" panose="020B0604020202020204" pitchFamily="34" charset="0"/>
              <a:buChar char="•"/>
            </a:pPr>
            <a:r>
              <a:rPr lang="en-US" sz="1600" dirty="0">
                <a:solidFill>
                  <a:srgbClr val="000000"/>
                </a:solidFill>
              </a:rPr>
              <a:t>Security</a:t>
            </a:r>
          </a:p>
          <a:p>
            <a:pPr marL="0" indent="0" algn="l"/>
            <a:endParaRPr lang="en-US" sz="1600" dirty="0">
              <a:solidFill>
                <a:srgbClr val="000000"/>
              </a:solidFill>
            </a:endParaRPr>
          </a:p>
          <a:p>
            <a:pPr marL="0" indent="0" algn="l"/>
            <a:r>
              <a:rPr lang="en-US" sz="1600" dirty="0">
                <a:solidFill>
                  <a:srgbClr val="000000"/>
                </a:solidFill>
              </a:rPr>
              <a:t>A public WAN connection is typically provided by an ISP or telecommunications service provider using the internet. In this case, the service levels and bandwidth may vary, and the shared connections do not guarantee security.</a:t>
            </a:r>
          </a:p>
          <a:p>
            <a:pPr marL="0" indent="0" algn="l"/>
            <a:endParaRPr lang="en-US" sz="1600" dirty="0">
              <a:solidFill>
                <a:srgbClr val="000000"/>
              </a:solidFill>
            </a:endParaRPr>
          </a:p>
        </p:txBody>
      </p:sp>
    </p:spTree>
    <p:extLst>
      <p:ext uri="{BB962C8B-B14F-4D97-AF65-F5344CB8AC3E}">
        <p14:creationId xmlns:p14="http://schemas.microsoft.com/office/powerpoint/2010/main" val="5467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WANs are implemented using the following logical topology designs:</a:t>
            </a:r>
          </a:p>
          <a:p>
            <a:pPr marL="285750" indent="-285750" algn="l">
              <a:buFont typeface="Arial" panose="020B0604020202020204" pitchFamily="34" charset="0"/>
              <a:buChar char="•"/>
            </a:pPr>
            <a:r>
              <a:rPr lang="en-US" sz="1600" dirty="0">
                <a:solidFill>
                  <a:srgbClr val="000000"/>
                </a:solidFill>
              </a:rPr>
              <a:t>Point-to-Point Topology</a:t>
            </a:r>
          </a:p>
          <a:p>
            <a:pPr marL="285750" indent="-285750" algn="l">
              <a:buFont typeface="Arial" panose="020B0604020202020204" pitchFamily="34" charset="0"/>
              <a:buChar char="•"/>
            </a:pPr>
            <a:r>
              <a:rPr lang="en-US" sz="1600" dirty="0">
                <a:solidFill>
                  <a:srgbClr val="000000"/>
                </a:solidFill>
              </a:rPr>
              <a:t>Hub-and-Spoke Topology</a:t>
            </a:r>
          </a:p>
          <a:p>
            <a:pPr marL="285750" indent="-285750" algn="l">
              <a:buFont typeface="Arial" panose="020B0604020202020204" pitchFamily="34" charset="0"/>
              <a:buChar char="•"/>
            </a:pPr>
            <a:r>
              <a:rPr lang="en-US" sz="1600" dirty="0">
                <a:solidFill>
                  <a:srgbClr val="000000"/>
                </a:solidFill>
              </a:rPr>
              <a:t>Dual-homed Topology</a:t>
            </a:r>
          </a:p>
          <a:p>
            <a:pPr marL="285750" indent="-285750" algn="l">
              <a:buFont typeface="Arial" panose="020B0604020202020204" pitchFamily="34" charset="0"/>
              <a:buChar char="•"/>
            </a:pPr>
            <a:r>
              <a:rPr lang="en-US" sz="1600" dirty="0">
                <a:solidFill>
                  <a:srgbClr val="000000"/>
                </a:solidFill>
              </a:rPr>
              <a:t>Fully Meshed Topology</a:t>
            </a:r>
          </a:p>
          <a:p>
            <a:pPr marL="285750" indent="-285750" algn="l">
              <a:buFont typeface="Arial" panose="020B0604020202020204" pitchFamily="34" charset="0"/>
              <a:buChar char="•"/>
            </a:pPr>
            <a:r>
              <a:rPr lang="en-US" sz="1600" dirty="0">
                <a:solidFill>
                  <a:srgbClr val="000000"/>
                </a:solidFill>
              </a:rPr>
              <a:t>Partially Meshed Topology</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097ABF93-E213-4AC6-BCF7-2CEE7B0D2380}"/>
              </a:ext>
            </a:extLst>
          </p:cNvPr>
          <p:cNvSpPr/>
          <p:nvPr/>
        </p:nvSpPr>
        <p:spPr>
          <a:xfrm>
            <a:off x="431970" y="2962018"/>
            <a:ext cx="7913517" cy="338554"/>
          </a:xfrm>
          <a:prstGeom prst="rect">
            <a:avLst/>
          </a:prstGeom>
        </p:spPr>
        <p:txBody>
          <a:bodyPr wrap="square">
            <a:spAutoFit/>
          </a:bodyPr>
          <a:lstStyle/>
          <a:p>
            <a:r>
              <a:rPr lang="en-US" sz="1600" b="1" dirty="0">
                <a:solidFill>
                  <a:srgbClr val="000000"/>
                </a:solidFill>
              </a:rPr>
              <a:t>Note</a:t>
            </a:r>
            <a:r>
              <a:rPr lang="en-US" sz="1600" dirty="0">
                <a:solidFill>
                  <a:srgbClr val="000000"/>
                </a:solidFill>
              </a:rPr>
              <a:t>: Large networks usually deploy a combination of these topologies</a:t>
            </a:r>
            <a:r>
              <a:rPr lang="en-US" sz="1400" dirty="0">
                <a:solidFill>
                  <a:srgbClr val="000000"/>
                </a:solidFill>
              </a:rPr>
              <a:t>.</a:t>
            </a:r>
          </a:p>
        </p:txBody>
      </p:sp>
    </p:spTree>
    <p:extLst>
      <p:ext uri="{BB962C8B-B14F-4D97-AF65-F5344CB8AC3E}">
        <p14:creationId xmlns:p14="http://schemas.microsoft.com/office/powerpoint/2010/main" val="33338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44373"/>
          </a:xfrm>
        </p:spPr>
        <p:txBody>
          <a:bodyPr/>
          <a:lstStyle/>
          <a:p>
            <a:pPr algn="l"/>
            <a:r>
              <a:rPr lang="en-US" sz="1600" b="1" dirty="0">
                <a:solidFill>
                  <a:srgbClr val="000000"/>
                </a:solidFill>
              </a:rPr>
              <a:t>Point-to-Point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Employs a point-to-point circuit between two endpoints.</a:t>
            </a:r>
          </a:p>
          <a:p>
            <a:pPr marL="285750" indent="-285750" algn="l">
              <a:buFont typeface="Arial" panose="020B0604020202020204" pitchFamily="34" charset="0"/>
              <a:buChar char="•"/>
            </a:pPr>
            <a:r>
              <a:rPr lang="en-US" sz="1600" dirty="0">
                <a:solidFill>
                  <a:srgbClr val="000000"/>
                </a:solidFill>
              </a:rPr>
              <a:t>Involves a Layer 2 transport service through the service provider network.</a:t>
            </a:r>
          </a:p>
          <a:p>
            <a:pPr marL="285750" indent="-285750" algn="l">
              <a:buFont typeface="Arial" panose="020B0604020202020204" pitchFamily="34" charset="0"/>
              <a:buChar char="•"/>
            </a:pPr>
            <a:r>
              <a:rPr lang="en-US" sz="1600" dirty="0">
                <a:solidFill>
                  <a:srgbClr val="000000"/>
                </a:solidFill>
              </a:rPr>
              <a:t>The point-to-point connection is transparent to the customer network.</a:t>
            </a:r>
          </a:p>
        </p:txBody>
      </p:sp>
      <p:sp>
        <p:nvSpPr>
          <p:cNvPr id="6" name="Rectangle 5">
            <a:extLst>
              <a:ext uri="{FF2B5EF4-FFF2-40B4-BE49-F238E27FC236}">
                <a16:creationId xmlns:a16="http://schemas.microsoft.com/office/drawing/2014/main" id="{7F7A7859-F7BC-4009-A99E-0256B9751251}"/>
              </a:ext>
            </a:extLst>
          </p:cNvPr>
          <p:cNvSpPr/>
          <p:nvPr/>
        </p:nvSpPr>
        <p:spPr>
          <a:xfrm>
            <a:off x="1139980" y="4384083"/>
            <a:ext cx="6864037"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It can become expensive if many point-to-point connections are required.</a:t>
            </a:r>
          </a:p>
        </p:txBody>
      </p:sp>
      <p:pic>
        <p:nvPicPr>
          <p:cNvPr id="5" name="Picture 4">
            <a:extLst>
              <a:ext uri="{FF2B5EF4-FFF2-40B4-BE49-F238E27FC236}">
                <a16:creationId xmlns:a16="http://schemas.microsoft.com/office/drawing/2014/main" id="{7270E9B0-DC5C-4FA7-88B3-D90AD5DD503D}"/>
              </a:ext>
            </a:extLst>
          </p:cNvPr>
          <p:cNvPicPr>
            <a:picLocks noChangeAspect="1"/>
          </p:cNvPicPr>
          <p:nvPr/>
        </p:nvPicPr>
        <p:blipFill>
          <a:blip r:embed="rId3"/>
          <a:stretch>
            <a:fillRect/>
          </a:stretch>
        </p:blipFill>
        <p:spPr>
          <a:xfrm>
            <a:off x="2007571" y="2099792"/>
            <a:ext cx="4330346" cy="2160709"/>
          </a:xfrm>
          <a:prstGeom prst="rect">
            <a:avLst/>
          </a:prstGeom>
        </p:spPr>
      </p:pic>
    </p:spTree>
    <p:extLst>
      <p:ext uri="{BB962C8B-B14F-4D97-AF65-F5344CB8AC3E}">
        <p14:creationId xmlns:p14="http://schemas.microsoft.com/office/powerpoint/2010/main" val="413326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b="1" dirty="0">
                <a:solidFill>
                  <a:srgbClr val="000000"/>
                </a:solidFill>
              </a:rPr>
              <a:t>Hub-and-Spoke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Enables a single interface on the hub router to be shared by all spoke circuits.</a:t>
            </a:r>
          </a:p>
          <a:p>
            <a:pPr marL="285750" indent="-285750" algn="l">
              <a:buFont typeface="Arial" panose="020B0604020202020204" pitchFamily="34" charset="0"/>
              <a:buChar char="•"/>
            </a:pPr>
            <a:r>
              <a:rPr lang="en-US" sz="1600" dirty="0">
                <a:solidFill>
                  <a:srgbClr val="000000"/>
                </a:solidFill>
              </a:rPr>
              <a:t>Spoke routers can be interconnected through the hub router using virtual circuits and routed </a:t>
            </a:r>
            <a:r>
              <a:rPr lang="en-US" sz="1600" dirty="0" err="1">
                <a:solidFill>
                  <a:srgbClr val="000000"/>
                </a:solidFill>
              </a:rPr>
              <a:t>subinterfaces</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Spoke routers can only communicate with each other through the hub router.</a:t>
            </a:r>
          </a:p>
        </p:txBody>
      </p:sp>
      <p:sp>
        <p:nvSpPr>
          <p:cNvPr id="7" name="Rectangle 6">
            <a:extLst>
              <a:ext uri="{FF2B5EF4-FFF2-40B4-BE49-F238E27FC236}">
                <a16:creationId xmlns:a16="http://schemas.microsoft.com/office/drawing/2014/main" id="{9810DB47-C70D-4A6F-B770-00DA8EC43508}"/>
              </a:ext>
            </a:extLst>
          </p:cNvPr>
          <p:cNvSpPr/>
          <p:nvPr/>
        </p:nvSpPr>
        <p:spPr>
          <a:xfrm>
            <a:off x="5431134" y="2995253"/>
            <a:ext cx="3160207" cy="738664"/>
          </a:xfrm>
          <a:prstGeom prst="rect">
            <a:avLst/>
          </a:prstGeom>
        </p:spPr>
        <p:txBody>
          <a:bodyPr wrap="square">
            <a:spAutoFit/>
          </a:bodyPr>
          <a:lstStyle/>
          <a:p>
            <a:r>
              <a:rPr lang="en-US" sz="1400" b="1" dirty="0">
                <a:solidFill>
                  <a:srgbClr val="000000"/>
                </a:solidFill>
              </a:rPr>
              <a:t>Note: </a:t>
            </a:r>
            <a:r>
              <a:rPr lang="en-US" sz="1400" dirty="0">
                <a:solidFill>
                  <a:srgbClr val="000000"/>
                </a:solidFill>
              </a:rPr>
              <a:t>The hub router represents a single point of failure. If it fails, inter-spoke communication also fails.</a:t>
            </a:r>
          </a:p>
        </p:txBody>
      </p:sp>
      <p:pic>
        <p:nvPicPr>
          <p:cNvPr id="2" name="Picture 1">
            <a:extLst>
              <a:ext uri="{FF2B5EF4-FFF2-40B4-BE49-F238E27FC236}">
                <a16:creationId xmlns:a16="http://schemas.microsoft.com/office/drawing/2014/main" id="{627917B2-B878-42F4-B66F-EAE892D0E87B}"/>
              </a:ext>
            </a:extLst>
          </p:cNvPr>
          <p:cNvPicPr>
            <a:picLocks noChangeAspect="1"/>
          </p:cNvPicPr>
          <p:nvPr/>
        </p:nvPicPr>
        <p:blipFill>
          <a:blip r:embed="rId3"/>
          <a:stretch>
            <a:fillRect/>
          </a:stretch>
        </p:blipFill>
        <p:spPr>
          <a:xfrm>
            <a:off x="1477108" y="2571750"/>
            <a:ext cx="3346101" cy="1926365"/>
          </a:xfrm>
          <a:prstGeom prst="rect">
            <a:avLst/>
          </a:prstGeom>
        </p:spPr>
      </p:pic>
    </p:spTree>
    <p:extLst>
      <p:ext uri="{BB962C8B-B14F-4D97-AF65-F5344CB8AC3E}">
        <p14:creationId xmlns:p14="http://schemas.microsoft.com/office/powerpoint/2010/main" val="143810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b="1" dirty="0">
                <a:solidFill>
                  <a:srgbClr val="000000"/>
                </a:solidFill>
              </a:rPr>
              <a:t>Dual-homed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Offers enhanced network redundancy, load balancing, distributed computing and processing, and the ability to implement backup service provider connections.</a:t>
            </a:r>
          </a:p>
          <a:p>
            <a:pPr marL="285750" indent="-285750" algn="l">
              <a:buFont typeface="Arial" panose="020B0604020202020204" pitchFamily="34" charset="0"/>
              <a:buChar char="•"/>
            </a:pPr>
            <a:r>
              <a:rPr lang="en-US" sz="1600" dirty="0">
                <a:solidFill>
                  <a:srgbClr val="000000"/>
                </a:solidFill>
              </a:rPr>
              <a:t>More expensive to implement than single-homed topologies. This is because they require additional networking hardware, such as additional routers and switches.</a:t>
            </a:r>
          </a:p>
          <a:p>
            <a:pPr marL="285750" indent="-285750" algn="l">
              <a:buFont typeface="Arial" panose="020B0604020202020204" pitchFamily="34" charset="0"/>
              <a:buChar char="•"/>
            </a:pPr>
            <a:r>
              <a:rPr lang="en-US" sz="1600" dirty="0">
                <a:solidFill>
                  <a:srgbClr val="000000"/>
                </a:solidFill>
              </a:rPr>
              <a:t>More difficult to implement because they require additional, and more complex, configurations.</a:t>
            </a:r>
          </a:p>
        </p:txBody>
      </p:sp>
      <p:pic>
        <p:nvPicPr>
          <p:cNvPr id="5" name="Picture 4">
            <a:extLst>
              <a:ext uri="{FF2B5EF4-FFF2-40B4-BE49-F238E27FC236}">
                <a16:creationId xmlns:a16="http://schemas.microsoft.com/office/drawing/2014/main" id="{69BC861A-BB3C-4835-90E4-8CF9F0710756}"/>
              </a:ext>
            </a:extLst>
          </p:cNvPr>
          <p:cNvPicPr>
            <a:picLocks noChangeAspect="1"/>
          </p:cNvPicPr>
          <p:nvPr/>
        </p:nvPicPr>
        <p:blipFill>
          <a:blip r:embed="rId3"/>
          <a:stretch>
            <a:fillRect/>
          </a:stretch>
        </p:blipFill>
        <p:spPr>
          <a:xfrm>
            <a:off x="2394756" y="2830839"/>
            <a:ext cx="3555975" cy="1899767"/>
          </a:xfrm>
          <a:prstGeom prst="rect">
            <a:avLst/>
          </a:prstGeom>
        </p:spPr>
      </p:pic>
    </p:spTree>
    <p:extLst>
      <p:ext uri="{BB962C8B-B14F-4D97-AF65-F5344CB8AC3E}">
        <p14:creationId xmlns:p14="http://schemas.microsoft.com/office/powerpoint/2010/main" val="106163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10543</TotalTime>
  <Words>5323</Words>
  <Application>Microsoft Office PowerPoint</Application>
  <PresentationFormat>On-screen Show (16:9)</PresentationFormat>
  <Paragraphs>547</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CiscoSans ExtraLight</vt:lpstr>
      <vt:lpstr>Wingdings</vt:lpstr>
      <vt:lpstr>Default Theme</vt:lpstr>
      <vt:lpstr>Module 7: WAN Concepts</vt:lpstr>
      <vt:lpstr>Module Objectives</vt:lpstr>
      <vt:lpstr>7.1 Purpose of WANs</vt:lpstr>
      <vt:lpstr>Purpose of WANs LANs and WANs</vt:lpstr>
      <vt:lpstr>Purpose of WANs Private and Public WANs</vt:lpstr>
      <vt:lpstr>Purpose of WANs WAN Topologies</vt:lpstr>
      <vt:lpstr>Purpose of WANs WAN Topologies (Cont.)</vt:lpstr>
      <vt:lpstr>Purpose of WANs WAN Topologies (Cont.)</vt:lpstr>
      <vt:lpstr>Purpose of WANs WAN Topologies (Cont.)</vt:lpstr>
      <vt:lpstr>Purpose of WANs WAN Topologies (Cont.)</vt:lpstr>
      <vt:lpstr>Purpose of WANs Carrier Connections</vt:lpstr>
      <vt:lpstr>Purpose of WANs Carrier Connections (Cont.)</vt:lpstr>
      <vt:lpstr>Purpose of WANs Evolving Networks</vt:lpstr>
      <vt:lpstr>Purpose of WANs Evolving Networks (Cont.)</vt:lpstr>
      <vt:lpstr>Purpose of WANs Evolving Networks (Cont.)</vt:lpstr>
      <vt:lpstr>Purpose of WANs Evolving Networks (Cont.)</vt:lpstr>
      <vt:lpstr>Purpose of WANs Evolving Networks (Cont.)</vt:lpstr>
      <vt:lpstr>7.2 WAN Operation</vt:lpstr>
      <vt:lpstr>WAN Operations WAN Standards</vt:lpstr>
      <vt:lpstr>WAN Operations WANs in the OSI Model</vt:lpstr>
      <vt:lpstr>WAN Operations Common WAN Terminology</vt:lpstr>
      <vt:lpstr>WAN Operations Common WAN Terminology (Cont.)</vt:lpstr>
      <vt:lpstr>WAN Operations WAN Devices</vt:lpstr>
      <vt:lpstr>WAN Operations Serial Communication</vt:lpstr>
      <vt:lpstr>WAN Operations Circuit-Switched Communication</vt:lpstr>
      <vt:lpstr>WAN Operations Packet-Switched Communication</vt:lpstr>
      <vt:lpstr>WAN Operations SDH, SONET, and DWDM</vt:lpstr>
      <vt:lpstr>7.3 Traditional WAN Connectivity</vt:lpstr>
      <vt:lpstr>Traditional WAN Connectivity Traditional WAN Connectivity Options</vt:lpstr>
      <vt:lpstr>Traditional WAN Connectivity Common WAN Terminology</vt:lpstr>
      <vt:lpstr>Traditional WAN Connectivity Common WAN Terminology (Cont.)</vt:lpstr>
      <vt:lpstr>Traditional WAN Connectivity Circuit-Switch Options</vt:lpstr>
      <vt:lpstr>Traditional WAN Connectivity Packet-Switch Options</vt:lpstr>
      <vt:lpstr>7.4 Modern WAN Connectivity</vt:lpstr>
      <vt:lpstr>Modern WAN Connectivity Modern WANs</vt:lpstr>
      <vt:lpstr>Modern WAN Connectivity Modern WAN Connectivity Options</vt:lpstr>
      <vt:lpstr>Modern WAN Connectivity Ethernet WAN</vt:lpstr>
      <vt:lpstr>Modern WAN Connectivity MPLS</vt:lpstr>
      <vt:lpstr>7.5 Internet-Based Connectivity</vt:lpstr>
      <vt:lpstr>Internet-Based Connectivity Internet-Based Connectivity Options</vt:lpstr>
      <vt:lpstr>Internet-Based Connectivity DSL Technology</vt:lpstr>
      <vt:lpstr>Internet-Based Connectivity DSL Connections</vt:lpstr>
      <vt:lpstr>Internet-Based Connectivity DSL and PPP</vt:lpstr>
      <vt:lpstr>Internet-Based Connectivity Cable Technology</vt:lpstr>
      <vt:lpstr>Internet-Based Connectivity Optical Fiber</vt:lpstr>
      <vt:lpstr>Internet-Based Connectivity Wireless Internet-Based Broadband</vt:lpstr>
      <vt:lpstr>Internet-Based Connectivity VPN Technology</vt:lpstr>
      <vt:lpstr>Internet-Based Connectivity ISP Connectivity Options</vt:lpstr>
      <vt:lpstr>Internet-Based Connectivity Broadband Solution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320</cp:revision>
  <dcterms:created xsi:type="dcterms:W3CDTF">2019-10-18T06:21:22Z</dcterms:created>
  <dcterms:modified xsi:type="dcterms:W3CDTF">2022-02-17T14:10:36Z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