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1" r:id="rId8"/>
    <p:sldId id="259" r:id="rId9"/>
    <p:sldId id="270" r:id="rId10"/>
    <p:sldId id="260" r:id="rId11"/>
    <p:sldId id="262" r:id="rId12"/>
    <p:sldId id="263" r:id="rId13"/>
    <p:sldId id="264" r:id="rId14"/>
    <p:sldId id="265" r:id="rId15"/>
    <p:sldId id="266" r:id="rId16"/>
    <p:sldId id="267"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77DCD-E53C-2054-1A59-213171EFA3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16634F06-528D-FCCE-AA2F-B6A4AE1789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EA47F281-242A-EE59-8DF6-8D7A4F9DAEDF}"/>
              </a:ext>
            </a:extLst>
          </p:cNvPr>
          <p:cNvSpPr>
            <a:spLocks noGrp="1"/>
          </p:cNvSpPr>
          <p:nvPr>
            <p:ph type="dt" sz="half" idx="10"/>
          </p:nvPr>
        </p:nvSpPr>
        <p:spPr/>
        <p:txBody>
          <a:bodyPr/>
          <a:lstStyle/>
          <a:p>
            <a:fld id="{BECEEF24-FE4A-47B8-A7CE-50587218454C}" type="datetimeFigureOut">
              <a:rPr lang="en-AE" smtClean="0"/>
              <a:t>11/11/2023</a:t>
            </a:fld>
            <a:endParaRPr lang="en-AE"/>
          </a:p>
        </p:txBody>
      </p:sp>
      <p:sp>
        <p:nvSpPr>
          <p:cNvPr id="5" name="Footer Placeholder 4">
            <a:extLst>
              <a:ext uri="{FF2B5EF4-FFF2-40B4-BE49-F238E27FC236}">
                <a16:creationId xmlns:a16="http://schemas.microsoft.com/office/drawing/2014/main" id="{26A790A2-5903-EC56-0556-954F75A68CE3}"/>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21E520ED-FEFF-CC2E-00A7-7CCCFF70A2FD}"/>
              </a:ext>
            </a:extLst>
          </p:cNvPr>
          <p:cNvSpPr>
            <a:spLocks noGrp="1"/>
          </p:cNvSpPr>
          <p:nvPr>
            <p:ph type="sldNum" sz="quarter" idx="12"/>
          </p:nvPr>
        </p:nvSpPr>
        <p:spPr/>
        <p:txBody>
          <a:bodyPr/>
          <a:lstStyle/>
          <a:p>
            <a:fld id="{38E0B85B-2E98-45A0-82E4-5AAC2A09AFF9}" type="slidenum">
              <a:rPr lang="en-AE" smtClean="0"/>
              <a:t>‹#›</a:t>
            </a:fld>
            <a:endParaRPr lang="en-AE"/>
          </a:p>
        </p:txBody>
      </p:sp>
    </p:spTree>
    <p:extLst>
      <p:ext uri="{BB962C8B-B14F-4D97-AF65-F5344CB8AC3E}">
        <p14:creationId xmlns:p14="http://schemas.microsoft.com/office/powerpoint/2010/main" val="1972515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90444-7CB1-DFA9-9268-5647C8661E0B}"/>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CA94E2EA-CBBB-3755-226A-351E8266FC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4C3F8E51-BA5F-F553-C420-E93A767147F4}"/>
              </a:ext>
            </a:extLst>
          </p:cNvPr>
          <p:cNvSpPr>
            <a:spLocks noGrp="1"/>
          </p:cNvSpPr>
          <p:nvPr>
            <p:ph type="dt" sz="half" idx="10"/>
          </p:nvPr>
        </p:nvSpPr>
        <p:spPr/>
        <p:txBody>
          <a:bodyPr/>
          <a:lstStyle/>
          <a:p>
            <a:fld id="{BECEEF24-FE4A-47B8-A7CE-50587218454C}" type="datetimeFigureOut">
              <a:rPr lang="en-AE" smtClean="0"/>
              <a:t>11/11/2023</a:t>
            </a:fld>
            <a:endParaRPr lang="en-AE"/>
          </a:p>
        </p:txBody>
      </p:sp>
      <p:sp>
        <p:nvSpPr>
          <p:cNvPr id="5" name="Footer Placeholder 4">
            <a:extLst>
              <a:ext uri="{FF2B5EF4-FFF2-40B4-BE49-F238E27FC236}">
                <a16:creationId xmlns:a16="http://schemas.microsoft.com/office/drawing/2014/main" id="{53D9F816-A9E8-7B01-92C0-55BFC278119F}"/>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491C6F8B-CA12-07B3-101E-521FF07FD767}"/>
              </a:ext>
            </a:extLst>
          </p:cNvPr>
          <p:cNvSpPr>
            <a:spLocks noGrp="1"/>
          </p:cNvSpPr>
          <p:nvPr>
            <p:ph type="sldNum" sz="quarter" idx="12"/>
          </p:nvPr>
        </p:nvSpPr>
        <p:spPr/>
        <p:txBody>
          <a:bodyPr/>
          <a:lstStyle/>
          <a:p>
            <a:fld id="{38E0B85B-2E98-45A0-82E4-5AAC2A09AFF9}" type="slidenum">
              <a:rPr lang="en-AE" smtClean="0"/>
              <a:t>‹#›</a:t>
            </a:fld>
            <a:endParaRPr lang="en-AE"/>
          </a:p>
        </p:txBody>
      </p:sp>
    </p:spTree>
    <p:extLst>
      <p:ext uri="{BB962C8B-B14F-4D97-AF65-F5344CB8AC3E}">
        <p14:creationId xmlns:p14="http://schemas.microsoft.com/office/powerpoint/2010/main" val="3096818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805D07-7078-D8CA-4823-23B4C1A0BE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67B71BD0-A2BD-2B7B-4A1C-C997BCF854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01B3A585-F5A1-ED08-958F-16BF85D6BDB5}"/>
              </a:ext>
            </a:extLst>
          </p:cNvPr>
          <p:cNvSpPr>
            <a:spLocks noGrp="1"/>
          </p:cNvSpPr>
          <p:nvPr>
            <p:ph type="dt" sz="half" idx="10"/>
          </p:nvPr>
        </p:nvSpPr>
        <p:spPr/>
        <p:txBody>
          <a:bodyPr/>
          <a:lstStyle/>
          <a:p>
            <a:fld id="{BECEEF24-FE4A-47B8-A7CE-50587218454C}" type="datetimeFigureOut">
              <a:rPr lang="en-AE" smtClean="0"/>
              <a:t>11/11/2023</a:t>
            </a:fld>
            <a:endParaRPr lang="en-AE"/>
          </a:p>
        </p:txBody>
      </p:sp>
      <p:sp>
        <p:nvSpPr>
          <p:cNvPr id="5" name="Footer Placeholder 4">
            <a:extLst>
              <a:ext uri="{FF2B5EF4-FFF2-40B4-BE49-F238E27FC236}">
                <a16:creationId xmlns:a16="http://schemas.microsoft.com/office/drawing/2014/main" id="{947D3E95-5D26-FAA8-1B25-6DD12AECE506}"/>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FAAFE604-CD74-00C5-6338-C60E674F69EB}"/>
              </a:ext>
            </a:extLst>
          </p:cNvPr>
          <p:cNvSpPr>
            <a:spLocks noGrp="1"/>
          </p:cNvSpPr>
          <p:nvPr>
            <p:ph type="sldNum" sz="quarter" idx="12"/>
          </p:nvPr>
        </p:nvSpPr>
        <p:spPr/>
        <p:txBody>
          <a:bodyPr/>
          <a:lstStyle/>
          <a:p>
            <a:fld id="{38E0B85B-2E98-45A0-82E4-5AAC2A09AFF9}" type="slidenum">
              <a:rPr lang="en-AE" smtClean="0"/>
              <a:t>‹#›</a:t>
            </a:fld>
            <a:endParaRPr lang="en-AE"/>
          </a:p>
        </p:txBody>
      </p:sp>
    </p:spTree>
    <p:extLst>
      <p:ext uri="{BB962C8B-B14F-4D97-AF65-F5344CB8AC3E}">
        <p14:creationId xmlns:p14="http://schemas.microsoft.com/office/powerpoint/2010/main" val="636685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34789-4358-412A-679C-E06449B067F6}"/>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8E39851C-36E5-F56A-D23B-877DFE21AA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C6FA526A-BFDA-DA7E-9060-6BCD33BF7777}"/>
              </a:ext>
            </a:extLst>
          </p:cNvPr>
          <p:cNvSpPr>
            <a:spLocks noGrp="1"/>
          </p:cNvSpPr>
          <p:nvPr>
            <p:ph type="dt" sz="half" idx="10"/>
          </p:nvPr>
        </p:nvSpPr>
        <p:spPr/>
        <p:txBody>
          <a:bodyPr/>
          <a:lstStyle/>
          <a:p>
            <a:fld id="{BECEEF24-FE4A-47B8-A7CE-50587218454C}" type="datetimeFigureOut">
              <a:rPr lang="en-AE" smtClean="0"/>
              <a:t>11/11/2023</a:t>
            </a:fld>
            <a:endParaRPr lang="en-AE"/>
          </a:p>
        </p:txBody>
      </p:sp>
      <p:sp>
        <p:nvSpPr>
          <p:cNvPr id="5" name="Footer Placeholder 4">
            <a:extLst>
              <a:ext uri="{FF2B5EF4-FFF2-40B4-BE49-F238E27FC236}">
                <a16:creationId xmlns:a16="http://schemas.microsoft.com/office/drawing/2014/main" id="{39358190-B761-6F87-5DAE-C50FE6591CF0}"/>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71DC657B-D40C-295A-0520-6280CD5515F7}"/>
              </a:ext>
            </a:extLst>
          </p:cNvPr>
          <p:cNvSpPr>
            <a:spLocks noGrp="1"/>
          </p:cNvSpPr>
          <p:nvPr>
            <p:ph type="sldNum" sz="quarter" idx="12"/>
          </p:nvPr>
        </p:nvSpPr>
        <p:spPr/>
        <p:txBody>
          <a:bodyPr/>
          <a:lstStyle/>
          <a:p>
            <a:fld id="{38E0B85B-2E98-45A0-82E4-5AAC2A09AFF9}" type="slidenum">
              <a:rPr lang="en-AE" smtClean="0"/>
              <a:t>‹#›</a:t>
            </a:fld>
            <a:endParaRPr lang="en-AE"/>
          </a:p>
        </p:txBody>
      </p:sp>
    </p:spTree>
    <p:extLst>
      <p:ext uri="{BB962C8B-B14F-4D97-AF65-F5344CB8AC3E}">
        <p14:creationId xmlns:p14="http://schemas.microsoft.com/office/powerpoint/2010/main" val="60362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3BE00-CE8B-DB96-D6EA-E68CB09AD2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E490BEBC-DADE-D1CE-9A18-8D7A324F96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348A3A-2E96-E500-B6DF-9B5CA48686E4}"/>
              </a:ext>
            </a:extLst>
          </p:cNvPr>
          <p:cNvSpPr>
            <a:spLocks noGrp="1"/>
          </p:cNvSpPr>
          <p:nvPr>
            <p:ph type="dt" sz="half" idx="10"/>
          </p:nvPr>
        </p:nvSpPr>
        <p:spPr/>
        <p:txBody>
          <a:bodyPr/>
          <a:lstStyle/>
          <a:p>
            <a:fld id="{BECEEF24-FE4A-47B8-A7CE-50587218454C}" type="datetimeFigureOut">
              <a:rPr lang="en-AE" smtClean="0"/>
              <a:t>11/11/2023</a:t>
            </a:fld>
            <a:endParaRPr lang="en-AE"/>
          </a:p>
        </p:txBody>
      </p:sp>
      <p:sp>
        <p:nvSpPr>
          <p:cNvPr id="5" name="Footer Placeholder 4">
            <a:extLst>
              <a:ext uri="{FF2B5EF4-FFF2-40B4-BE49-F238E27FC236}">
                <a16:creationId xmlns:a16="http://schemas.microsoft.com/office/drawing/2014/main" id="{E2B3FE3E-8D41-6C35-DC28-458BE2D7E178}"/>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75776B8A-E0B7-B58E-1816-87DD9BB9BE17}"/>
              </a:ext>
            </a:extLst>
          </p:cNvPr>
          <p:cNvSpPr>
            <a:spLocks noGrp="1"/>
          </p:cNvSpPr>
          <p:nvPr>
            <p:ph type="sldNum" sz="quarter" idx="12"/>
          </p:nvPr>
        </p:nvSpPr>
        <p:spPr/>
        <p:txBody>
          <a:bodyPr/>
          <a:lstStyle/>
          <a:p>
            <a:fld id="{38E0B85B-2E98-45A0-82E4-5AAC2A09AFF9}" type="slidenum">
              <a:rPr lang="en-AE" smtClean="0"/>
              <a:t>‹#›</a:t>
            </a:fld>
            <a:endParaRPr lang="en-AE"/>
          </a:p>
        </p:txBody>
      </p:sp>
    </p:spTree>
    <p:extLst>
      <p:ext uri="{BB962C8B-B14F-4D97-AF65-F5344CB8AC3E}">
        <p14:creationId xmlns:p14="http://schemas.microsoft.com/office/powerpoint/2010/main" val="652564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2E660-84C8-DECA-DC2E-66F3D65DFA58}"/>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D995C5C3-D5F0-33A5-6D2E-15A44B5363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6E7E4F4B-A28F-5020-AE8B-B0155CC1C0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88F0C8A7-1D31-E2A7-C903-8D32318368E8}"/>
              </a:ext>
            </a:extLst>
          </p:cNvPr>
          <p:cNvSpPr>
            <a:spLocks noGrp="1"/>
          </p:cNvSpPr>
          <p:nvPr>
            <p:ph type="dt" sz="half" idx="10"/>
          </p:nvPr>
        </p:nvSpPr>
        <p:spPr/>
        <p:txBody>
          <a:bodyPr/>
          <a:lstStyle/>
          <a:p>
            <a:fld id="{BECEEF24-FE4A-47B8-A7CE-50587218454C}" type="datetimeFigureOut">
              <a:rPr lang="en-AE" smtClean="0"/>
              <a:t>11/11/2023</a:t>
            </a:fld>
            <a:endParaRPr lang="en-AE"/>
          </a:p>
        </p:txBody>
      </p:sp>
      <p:sp>
        <p:nvSpPr>
          <p:cNvPr id="6" name="Footer Placeholder 5">
            <a:extLst>
              <a:ext uri="{FF2B5EF4-FFF2-40B4-BE49-F238E27FC236}">
                <a16:creationId xmlns:a16="http://schemas.microsoft.com/office/drawing/2014/main" id="{4ABC6AF1-4EF0-5F89-87BA-C587880CCF7B}"/>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BC6E7E91-D4F5-5CE4-F279-C276AFD48DD0}"/>
              </a:ext>
            </a:extLst>
          </p:cNvPr>
          <p:cNvSpPr>
            <a:spLocks noGrp="1"/>
          </p:cNvSpPr>
          <p:nvPr>
            <p:ph type="sldNum" sz="quarter" idx="12"/>
          </p:nvPr>
        </p:nvSpPr>
        <p:spPr/>
        <p:txBody>
          <a:bodyPr/>
          <a:lstStyle/>
          <a:p>
            <a:fld id="{38E0B85B-2E98-45A0-82E4-5AAC2A09AFF9}" type="slidenum">
              <a:rPr lang="en-AE" smtClean="0"/>
              <a:t>‹#›</a:t>
            </a:fld>
            <a:endParaRPr lang="en-AE"/>
          </a:p>
        </p:txBody>
      </p:sp>
    </p:spTree>
    <p:extLst>
      <p:ext uri="{BB962C8B-B14F-4D97-AF65-F5344CB8AC3E}">
        <p14:creationId xmlns:p14="http://schemas.microsoft.com/office/powerpoint/2010/main" val="1030644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036C4-425A-F4F9-4241-7C0624B8FB21}"/>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546306D7-5B19-4AAF-8D50-DA4FEE430E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D8E809-89A2-3FAA-369F-E76816DE81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56404956-7264-F210-351A-145C5032E6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39E272-B1EC-B8F8-DBB3-32DE1813CD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9AF61316-7E65-6C6A-7F08-DE97CE603E58}"/>
              </a:ext>
            </a:extLst>
          </p:cNvPr>
          <p:cNvSpPr>
            <a:spLocks noGrp="1"/>
          </p:cNvSpPr>
          <p:nvPr>
            <p:ph type="dt" sz="half" idx="10"/>
          </p:nvPr>
        </p:nvSpPr>
        <p:spPr/>
        <p:txBody>
          <a:bodyPr/>
          <a:lstStyle/>
          <a:p>
            <a:fld id="{BECEEF24-FE4A-47B8-A7CE-50587218454C}" type="datetimeFigureOut">
              <a:rPr lang="en-AE" smtClean="0"/>
              <a:t>11/11/2023</a:t>
            </a:fld>
            <a:endParaRPr lang="en-AE"/>
          </a:p>
        </p:txBody>
      </p:sp>
      <p:sp>
        <p:nvSpPr>
          <p:cNvPr id="8" name="Footer Placeholder 7">
            <a:extLst>
              <a:ext uri="{FF2B5EF4-FFF2-40B4-BE49-F238E27FC236}">
                <a16:creationId xmlns:a16="http://schemas.microsoft.com/office/drawing/2014/main" id="{A69A7F5D-AFBE-D6A0-BBC3-58EA87FB36DC}"/>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81784058-2BAA-970A-D893-51105A4FFEF9}"/>
              </a:ext>
            </a:extLst>
          </p:cNvPr>
          <p:cNvSpPr>
            <a:spLocks noGrp="1"/>
          </p:cNvSpPr>
          <p:nvPr>
            <p:ph type="sldNum" sz="quarter" idx="12"/>
          </p:nvPr>
        </p:nvSpPr>
        <p:spPr/>
        <p:txBody>
          <a:bodyPr/>
          <a:lstStyle/>
          <a:p>
            <a:fld id="{38E0B85B-2E98-45A0-82E4-5AAC2A09AFF9}" type="slidenum">
              <a:rPr lang="en-AE" smtClean="0"/>
              <a:t>‹#›</a:t>
            </a:fld>
            <a:endParaRPr lang="en-AE"/>
          </a:p>
        </p:txBody>
      </p:sp>
    </p:spTree>
    <p:extLst>
      <p:ext uri="{BB962C8B-B14F-4D97-AF65-F5344CB8AC3E}">
        <p14:creationId xmlns:p14="http://schemas.microsoft.com/office/powerpoint/2010/main" val="1160789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A26EF-BECF-23FE-022C-2F808C0F9BD5}"/>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1BC0E01D-4650-10D8-752B-616E05EB24A6}"/>
              </a:ext>
            </a:extLst>
          </p:cNvPr>
          <p:cNvSpPr>
            <a:spLocks noGrp="1"/>
          </p:cNvSpPr>
          <p:nvPr>
            <p:ph type="dt" sz="half" idx="10"/>
          </p:nvPr>
        </p:nvSpPr>
        <p:spPr/>
        <p:txBody>
          <a:bodyPr/>
          <a:lstStyle/>
          <a:p>
            <a:fld id="{BECEEF24-FE4A-47B8-A7CE-50587218454C}" type="datetimeFigureOut">
              <a:rPr lang="en-AE" smtClean="0"/>
              <a:t>11/11/2023</a:t>
            </a:fld>
            <a:endParaRPr lang="en-AE"/>
          </a:p>
        </p:txBody>
      </p:sp>
      <p:sp>
        <p:nvSpPr>
          <p:cNvPr id="4" name="Footer Placeholder 3">
            <a:extLst>
              <a:ext uri="{FF2B5EF4-FFF2-40B4-BE49-F238E27FC236}">
                <a16:creationId xmlns:a16="http://schemas.microsoft.com/office/drawing/2014/main" id="{16272FA2-FD87-B3FE-2A00-BF6D590C8CA8}"/>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E361E959-26E2-910E-2958-84D7C422FCA1}"/>
              </a:ext>
            </a:extLst>
          </p:cNvPr>
          <p:cNvSpPr>
            <a:spLocks noGrp="1"/>
          </p:cNvSpPr>
          <p:nvPr>
            <p:ph type="sldNum" sz="quarter" idx="12"/>
          </p:nvPr>
        </p:nvSpPr>
        <p:spPr/>
        <p:txBody>
          <a:bodyPr/>
          <a:lstStyle/>
          <a:p>
            <a:fld id="{38E0B85B-2E98-45A0-82E4-5AAC2A09AFF9}" type="slidenum">
              <a:rPr lang="en-AE" smtClean="0"/>
              <a:t>‹#›</a:t>
            </a:fld>
            <a:endParaRPr lang="en-AE"/>
          </a:p>
        </p:txBody>
      </p:sp>
    </p:spTree>
    <p:extLst>
      <p:ext uri="{BB962C8B-B14F-4D97-AF65-F5344CB8AC3E}">
        <p14:creationId xmlns:p14="http://schemas.microsoft.com/office/powerpoint/2010/main" val="2991466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F0AFB3-4CFF-83C7-E776-C65BDF3F9EFA}"/>
              </a:ext>
            </a:extLst>
          </p:cNvPr>
          <p:cNvSpPr>
            <a:spLocks noGrp="1"/>
          </p:cNvSpPr>
          <p:nvPr>
            <p:ph type="dt" sz="half" idx="10"/>
          </p:nvPr>
        </p:nvSpPr>
        <p:spPr/>
        <p:txBody>
          <a:bodyPr/>
          <a:lstStyle/>
          <a:p>
            <a:fld id="{BECEEF24-FE4A-47B8-A7CE-50587218454C}" type="datetimeFigureOut">
              <a:rPr lang="en-AE" smtClean="0"/>
              <a:t>11/11/2023</a:t>
            </a:fld>
            <a:endParaRPr lang="en-AE"/>
          </a:p>
        </p:txBody>
      </p:sp>
      <p:sp>
        <p:nvSpPr>
          <p:cNvPr id="3" name="Footer Placeholder 2">
            <a:extLst>
              <a:ext uri="{FF2B5EF4-FFF2-40B4-BE49-F238E27FC236}">
                <a16:creationId xmlns:a16="http://schemas.microsoft.com/office/drawing/2014/main" id="{4041CC5A-3F82-8C92-5BE4-327AB5D19BD4}"/>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058E050D-AE8C-E2F3-6368-8FDC26E5EEA7}"/>
              </a:ext>
            </a:extLst>
          </p:cNvPr>
          <p:cNvSpPr>
            <a:spLocks noGrp="1"/>
          </p:cNvSpPr>
          <p:nvPr>
            <p:ph type="sldNum" sz="quarter" idx="12"/>
          </p:nvPr>
        </p:nvSpPr>
        <p:spPr/>
        <p:txBody>
          <a:bodyPr/>
          <a:lstStyle/>
          <a:p>
            <a:fld id="{38E0B85B-2E98-45A0-82E4-5AAC2A09AFF9}" type="slidenum">
              <a:rPr lang="en-AE" smtClean="0"/>
              <a:t>‹#›</a:t>
            </a:fld>
            <a:endParaRPr lang="en-AE"/>
          </a:p>
        </p:txBody>
      </p:sp>
    </p:spTree>
    <p:extLst>
      <p:ext uri="{BB962C8B-B14F-4D97-AF65-F5344CB8AC3E}">
        <p14:creationId xmlns:p14="http://schemas.microsoft.com/office/powerpoint/2010/main" val="2484154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AB875-2608-0392-3323-87529563AD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3C1DE105-244E-1601-D72F-AB014DD2FD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5E141E15-F901-9E67-9DEA-94E0D5D795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B6C831-584D-60EB-C6A5-1165F0780D18}"/>
              </a:ext>
            </a:extLst>
          </p:cNvPr>
          <p:cNvSpPr>
            <a:spLocks noGrp="1"/>
          </p:cNvSpPr>
          <p:nvPr>
            <p:ph type="dt" sz="half" idx="10"/>
          </p:nvPr>
        </p:nvSpPr>
        <p:spPr/>
        <p:txBody>
          <a:bodyPr/>
          <a:lstStyle/>
          <a:p>
            <a:fld id="{BECEEF24-FE4A-47B8-A7CE-50587218454C}" type="datetimeFigureOut">
              <a:rPr lang="en-AE" smtClean="0"/>
              <a:t>11/11/2023</a:t>
            </a:fld>
            <a:endParaRPr lang="en-AE"/>
          </a:p>
        </p:txBody>
      </p:sp>
      <p:sp>
        <p:nvSpPr>
          <p:cNvPr id="6" name="Footer Placeholder 5">
            <a:extLst>
              <a:ext uri="{FF2B5EF4-FFF2-40B4-BE49-F238E27FC236}">
                <a16:creationId xmlns:a16="http://schemas.microsoft.com/office/drawing/2014/main" id="{31B62969-06F2-0FAF-5958-CBCADC1BE8D3}"/>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02AFA85B-94BA-91B5-64E3-3784C304182B}"/>
              </a:ext>
            </a:extLst>
          </p:cNvPr>
          <p:cNvSpPr>
            <a:spLocks noGrp="1"/>
          </p:cNvSpPr>
          <p:nvPr>
            <p:ph type="sldNum" sz="quarter" idx="12"/>
          </p:nvPr>
        </p:nvSpPr>
        <p:spPr/>
        <p:txBody>
          <a:bodyPr/>
          <a:lstStyle/>
          <a:p>
            <a:fld id="{38E0B85B-2E98-45A0-82E4-5AAC2A09AFF9}" type="slidenum">
              <a:rPr lang="en-AE" smtClean="0"/>
              <a:t>‹#›</a:t>
            </a:fld>
            <a:endParaRPr lang="en-AE"/>
          </a:p>
        </p:txBody>
      </p:sp>
    </p:spTree>
    <p:extLst>
      <p:ext uri="{BB962C8B-B14F-4D97-AF65-F5344CB8AC3E}">
        <p14:creationId xmlns:p14="http://schemas.microsoft.com/office/powerpoint/2010/main" val="56334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CFCB-026F-E106-5E7A-4D26880AB4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C3052C61-D767-8182-CAF2-773DE2C0FA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7DC50E26-568D-2B9E-9CD7-A9BB66C28C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CF0685-3F2A-842E-3D0F-90A5A1A9F3F4}"/>
              </a:ext>
            </a:extLst>
          </p:cNvPr>
          <p:cNvSpPr>
            <a:spLocks noGrp="1"/>
          </p:cNvSpPr>
          <p:nvPr>
            <p:ph type="dt" sz="half" idx="10"/>
          </p:nvPr>
        </p:nvSpPr>
        <p:spPr/>
        <p:txBody>
          <a:bodyPr/>
          <a:lstStyle/>
          <a:p>
            <a:fld id="{BECEEF24-FE4A-47B8-A7CE-50587218454C}" type="datetimeFigureOut">
              <a:rPr lang="en-AE" smtClean="0"/>
              <a:t>11/11/2023</a:t>
            </a:fld>
            <a:endParaRPr lang="en-AE"/>
          </a:p>
        </p:txBody>
      </p:sp>
      <p:sp>
        <p:nvSpPr>
          <p:cNvPr id="6" name="Footer Placeholder 5">
            <a:extLst>
              <a:ext uri="{FF2B5EF4-FFF2-40B4-BE49-F238E27FC236}">
                <a16:creationId xmlns:a16="http://schemas.microsoft.com/office/drawing/2014/main" id="{C0C8EE19-B1D1-E70C-13EF-06D06656C971}"/>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C8C8BC6D-4D89-7E14-2C5B-8BF640F1A14C}"/>
              </a:ext>
            </a:extLst>
          </p:cNvPr>
          <p:cNvSpPr>
            <a:spLocks noGrp="1"/>
          </p:cNvSpPr>
          <p:nvPr>
            <p:ph type="sldNum" sz="quarter" idx="12"/>
          </p:nvPr>
        </p:nvSpPr>
        <p:spPr/>
        <p:txBody>
          <a:bodyPr/>
          <a:lstStyle/>
          <a:p>
            <a:fld id="{38E0B85B-2E98-45A0-82E4-5AAC2A09AFF9}" type="slidenum">
              <a:rPr lang="en-AE" smtClean="0"/>
              <a:t>‹#›</a:t>
            </a:fld>
            <a:endParaRPr lang="en-AE"/>
          </a:p>
        </p:txBody>
      </p:sp>
    </p:spTree>
    <p:extLst>
      <p:ext uri="{BB962C8B-B14F-4D97-AF65-F5344CB8AC3E}">
        <p14:creationId xmlns:p14="http://schemas.microsoft.com/office/powerpoint/2010/main" val="1140320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A6AC41-F834-9DB9-4517-F5775875A1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CD59399A-2F0F-4201-5C8B-CEFD349C1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3DB546A9-0581-CC07-EAE7-0D1C1F4EC9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CEEF24-FE4A-47B8-A7CE-50587218454C}" type="datetimeFigureOut">
              <a:rPr lang="en-AE" smtClean="0"/>
              <a:t>11/11/2023</a:t>
            </a:fld>
            <a:endParaRPr lang="en-AE"/>
          </a:p>
        </p:txBody>
      </p:sp>
      <p:sp>
        <p:nvSpPr>
          <p:cNvPr id="5" name="Footer Placeholder 4">
            <a:extLst>
              <a:ext uri="{FF2B5EF4-FFF2-40B4-BE49-F238E27FC236}">
                <a16:creationId xmlns:a16="http://schemas.microsoft.com/office/drawing/2014/main" id="{172906A3-4321-6DC4-3260-B861182388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0598A30D-4D07-9028-4AAA-834421349B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E0B85B-2E98-45A0-82E4-5AAC2A09AFF9}" type="slidenum">
              <a:rPr lang="en-AE" smtClean="0"/>
              <a:t>‹#›</a:t>
            </a:fld>
            <a:endParaRPr lang="en-AE"/>
          </a:p>
        </p:txBody>
      </p:sp>
    </p:spTree>
    <p:extLst>
      <p:ext uri="{BB962C8B-B14F-4D97-AF65-F5344CB8AC3E}">
        <p14:creationId xmlns:p14="http://schemas.microsoft.com/office/powerpoint/2010/main" val="265475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8FE0E0-D95D-46EF-A375-475D4DB0E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7E5384-F856-1C6B-C0DF-C73FDE46BB2B}"/>
              </a:ext>
            </a:extLst>
          </p:cNvPr>
          <p:cNvSpPr>
            <a:spLocks noGrp="1"/>
          </p:cNvSpPr>
          <p:nvPr>
            <p:ph type="ctrTitle"/>
          </p:nvPr>
        </p:nvSpPr>
        <p:spPr>
          <a:xfrm>
            <a:off x="640080" y="640080"/>
            <a:ext cx="6894575" cy="3566160"/>
          </a:xfrm>
        </p:spPr>
        <p:txBody>
          <a:bodyPr>
            <a:normAutofit/>
          </a:bodyPr>
          <a:lstStyle/>
          <a:p>
            <a:pPr algn="l"/>
            <a:r>
              <a:rPr lang="en-US" sz="6100" b="0" i="0">
                <a:effectLst/>
                <a:latin typeface="Times New Roman" panose="02020603050405020304" pitchFamily="18" charset="0"/>
              </a:rPr>
              <a:t>Predictive Model for Chronic Hepatitis B Infection</a:t>
            </a:r>
            <a:endParaRPr lang="en-AE" sz="6100"/>
          </a:p>
        </p:txBody>
      </p:sp>
      <p:sp>
        <p:nvSpPr>
          <p:cNvPr id="3" name="Subtitle 2">
            <a:extLst>
              <a:ext uri="{FF2B5EF4-FFF2-40B4-BE49-F238E27FC236}">
                <a16:creationId xmlns:a16="http://schemas.microsoft.com/office/drawing/2014/main" id="{5978DCFD-AD86-577C-7CA3-6104B742C36A}"/>
              </a:ext>
            </a:extLst>
          </p:cNvPr>
          <p:cNvSpPr>
            <a:spLocks noGrp="1"/>
          </p:cNvSpPr>
          <p:nvPr>
            <p:ph type="subTitle" idx="1"/>
          </p:nvPr>
        </p:nvSpPr>
        <p:spPr>
          <a:xfrm>
            <a:off x="640080" y="4636008"/>
            <a:ext cx="6894576" cy="1572768"/>
          </a:xfrm>
        </p:spPr>
        <p:txBody>
          <a:bodyPr>
            <a:normAutofit/>
          </a:bodyPr>
          <a:lstStyle/>
          <a:p>
            <a:pPr algn="l"/>
            <a:r>
              <a:rPr lang="en-US" sz="1300" b="1"/>
              <a:t>Group: Data Divers</a:t>
            </a:r>
          </a:p>
          <a:p>
            <a:pPr algn="l"/>
            <a:r>
              <a:rPr lang="en-US" sz="1300">
                <a:latin typeface="Times New Roman" panose="02020603050405020304" pitchFamily="18" charset="0"/>
                <a:cs typeface="Times New Roman" panose="02020603050405020304" pitchFamily="18" charset="0"/>
              </a:rPr>
              <a:t>Ahmed </a:t>
            </a:r>
            <a:r>
              <a:rPr lang="en-US" sz="1300" err="1">
                <a:latin typeface="Times New Roman" panose="02020603050405020304" pitchFamily="18" charset="0"/>
                <a:cs typeface="Times New Roman" panose="02020603050405020304" pitchFamily="18" charset="0"/>
              </a:rPr>
              <a:t>Bediwy</a:t>
            </a:r>
            <a:endParaRPr lang="en-US" sz="1300">
              <a:latin typeface="Times New Roman" panose="02020603050405020304" pitchFamily="18" charset="0"/>
              <a:cs typeface="Times New Roman" panose="02020603050405020304" pitchFamily="18" charset="0"/>
            </a:endParaRPr>
          </a:p>
          <a:p>
            <a:pPr algn="l"/>
            <a:r>
              <a:rPr lang="en-US" sz="1300">
                <a:latin typeface="Times New Roman" panose="02020603050405020304" pitchFamily="18" charset="0"/>
                <a:cs typeface="Times New Roman" panose="02020603050405020304" pitchFamily="18" charset="0"/>
              </a:rPr>
              <a:t>Farah Ahmed</a:t>
            </a:r>
          </a:p>
          <a:p>
            <a:pPr algn="l"/>
            <a:r>
              <a:rPr lang="en-US" sz="1300">
                <a:latin typeface="Times New Roman" panose="02020603050405020304" pitchFamily="18" charset="0"/>
                <a:cs typeface="Times New Roman" panose="02020603050405020304" pitchFamily="18" charset="0"/>
              </a:rPr>
              <a:t>Mubarak </a:t>
            </a:r>
            <a:r>
              <a:rPr lang="en-US" sz="1300" err="1">
                <a:latin typeface="Times New Roman" panose="02020603050405020304" pitchFamily="18" charset="0"/>
                <a:cs typeface="Times New Roman" panose="02020603050405020304" pitchFamily="18" charset="0"/>
              </a:rPr>
              <a:t>Mojoyinola</a:t>
            </a:r>
            <a:endParaRPr lang="en-US" sz="1300">
              <a:latin typeface="Times New Roman" panose="02020603050405020304" pitchFamily="18" charset="0"/>
              <a:cs typeface="Times New Roman" panose="02020603050405020304" pitchFamily="18" charset="0"/>
            </a:endParaRPr>
          </a:p>
          <a:p>
            <a:pPr algn="l"/>
            <a:r>
              <a:rPr lang="en-US" sz="1300">
                <a:latin typeface="Times New Roman" panose="02020603050405020304" pitchFamily="18" charset="0"/>
                <a:cs typeface="Times New Roman" panose="02020603050405020304" pitchFamily="18" charset="0"/>
              </a:rPr>
              <a:t>John Biju</a:t>
            </a:r>
            <a:endParaRPr lang="en-AE" sz="1300">
              <a:latin typeface="Times New Roman" panose="02020603050405020304" pitchFamily="18" charset="0"/>
              <a:cs typeface="Times New Roman" panose="02020603050405020304" pitchFamily="18" charset="0"/>
            </a:endParaRPr>
          </a:p>
        </p:txBody>
      </p:sp>
      <p:sp>
        <p:nvSpPr>
          <p:cNvPr id="11" name="sketchy line">
            <a:extLst>
              <a:ext uri="{FF2B5EF4-FFF2-40B4-BE49-F238E27FC236}">
                <a16:creationId xmlns:a16="http://schemas.microsoft.com/office/drawing/2014/main" id="{2D82A42F-AEBE-4065-9792-036A904D8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646" y="440926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lood cells with one infected cell">
            <a:extLst>
              <a:ext uri="{FF2B5EF4-FFF2-40B4-BE49-F238E27FC236}">
                <a16:creationId xmlns:a16="http://schemas.microsoft.com/office/drawing/2014/main" id="{28DD63D2-1EE7-4B88-5EEB-8AC95FC9EB40}"/>
              </a:ext>
            </a:extLst>
          </p:cNvPr>
          <p:cNvPicPr>
            <a:picLocks noChangeAspect="1"/>
          </p:cNvPicPr>
          <p:nvPr/>
        </p:nvPicPr>
        <p:blipFill rotWithShape="1">
          <a:blip r:embed="rId2"/>
          <a:srcRect l="28251" r="38513"/>
          <a:stretch/>
        </p:blipFill>
        <p:spPr>
          <a:xfrm>
            <a:off x="8139803" y="10"/>
            <a:ext cx="4052199" cy="6857990"/>
          </a:xfrm>
          <a:custGeom>
            <a:avLst/>
            <a:gdLst/>
            <a:ahLst/>
            <a:cxnLst/>
            <a:rect l="l" t="t" r="r" b="b"/>
            <a:pathLst>
              <a:path w="4052199" h="6858000">
                <a:moveTo>
                  <a:pt x="25603" y="0"/>
                </a:moveTo>
                <a:lnTo>
                  <a:pt x="4052199" y="0"/>
                </a:lnTo>
                <a:lnTo>
                  <a:pt x="4052199" y="6858000"/>
                </a:lnTo>
                <a:lnTo>
                  <a:pt x="28079" y="6858000"/>
                </a:lnTo>
                <a:lnTo>
                  <a:pt x="37459" y="6497135"/>
                </a:lnTo>
                <a:cubicBezTo>
                  <a:pt x="37586" y="6492050"/>
                  <a:pt x="38603" y="6487092"/>
                  <a:pt x="38603" y="6482007"/>
                </a:cubicBezTo>
                <a:cubicBezTo>
                  <a:pt x="47502" y="6367973"/>
                  <a:pt x="52587" y="6253939"/>
                  <a:pt x="18135" y="6142702"/>
                </a:cubicBezTo>
                <a:cubicBezTo>
                  <a:pt x="15084" y="6132214"/>
                  <a:pt x="13495" y="6121344"/>
                  <a:pt x="13432" y="6110411"/>
                </a:cubicBezTo>
                <a:cubicBezTo>
                  <a:pt x="11690" y="6013324"/>
                  <a:pt x="15936" y="5916236"/>
                  <a:pt x="26145" y="5819669"/>
                </a:cubicBezTo>
                <a:cubicBezTo>
                  <a:pt x="31229" y="5760555"/>
                  <a:pt x="26017" y="5700423"/>
                  <a:pt x="42926" y="5641690"/>
                </a:cubicBezTo>
                <a:cubicBezTo>
                  <a:pt x="50337" y="5612565"/>
                  <a:pt x="54595" y="5582728"/>
                  <a:pt x="55638" y="5552700"/>
                </a:cubicBezTo>
                <a:cubicBezTo>
                  <a:pt x="60087" y="5479983"/>
                  <a:pt x="38603" y="5411588"/>
                  <a:pt x="18263" y="5343066"/>
                </a:cubicBezTo>
                <a:cubicBezTo>
                  <a:pt x="7456" y="5306707"/>
                  <a:pt x="-5384" y="5269459"/>
                  <a:pt x="2372" y="5231320"/>
                </a:cubicBezTo>
                <a:cubicBezTo>
                  <a:pt x="16076" y="5173655"/>
                  <a:pt x="23920" y="5114744"/>
                  <a:pt x="25763" y="5055502"/>
                </a:cubicBezTo>
                <a:cubicBezTo>
                  <a:pt x="25635" y="5012660"/>
                  <a:pt x="15338" y="4970962"/>
                  <a:pt x="18898" y="4928374"/>
                </a:cubicBezTo>
                <a:cubicBezTo>
                  <a:pt x="27073" y="4845715"/>
                  <a:pt x="29157" y="4762561"/>
                  <a:pt x="25127" y="4679584"/>
                </a:cubicBezTo>
                <a:cubicBezTo>
                  <a:pt x="25077" y="4646429"/>
                  <a:pt x="28776" y="4613376"/>
                  <a:pt x="36187" y="4581060"/>
                </a:cubicBezTo>
                <a:cubicBezTo>
                  <a:pt x="45493" y="4524043"/>
                  <a:pt x="47464" y="4466060"/>
                  <a:pt x="42036" y="4408547"/>
                </a:cubicBezTo>
                <a:cubicBezTo>
                  <a:pt x="36060" y="4341932"/>
                  <a:pt x="18263" y="4276334"/>
                  <a:pt x="13685" y="4209719"/>
                </a:cubicBezTo>
                <a:cubicBezTo>
                  <a:pt x="6694" y="4099371"/>
                  <a:pt x="16610" y="3989024"/>
                  <a:pt x="26398" y="3879186"/>
                </a:cubicBezTo>
                <a:cubicBezTo>
                  <a:pt x="34026" y="3808731"/>
                  <a:pt x="36060" y="3737781"/>
                  <a:pt x="32501" y="3667009"/>
                </a:cubicBezTo>
                <a:cubicBezTo>
                  <a:pt x="28051" y="3610818"/>
                  <a:pt x="21059" y="3554755"/>
                  <a:pt x="19788" y="3498437"/>
                </a:cubicBezTo>
                <a:cubicBezTo>
                  <a:pt x="17627" y="3398006"/>
                  <a:pt x="18390" y="3297701"/>
                  <a:pt x="24237" y="3197143"/>
                </a:cubicBezTo>
                <a:cubicBezTo>
                  <a:pt x="27162" y="3146928"/>
                  <a:pt x="32119" y="3096966"/>
                  <a:pt x="34026" y="3046242"/>
                </a:cubicBezTo>
                <a:cubicBezTo>
                  <a:pt x="35933" y="2995518"/>
                  <a:pt x="40001" y="2944413"/>
                  <a:pt x="28433" y="2894578"/>
                </a:cubicBezTo>
                <a:cubicBezTo>
                  <a:pt x="8855" y="2810038"/>
                  <a:pt x="23220" y="2725879"/>
                  <a:pt x="27415" y="2641593"/>
                </a:cubicBezTo>
                <a:cubicBezTo>
                  <a:pt x="29958" y="2589217"/>
                  <a:pt x="45214" y="2535568"/>
                  <a:pt x="31738" y="2484717"/>
                </a:cubicBezTo>
                <a:cubicBezTo>
                  <a:pt x="10507" y="2405008"/>
                  <a:pt x="24492" y="2326951"/>
                  <a:pt x="31738" y="2248513"/>
                </a:cubicBezTo>
                <a:cubicBezTo>
                  <a:pt x="40218" y="2174283"/>
                  <a:pt x="38768" y="2099252"/>
                  <a:pt x="27415" y="2025403"/>
                </a:cubicBezTo>
                <a:cubicBezTo>
                  <a:pt x="12986" y="1952165"/>
                  <a:pt x="12986" y="1876803"/>
                  <a:pt x="27415" y="1803565"/>
                </a:cubicBezTo>
                <a:cubicBezTo>
                  <a:pt x="39276" y="1743102"/>
                  <a:pt x="40598" y="1681038"/>
                  <a:pt x="31356" y="1620119"/>
                </a:cubicBezTo>
                <a:cubicBezTo>
                  <a:pt x="25127" y="1576514"/>
                  <a:pt x="13940" y="1533163"/>
                  <a:pt x="12414" y="1489558"/>
                </a:cubicBezTo>
                <a:cubicBezTo>
                  <a:pt x="9262" y="1398420"/>
                  <a:pt x="11118" y="1307167"/>
                  <a:pt x="18008" y="1216233"/>
                </a:cubicBezTo>
                <a:cubicBezTo>
                  <a:pt x="26017" y="1112496"/>
                  <a:pt x="41400" y="1009268"/>
                  <a:pt x="30721" y="904896"/>
                </a:cubicBezTo>
                <a:cubicBezTo>
                  <a:pt x="27162" y="869046"/>
                  <a:pt x="19661" y="833323"/>
                  <a:pt x="18771" y="797346"/>
                </a:cubicBezTo>
                <a:cubicBezTo>
                  <a:pt x="17118" y="730095"/>
                  <a:pt x="16737" y="663607"/>
                  <a:pt x="20169" y="593941"/>
                </a:cubicBezTo>
                <a:cubicBezTo>
                  <a:pt x="23602" y="524274"/>
                  <a:pt x="38348" y="451938"/>
                  <a:pt x="28433" y="383798"/>
                </a:cubicBezTo>
                <a:cubicBezTo>
                  <a:pt x="18516" y="315657"/>
                  <a:pt x="24873" y="248406"/>
                  <a:pt x="31229" y="181410"/>
                </a:cubicBezTo>
                <a:cubicBezTo>
                  <a:pt x="34344" y="149565"/>
                  <a:pt x="36410" y="118069"/>
                  <a:pt x="35854" y="86700"/>
                </a:cubicBezTo>
                <a:close/>
              </a:path>
            </a:pathLst>
          </a:custGeom>
        </p:spPr>
      </p:pic>
    </p:spTree>
    <p:extLst>
      <p:ext uri="{BB962C8B-B14F-4D97-AF65-F5344CB8AC3E}">
        <p14:creationId xmlns:p14="http://schemas.microsoft.com/office/powerpoint/2010/main" val="322391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637C1-ACA1-7C33-D07D-F0FF8C5A0B67}"/>
              </a:ext>
            </a:extLst>
          </p:cNvPr>
          <p:cNvSpPr>
            <a:spLocks noGrp="1"/>
          </p:cNvSpPr>
          <p:nvPr>
            <p:ph type="title"/>
          </p:nvPr>
        </p:nvSpPr>
        <p:spPr>
          <a:xfrm>
            <a:off x="762000" y="1138036"/>
            <a:ext cx="4085665" cy="1402470"/>
          </a:xfrm>
        </p:spPr>
        <p:txBody>
          <a:bodyPr anchor="t">
            <a:normAutofit/>
          </a:bodyPr>
          <a:lstStyle/>
          <a:p>
            <a:endParaRPr lang="en-AE" sz="3200"/>
          </a:p>
        </p:txBody>
      </p:sp>
      <p:cxnSp>
        <p:nvCxnSpPr>
          <p:cNvPr id="34" name="Straight Connector 33">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62AEE238-C186-17C4-F199-7F76687D397C}"/>
              </a:ext>
            </a:extLst>
          </p:cNvPr>
          <p:cNvSpPr>
            <a:spLocks noGrp="1"/>
          </p:cNvSpPr>
          <p:nvPr>
            <p:ph idx="1"/>
          </p:nvPr>
        </p:nvSpPr>
        <p:spPr>
          <a:xfrm>
            <a:off x="762000" y="2551176"/>
            <a:ext cx="4085665" cy="3591207"/>
          </a:xfrm>
        </p:spPr>
        <p:txBody>
          <a:bodyPr>
            <a:normAutofit/>
          </a:bodyPr>
          <a:lstStyle/>
          <a:p>
            <a:r>
              <a:rPr lang="en-US" sz="2000"/>
              <a:t>45.1% of the population are from United States</a:t>
            </a:r>
          </a:p>
        </p:txBody>
      </p:sp>
      <p:pic>
        <p:nvPicPr>
          <p:cNvPr id="5" name="Content Placeholder 4">
            <a:extLst>
              <a:ext uri="{FF2B5EF4-FFF2-40B4-BE49-F238E27FC236}">
                <a16:creationId xmlns:a16="http://schemas.microsoft.com/office/drawing/2014/main" id="{28199861-9171-869A-F812-A7E176CA70E7}"/>
              </a:ext>
            </a:extLst>
          </p:cNvPr>
          <p:cNvPicPr>
            <a:picLocks noChangeAspect="1"/>
          </p:cNvPicPr>
          <p:nvPr/>
        </p:nvPicPr>
        <p:blipFill rotWithShape="1">
          <a:blip r:embed="rId2"/>
          <a:srcRect l="217" r="431"/>
          <a:stretch/>
        </p:blipFill>
        <p:spPr>
          <a:xfrm>
            <a:off x="5650992" y="10"/>
            <a:ext cx="6541008" cy="6857990"/>
          </a:xfrm>
          <a:prstGeom prst="rect">
            <a:avLst/>
          </a:prstGeom>
        </p:spPr>
      </p:pic>
    </p:spTree>
    <p:extLst>
      <p:ext uri="{BB962C8B-B14F-4D97-AF65-F5344CB8AC3E}">
        <p14:creationId xmlns:p14="http://schemas.microsoft.com/office/powerpoint/2010/main" val="1262759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6BA5F80-859C-E9C7-2FCA-3293EF056002}"/>
              </a:ext>
            </a:extLst>
          </p:cNvPr>
          <p:cNvPicPr>
            <a:picLocks noGrp="1" noChangeAspect="1"/>
          </p:cNvPicPr>
          <p:nvPr>
            <p:ph idx="1"/>
          </p:nvPr>
        </p:nvPicPr>
        <p:blipFill>
          <a:blip r:embed="rId2"/>
          <a:stretch>
            <a:fillRect/>
          </a:stretch>
        </p:blipFill>
        <p:spPr>
          <a:xfrm>
            <a:off x="2331767" y="643467"/>
            <a:ext cx="7528466" cy="5571066"/>
          </a:xfrm>
          <a:prstGeom prst="rect">
            <a:avLst/>
          </a:prstGeom>
        </p:spPr>
      </p:pic>
    </p:spTree>
    <p:extLst>
      <p:ext uri="{BB962C8B-B14F-4D97-AF65-F5344CB8AC3E}">
        <p14:creationId xmlns:p14="http://schemas.microsoft.com/office/powerpoint/2010/main" val="1181838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itle 1">
            <a:extLst>
              <a:ext uri="{FF2B5EF4-FFF2-40B4-BE49-F238E27FC236}">
                <a16:creationId xmlns:a16="http://schemas.microsoft.com/office/drawing/2014/main" id="{B612FB3D-226D-16BD-BA5D-346BA0330A15}"/>
              </a:ext>
            </a:extLst>
          </p:cNvPr>
          <p:cNvSpPr>
            <a:spLocks noGrp="1"/>
          </p:cNvSpPr>
          <p:nvPr>
            <p:ph type="title"/>
          </p:nvPr>
        </p:nvSpPr>
        <p:spPr>
          <a:xfrm>
            <a:off x="6739128" y="638089"/>
            <a:ext cx="4818888" cy="1476801"/>
          </a:xfrm>
        </p:spPr>
        <p:txBody>
          <a:bodyPr anchor="b">
            <a:normAutofit/>
          </a:bodyPr>
          <a:lstStyle/>
          <a:p>
            <a:endParaRPr lang="en-AE" sz="5400"/>
          </a:p>
        </p:txBody>
      </p:sp>
      <p:pic>
        <p:nvPicPr>
          <p:cNvPr id="5" name="Content Placeholder 4" descr="A pie chart with numbers and text&#10;&#10;Description automatically generated">
            <a:extLst>
              <a:ext uri="{FF2B5EF4-FFF2-40B4-BE49-F238E27FC236}">
                <a16:creationId xmlns:a16="http://schemas.microsoft.com/office/drawing/2014/main" id="{9E5EA95A-9D76-F0A9-2127-C64E33FFD3B4}"/>
              </a:ext>
            </a:extLst>
          </p:cNvPr>
          <p:cNvPicPr>
            <a:picLocks noChangeAspect="1"/>
          </p:cNvPicPr>
          <p:nvPr/>
        </p:nvPicPr>
        <p:blipFill rotWithShape="1">
          <a:blip r:embed="rId2"/>
          <a:srcRect l="3597" r="3918"/>
          <a:stretch/>
        </p:blipFill>
        <p:spPr>
          <a:xfrm>
            <a:off x="884260" y="640080"/>
            <a:ext cx="4952319" cy="5577840"/>
          </a:xfrm>
          <a:prstGeom prst="rect">
            <a:avLst/>
          </a:prstGeom>
        </p:spPr>
      </p:pic>
      <p:sp>
        <p:nvSpPr>
          <p:cNvPr id="49"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ontent Placeholder 8">
            <a:extLst>
              <a:ext uri="{FF2B5EF4-FFF2-40B4-BE49-F238E27FC236}">
                <a16:creationId xmlns:a16="http://schemas.microsoft.com/office/drawing/2014/main" id="{274FD18B-CAFF-6C70-8FB1-F2DDC71EBFA2}"/>
              </a:ext>
            </a:extLst>
          </p:cNvPr>
          <p:cNvSpPr>
            <a:spLocks noGrp="1"/>
          </p:cNvSpPr>
          <p:nvPr>
            <p:ph idx="1"/>
          </p:nvPr>
        </p:nvSpPr>
        <p:spPr>
          <a:xfrm>
            <a:off x="6739128" y="2664886"/>
            <a:ext cx="4818888" cy="3550789"/>
          </a:xfrm>
        </p:spPr>
        <p:txBody>
          <a:bodyPr anchor="t">
            <a:normAutofit/>
          </a:bodyPr>
          <a:lstStyle/>
          <a:p>
            <a:r>
              <a:rPr lang="en-US" sz="2200"/>
              <a:t>Core antibody testing during pregnancy reveals that 5.4% of pregnant women are positive for Hepatitis B.</a:t>
            </a:r>
          </a:p>
        </p:txBody>
      </p:sp>
    </p:spTree>
    <p:extLst>
      <p:ext uri="{BB962C8B-B14F-4D97-AF65-F5344CB8AC3E}">
        <p14:creationId xmlns:p14="http://schemas.microsoft.com/office/powerpoint/2010/main" val="515900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8D58176-EB6C-3387-A124-CA8260437D30}"/>
              </a:ext>
            </a:extLst>
          </p:cNvPr>
          <p:cNvPicPr>
            <a:picLocks noGrp="1" noChangeAspect="1"/>
          </p:cNvPicPr>
          <p:nvPr>
            <p:ph idx="1"/>
          </p:nvPr>
        </p:nvPicPr>
        <p:blipFill>
          <a:blip r:embed="rId2"/>
          <a:stretch>
            <a:fillRect/>
          </a:stretch>
        </p:blipFill>
        <p:spPr>
          <a:xfrm>
            <a:off x="3421888" y="643466"/>
            <a:ext cx="5348224" cy="5571067"/>
          </a:xfrm>
          <a:prstGeom prst="rect">
            <a:avLst/>
          </a:prstGeom>
        </p:spPr>
      </p:pic>
    </p:spTree>
    <p:extLst>
      <p:ext uri="{BB962C8B-B14F-4D97-AF65-F5344CB8AC3E}">
        <p14:creationId xmlns:p14="http://schemas.microsoft.com/office/powerpoint/2010/main" val="1125016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087D53-9295-4463-AAE4-D5C626046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a family size&#10;&#10;Description automatically generated with medium confidence">
            <a:extLst>
              <a:ext uri="{FF2B5EF4-FFF2-40B4-BE49-F238E27FC236}">
                <a16:creationId xmlns:a16="http://schemas.microsoft.com/office/drawing/2014/main" id="{0A9D63F3-F0D1-262D-BA40-255358E2BD97}"/>
              </a:ext>
            </a:extLst>
          </p:cNvPr>
          <p:cNvPicPr>
            <a:picLocks noGrp="1" noChangeAspect="1"/>
          </p:cNvPicPr>
          <p:nvPr>
            <p:ph idx="1"/>
          </p:nvPr>
        </p:nvPicPr>
        <p:blipFill>
          <a:blip r:embed="rId2"/>
          <a:stretch>
            <a:fillRect/>
          </a:stretch>
        </p:blipFill>
        <p:spPr>
          <a:xfrm>
            <a:off x="320040" y="1819652"/>
            <a:ext cx="5614416" cy="3396721"/>
          </a:xfrm>
          <a:prstGeom prst="rect">
            <a:avLst/>
          </a:prstGeom>
        </p:spPr>
      </p:pic>
      <p:pic>
        <p:nvPicPr>
          <p:cNvPr id="7" name="Picture 6" descr="A graph of a number of people with different colored bars&#10;&#10;Description automatically generated with medium confidence">
            <a:extLst>
              <a:ext uri="{FF2B5EF4-FFF2-40B4-BE49-F238E27FC236}">
                <a16:creationId xmlns:a16="http://schemas.microsoft.com/office/drawing/2014/main" id="{6D7B043A-5EB7-42BC-9E3A-B93849DE40E5}"/>
              </a:ext>
            </a:extLst>
          </p:cNvPr>
          <p:cNvPicPr>
            <a:picLocks noChangeAspect="1"/>
          </p:cNvPicPr>
          <p:nvPr/>
        </p:nvPicPr>
        <p:blipFill>
          <a:blip r:embed="rId3"/>
          <a:stretch>
            <a:fillRect/>
          </a:stretch>
        </p:blipFill>
        <p:spPr>
          <a:xfrm>
            <a:off x="6254496" y="1819653"/>
            <a:ext cx="5614416" cy="3396721"/>
          </a:xfrm>
          <a:prstGeom prst="rect">
            <a:avLst/>
          </a:prstGeom>
        </p:spPr>
      </p:pic>
      <p:sp>
        <p:nvSpPr>
          <p:cNvPr id="1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5594358"/>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6044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897D-2543-5D5D-9167-133CD2545B3B}"/>
              </a:ext>
            </a:extLst>
          </p:cNvPr>
          <p:cNvSpPr>
            <a:spLocks noGrp="1"/>
          </p:cNvSpPr>
          <p:nvPr>
            <p:ph type="title"/>
          </p:nvPr>
        </p:nvSpPr>
        <p:spPr>
          <a:xfrm>
            <a:off x="572493" y="238539"/>
            <a:ext cx="11047013" cy="1434415"/>
          </a:xfrm>
        </p:spPr>
        <p:txBody>
          <a:bodyPr anchor="b">
            <a:normAutofit/>
          </a:bodyPr>
          <a:lstStyle/>
          <a:p>
            <a:pPr algn="ctr"/>
            <a:r>
              <a:rPr lang="en-US" sz="5400" dirty="0"/>
              <a:t>Hepatitis B</a:t>
            </a:r>
            <a:endParaRPr lang="en-AE" sz="5400" dirty="0"/>
          </a:p>
        </p:txBody>
      </p:sp>
      <p:sp>
        <p:nvSpPr>
          <p:cNvPr id="23"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row of samples for medical testing">
            <a:extLst>
              <a:ext uri="{FF2B5EF4-FFF2-40B4-BE49-F238E27FC236}">
                <a16:creationId xmlns:a16="http://schemas.microsoft.com/office/drawing/2014/main" id="{758D2B42-259E-435C-D252-0F1A8F3E4F65}"/>
              </a:ext>
            </a:extLst>
          </p:cNvPr>
          <p:cNvPicPr>
            <a:picLocks noChangeAspect="1"/>
          </p:cNvPicPr>
          <p:nvPr/>
        </p:nvPicPr>
        <p:blipFill rotWithShape="1">
          <a:blip r:embed="rId2"/>
          <a:srcRect l="29306" r="1" b="1"/>
          <a:stretch/>
        </p:blipFill>
        <p:spPr>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sp>
        <p:nvSpPr>
          <p:cNvPr id="3" name="Content Placeholder 2">
            <a:extLst>
              <a:ext uri="{FF2B5EF4-FFF2-40B4-BE49-F238E27FC236}">
                <a16:creationId xmlns:a16="http://schemas.microsoft.com/office/drawing/2014/main" id="{7679BCE9-4A2F-C845-2F08-342BFBE397C8}"/>
              </a:ext>
            </a:extLst>
          </p:cNvPr>
          <p:cNvSpPr>
            <a:spLocks noGrp="1"/>
          </p:cNvSpPr>
          <p:nvPr>
            <p:ph idx="1"/>
          </p:nvPr>
        </p:nvSpPr>
        <p:spPr>
          <a:xfrm>
            <a:off x="4905955" y="2071316"/>
            <a:ext cx="6713552" cy="4114800"/>
          </a:xfrm>
        </p:spPr>
        <p:txBody>
          <a:bodyPr anchor="t">
            <a:normAutofit/>
          </a:bodyPr>
          <a:lstStyle/>
          <a:p>
            <a:r>
              <a:rPr lang="en-US" sz="2200">
                <a:latin typeface="Times New Roman" panose="02020603050405020304" pitchFamily="18" charset="0"/>
                <a:cs typeface="Times New Roman" panose="02020603050405020304" pitchFamily="18" charset="0"/>
              </a:rPr>
              <a:t>The hepatitis B virus causes hepatitis B, a liver infection. The infection can be acute (short and severe) or chronic (long term). </a:t>
            </a:r>
          </a:p>
          <a:p>
            <a:r>
              <a:rPr lang="en-US" sz="2200">
                <a:latin typeface="Times New Roman" panose="02020603050405020304" pitchFamily="18" charset="0"/>
                <a:cs typeface="Times New Roman" panose="02020603050405020304" pitchFamily="18" charset="0"/>
              </a:rPr>
              <a:t>Cirrhosis and liver cancer are two of the many potentially fatal outcomes of a chronic hepatitis B infection. Blood, saliva, vaginal fluids, and sperm can all be vectors for transmission. Furthermore, it can be transmitted from mother to child. </a:t>
            </a:r>
          </a:p>
          <a:p>
            <a:r>
              <a:rPr lang="en-US" sz="2200">
                <a:latin typeface="Times New Roman" panose="02020603050405020304" pitchFamily="18" charset="0"/>
                <a:cs typeface="Times New Roman" panose="02020603050405020304" pitchFamily="18" charset="0"/>
              </a:rPr>
              <a:t>A vaccine against hepatitis B is present, and it is both safe and effective. Vaccines are routinely administered shortly after birth, with booster shots given a few weeks later. It's a near-perfect anti-virus solution.</a:t>
            </a:r>
            <a:endParaRPr lang="en-AE"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1187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D2747-30D0-A745-4863-947C964CEDE3}"/>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NHANES Data Collection</a:t>
            </a:r>
            <a:endParaRPr lang="en-AE" sz="4000">
              <a:solidFill>
                <a:srgbClr val="FFFFFF"/>
              </a:solidFill>
            </a:endParaRPr>
          </a:p>
        </p:txBody>
      </p:sp>
      <p:sp>
        <p:nvSpPr>
          <p:cNvPr id="3" name="Content Placeholder 2">
            <a:extLst>
              <a:ext uri="{FF2B5EF4-FFF2-40B4-BE49-F238E27FC236}">
                <a16:creationId xmlns:a16="http://schemas.microsoft.com/office/drawing/2014/main" id="{927518B9-CFC8-EF8A-195A-B32AF42289D2}"/>
              </a:ext>
            </a:extLst>
          </p:cNvPr>
          <p:cNvSpPr>
            <a:spLocks noGrp="1"/>
          </p:cNvSpPr>
          <p:nvPr>
            <p:ph idx="1"/>
          </p:nvPr>
        </p:nvSpPr>
        <p:spPr>
          <a:xfrm>
            <a:off x="4810259" y="649480"/>
            <a:ext cx="6915019" cy="5546047"/>
          </a:xfrm>
        </p:spPr>
        <p:txBody>
          <a:bodyPr anchor="ctr">
            <a:normAutofit lnSpcReduction="10000"/>
          </a:bodyPr>
          <a:lstStyle/>
          <a:p>
            <a:pPr marL="280736" indent="-280736" eaLnBrk="1" fontAlgn="auto" hangingPunct="1">
              <a:spcAft>
                <a:spcPts val="0"/>
              </a:spcAft>
              <a:buFontTx/>
              <a:buChar char="•"/>
              <a:defRPr/>
            </a:pPr>
            <a:r>
              <a:rPr lang="en-US" sz="3200" dirty="0">
                <a:sym typeface="Calibri"/>
              </a:rPr>
              <a:t>NHANES 2013-2018</a:t>
            </a:r>
          </a:p>
          <a:p>
            <a:pPr marL="1042736" lvl="2" indent="-280736" eaLnBrk="1" fontAlgn="auto" hangingPunct="1">
              <a:spcAft>
                <a:spcPts val="0"/>
              </a:spcAft>
              <a:buFontTx/>
              <a:buChar char="•"/>
              <a:defRPr/>
            </a:pPr>
            <a:r>
              <a:rPr lang="en-US" sz="3200" dirty="0">
                <a:sym typeface="Calibri"/>
              </a:rPr>
              <a:t> Demographics Data</a:t>
            </a:r>
          </a:p>
          <a:p>
            <a:pPr marL="1423736" lvl="3" indent="-280736" eaLnBrk="1" fontAlgn="auto" hangingPunct="1">
              <a:spcAft>
                <a:spcPts val="0"/>
              </a:spcAft>
              <a:buFontTx/>
              <a:buChar char="•"/>
              <a:defRPr/>
            </a:pPr>
            <a:r>
              <a:rPr lang="en-US" sz="3200" dirty="0">
                <a:sym typeface="Calibri"/>
              </a:rPr>
              <a:t>Age, Gender, Race, Education, # of people in household, Annual income, Served active duty in US, Country of Birth, Marital Status, Pregnancy Status, Ratio of family income to poverty</a:t>
            </a:r>
          </a:p>
          <a:p>
            <a:pPr marL="1042736" lvl="2" indent="-280736" eaLnBrk="1" fontAlgn="auto" hangingPunct="1">
              <a:spcAft>
                <a:spcPts val="0"/>
              </a:spcAft>
              <a:buFontTx/>
              <a:buChar char="•"/>
              <a:defRPr/>
            </a:pPr>
            <a:r>
              <a:rPr lang="en-US" sz="3200" dirty="0">
                <a:sym typeface="Calibri"/>
              </a:rPr>
              <a:t>Laboratory Data</a:t>
            </a:r>
          </a:p>
          <a:p>
            <a:pPr marL="1423736" lvl="3" indent="-280736" eaLnBrk="1" fontAlgn="auto" hangingPunct="1">
              <a:spcAft>
                <a:spcPts val="0"/>
              </a:spcAft>
              <a:buFontTx/>
              <a:buChar char="•"/>
              <a:defRPr/>
            </a:pPr>
            <a:r>
              <a:rPr lang="en-US" sz="3200" dirty="0">
                <a:sym typeface="Calibri"/>
              </a:rPr>
              <a:t>Hepatitis B core antibody, Hepatitis B surface antigen </a:t>
            </a:r>
          </a:p>
          <a:p>
            <a:pPr marL="0" lvl="6" indent="1371600">
              <a:buSzTx/>
              <a:buFontTx/>
              <a:buNone/>
              <a:defRPr/>
            </a:pPr>
            <a:r>
              <a:rPr lang="en-US" sz="3200" dirty="0"/>
              <a:t>and Hepatitis B surface antibody</a:t>
            </a:r>
          </a:p>
          <a:p>
            <a:pPr marL="0" indent="0">
              <a:buNone/>
            </a:pPr>
            <a:endParaRPr lang="en-AE" sz="3200" dirty="0"/>
          </a:p>
        </p:txBody>
      </p:sp>
    </p:spTree>
    <p:extLst>
      <p:ext uri="{BB962C8B-B14F-4D97-AF65-F5344CB8AC3E}">
        <p14:creationId xmlns:p14="http://schemas.microsoft.com/office/powerpoint/2010/main" val="1024660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C9739D-FE51-4A6F-20E8-911734419177}"/>
              </a:ext>
            </a:extLst>
          </p:cNvPr>
          <p:cNvSpPr>
            <a:spLocks noGrp="1"/>
          </p:cNvSpPr>
          <p:nvPr>
            <p:ph type="title"/>
          </p:nvPr>
        </p:nvSpPr>
        <p:spPr>
          <a:xfrm>
            <a:off x="1371599" y="294538"/>
            <a:ext cx="9895951" cy="1033669"/>
          </a:xfrm>
        </p:spPr>
        <p:txBody>
          <a:bodyPr>
            <a:normAutofit/>
          </a:bodyPr>
          <a:lstStyle/>
          <a:p>
            <a:endParaRPr lang="en-AE" sz="4000">
              <a:solidFill>
                <a:srgbClr val="FFFFFF"/>
              </a:solidFill>
            </a:endParaRPr>
          </a:p>
        </p:txBody>
      </p:sp>
      <p:sp>
        <p:nvSpPr>
          <p:cNvPr id="3" name="Content Placeholder 2">
            <a:extLst>
              <a:ext uri="{FF2B5EF4-FFF2-40B4-BE49-F238E27FC236}">
                <a16:creationId xmlns:a16="http://schemas.microsoft.com/office/drawing/2014/main" id="{67247415-A25F-2447-B468-7D02E61591B0}"/>
              </a:ext>
            </a:extLst>
          </p:cNvPr>
          <p:cNvSpPr>
            <a:spLocks noGrp="1"/>
          </p:cNvSpPr>
          <p:nvPr>
            <p:ph idx="1"/>
          </p:nvPr>
        </p:nvSpPr>
        <p:spPr>
          <a:xfrm>
            <a:off x="1371599" y="2318197"/>
            <a:ext cx="9724031" cy="3683358"/>
          </a:xfrm>
        </p:spPr>
        <p:txBody>
          <a:bodyPr anchor="ctr">
            <a:normAutofit fontScale="92500"/>
          </a:bodyPr>
          <a:lstStyle/>
          <a:p>
            <a:pPr eaLnBrk="1" hangingPunct="1"/>
            <a:r>
              <a:rPr lang="en-US" altLang="en-US" sz="3200" dirty="0"/>
              <a:t>Questionnaires Data</a:t>
            </a:r>
          </a:p>
          <a:p>
            <a:pPr marL="685800" lvl="1" indent="-228600" eaLnBrk="1" hangingPunct="1"/>
            <a:r>
              <a:rPr lang="en-US" altLang="en-US" sz="3200" dirty="0"/>
              <a:t>Ever had hepatitis B, Ever received medicine for hepatitis B, Covered by private insurance, Covered by Medicare, Covered by Medicaid, Covered by any health Insurance </a:t>
            </a:r>
          </a:p>
          <a:p>
            <a:pPr marL="685800" lvl="1" indent="-228600" eaLnBrk="1" hangingPunct="1"/>
            <a:r>
              <a:rPr lang="en-US" altLang="en-US" sz="3200" dirty="0"/>
              <a:t>Type for work done last week, Hours of work done last week, Smoked at least 100 cigarettes in life, Current self-reported height (inches), Current self-reported weight, Income from wages/salaries</a:t>
            </a:r>
          </a:p>
          <a:p>
            <a:endParaRPr lang="en-AE" sz="3200" dirty="0"/>
          </a:p>
        </p:txBody>
      </p:sp>
    </p:spTree>
    <p:extLst>
      <p:ext uri="{BB962C8B-B14F-4D97-AF65-F5344CB8AC3E}">
        <p14:creationId xmlns:p14="http://schemas.microsoft.com/office/powerpoint/2010/main" val="2531441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213119-5741-EE8A-9513-B819C535DCF8}"/>
              </a:ext>
            </a:extLst>
          </p:cNvPr>
          <p:cNvSpPr>
            <a:spLocks noGrp="1"/>
          </p:cNvSpPr>
          <p:nvPr>
            <p:ph type="title"/>
          </p:nvPr>
        </p:nvSpPr>
        <p:spPr>
          <a:xfrm>
            <a:off x="761803" y="350196"/>
            <a:ext cx="4646904" cy="1624520"/>
          </a:xfrm>
        </p:spPr>
        <p:txBody>
          <a:bodyPr anchor="ctr">
            <a:normAutofit/>
          </a:bodyPr>
          <a:lstStyle/>
          <a:p>
            <a:r>
              <a:rPr lang="en-US" altLang="en-US" sz="3700" dirty="0">
                <a:latin typeface="Calibri Light" panose="020F0302020204030204" pitchFamily="34" charset="0"/>
                <a:cs typeface="Calibri Light" panose="020F0302020204030204" pitchFamily="34" charset="0"/>
              </a:rPr>
              <a:t>Data Manipulation Using NumPy &amp; Pandas</a:t>
            </a:r>
            <a:endParaRPr lang="en-AE" sz="3700" dirty="0"/>
          </a:p>
        </p:txBody>
      </p:sp>
      <p:sp>
        <p:nvSpPr>
          <p:cNvPr id="3" name="Content Placeholder 2">
            <a:extLst>
              <a:ext uri="{FF2B5EF4-FFF2-40B4-BE49-F238E27FC236}">
                <a16:creationId xmlns:a16="http://schemas.microsoft.com/office/drawing/2014/main" id="{5FB33595-C229-C687-DBFB-E1A49097FBB8}"/>
              </a:ext>
            </a:extLst>
          </p:cNvPr>
          <p:cNvSpPr>
            <a:spLocks noGrp="1"/>
          </p:cNvSpPr>
          <p:nvPr>
            <p:ph idx="1"/>
          </p:nvPr>
        </p:nvSpPr>
        <p:spPr>
          <a:xfrm>
            <a:off x="761802" y="2743200"/>
            <a:ext cx="4646905" cy="3613149"/>
          </a:xfrm>
        </p:spPr>
        <p:txBody>
          <a:bodyPr anchor="ctr">
            <a:normAutofit fontScale="92500" lnSpcReduction="10000"/>
          </a:bodyPr>
          <a:lstStyle/>
          <a:p>
            <a:pPr marL="227013" indent="-227013" eaLnBrk="1" hangingPunct="1"/>
            <a:r>
              <a:rPr lang="en-US" altLang="en-US" dirty="0"/>
              <a:t>Selected important columns from every dataset</a:t>
            </a:r>
          </a:p>
          <a:p>
            <a:pPr marL="227013" indent="-227013" eaLnBrk="1" hangingPunct="1"/>
            <a:r>
              <a:rPr lang="en-US" altLang="en-US" dirty="0"/>
              <a:t>Merged all datasets by Sequence </a:t>
            </a:r>
          </a:p>
          <a:p>
            <a:pPr marL="227013" indent="-227013" eaLnBrk="1" hangingPunct="1"/>
            <a:r>
              <a:rPr lang="en-US" altLang="en-US" dirty="0"/>
              <a:t>Remove NA’s with mean/mode/median</a:t>
            </a:r>
          </a:p>
          <a:p>
            <a:pPr marL="227013" indent="-227013" eaLnBrk="1" hangingPunct="1"/>
            <a:r>
              <a:rPr lang="en-US" altLang="en-US" dirty="0"/>
              <a:t>Convert object type features into integer type </a:t>
            </a:r>
          </a:p>
          <a:p>
            <a:pPr marL="227013" indent="-227013" eaLnBrk="1" hangingPunct="1"/>
            <a:r>
              <a:rPr lang="en-US" altLang="en-US" dirty="0"/>
              <a:t>Change the column names</a:t>
            </a:r>
          </a:p>
          <a:p>
            <a:endParaRPr lang="en-AE" dirty="0"/>
          </a:p>
        </p:txBody>
      </p:sp>
      <p:pic>
        <p:nvPicPr>
          <p:cNvPr id="5" name="Picture 4" descr="Programming data on computer monitor">
            <a:extLst>
              <a:ext uri="{FF2B5EF4-FFF2-40B4-BE49-F238E27FC236}">
                <a16:creationId xmlns:a16="http://schemas.microsoft.com/office/drawing/2014/main" id="{C615DBCB-CB98-CF0B-883C-679D99789910}"/>
              </a:ext>
            </a:extLst>
          </p:cNvPr>
          <p:cNvPicPr>
            <a:picLocks noChangeAspect="1"/>
          </p:cNvPicPr>
          <p:nvPr/>
        </p:nvPicPr>
        <p:blipFill rotWithShape="1">
          <a:blip r:embed="rId2"/>
          <a:srcRect l="25272" r="15327" b="-2"/>
          <a:stretch/>
        </p:blipFill>
        <p:spPr>
          <a:xfrm>
            <a:off x="6096000" y="1"/>
            <a:ext cx="6102825" cy="6858000"/>
          </a:xfrm>
          <a:prstGeom prst="rect">
            <a:avLst/>
          </a:prstGeom>
        </p:spPr>
      </p:pic>
    </p:spTree>
    <p:extLst>
      <p:ext uri="{BB962C8B-B14F-4D97-AF65-F5344CB8AC3E}">
        <p14:creationId xmlns:p14="http://schemas.microsoft.com/office/powerpoint/2010/main" val="2282988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81C06F-6324-7D66-1044-48651C633C17}"/>
              </a:ext>
            </a:extLst>
          </p:cNvPr>
          <p:cNvSpPr>
            <a:spLocks noGrp="1"/>
          </p:cNvSpPr>
          <p:nvPr>
            <p:ph type="title"/>
          </p:nvPr>
        </p:nvSpPr>
        <p:spPr>
          <a:xfrm>
            <a:off x="80467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Visualizations Implemented</a:t>
            </a:r>
          </a:p>
        </p:txBody>
      </p:sp>
      <p:sp>
        <p:nvSpPr>
          <p:cNvPr id="3" name="Text Placeholder 2">
            <a:extLst>
              <a:ext uri="{FF2B5EF4-FFF2-40B4-BE49-F238E27FC236}">
                <a16:creationId xmlns:a16="http://schemas.microsoft.com/office/drawing/2014/main" id="{E1BECE77-2DA0-FDDE-CD41-3E6DF7ED5A93}"/>
              </a:ext>
            </a:extLst>
          </p:cNvPr>
          <p:cNvSpPr>
            <a:spLocks noGrp="1"/>
          </p:cNvSpPr>
          <p:nvPr>
            <p:ph type="body" idx="1"/>
          </p:nvPr>
        </p:nvSpPr>
        <p:spPr>
          <a:xfrm>
            <a:off x="804672" y="3428999"/>
            <a:ext cx="4805691" cy="838831"/>
          </a:xfrm>
        </p:spPr>
        <p:txBody>
          <a:bodyPr vert="horz" lIns="91440" tIns="45720" rIns="91440" bIns="45720" rtlCol="0" anchor="b">
            <a:normAutofit/>
          </a:bodyPr>
          <a:lstStyle/>
          <a:p>
            <a:endParaRPr lang="en-US" sz="2000" kern="1200">
              <a:solidFill>
                <a:schemeClr val="tx2"/>
              </a:solidFill>
              <a:latin typeface="+mn-lt"/>
              <a:ea typeface="+mn-ea"/>
              <a:cs typeface="+mn-cs"/>
            </a:endParaRPr>
          </a:p>
        </p:txBody>
      </p:sp>
      <p:grpSp>
        <p:nvGrpSpPr>
          <p:cNvPr id="14" name="Group 13">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5" name="Freeform: Shape 14">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Bar chart">
            <a:extLst>
              <a:ext uri="{FF2B5EF4-FFF2-40B4-BE49-F238E27FC236}">
                <a16:creationId xmlns:a16="http://schemas.microsoft.com/office/drawing/2014/main" id="{9B813452-00DC-B958-C01F-3776E0F21E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3633018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1A7199D-47FC-52E2-1174-A79B9E0C1FAD}"/>
              </a:ext>
            </a:extLst>
          </p:cNvPr>
          <p:cNvPicPr>
            <a:picLocks noGrp="1" noChangeAspect="1"/>
          </p:cNvPicPr>
          <p:nvPr>
            <p:ph idx="1"/>
          </p:nvPr>
        </p:nvPicPr>
        <p:blipFill>
          <a:blip r:embed="rId2"/>
          <a:stretch>
            <a:fillRect/>
          </a:stretch>
        </p:blipFill>
        <p:spPr>
          <a:xfrm>
            <a:off x="864951" y="643467"/>
            <a:ext cx="10462097" cy="5571066"/>
          </a:xfrm>
          <a:prstGeom prst="rect">
            <a:avLst/>
          </a:prstGeom>
        </p:spPr>
      </p:pic>
    </p:spTree>
    <p:extLst>
      <p:ext uri="{BB962C8B-B14F-4D97-AF65-F5344CB8AC3E}">
        <p14:creationId xmlns:p14="http://schemas.microsoft.com/office/powerpoint/2010/main" val="345631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ontent Placeholder 10">
            <a:extLst>
              <a:ext uri="{FF2B5EF4-FFF2-40B4-BE49-F238E27FC236}">
                <a16:creationId xmlns:a16="http://schemas.microsoft.com/office/drawing/2014/main" id="{7599289B-90EF-6ACF-E171-57A52DEC9D2F}"/>
              </a:ext>
            </a:extLst>
          </p:cNvPr>
          <p:cNvSpPr>
            <a:spLocks noGrp="1"/>
          </p:cNvSpPr>
          <p:nvPr>
            <p:ph idx="1"/>
          </p:nvPr>
        </p:nvSpPr>
        <p:spPr>
          <a:xfrm>
            <a:off x="5541263" y="457200"/>
            <a:ext cx="6007608" cy="1929384"/>
          </a:xfrm>
        </p:spPr>
        <p:txBody>
          <a:bodyPr anchor="ctr">
            <a:normAutofit/>
          </a:bodyPr>
          <a:lstStyle/>
          <a:p>
            <a:r>
              <a:rPr lang="en-US" sz="2200" dirty="0"/>
              <a:t>In analyzing household and family income, it has been observed that the presence of four individuals tends to result in a higher overall income.</a:t>
            </a:r>
          </a:p>
        </p:txBody>
      </p:sp>
      <p:pic>
        <p:nvPicPr>
          <p:cNvPr id="7" name="Picture 6">
            <a:extLst>
              <a:ext uri="{FF2B5EF4-FFF2-40B4-BE49-F238E27FC236}">
                <a16:creationId xmlns:a16="http://schemas.microsoft.com/office/drawing/2014/main" id="{EDEC4309-0896-B203-A8AC-2DF71B28C401}"/>
              </a:ext>
            </a:extLst>
          </p:cNvPr>
          <p:cNvPicPr>
            <a:picLocks noChangeAspect="1"/>
          </p:cNvPicPr>
          <p:nvPr/>
        </p:nvPicPr>
        <p:blipFill>
          <a:blip r:embed="rId2"/>
          <a:stretch>
            <a:fillRect/>
          </a:stretch>
        </p:blipFill>
        <p:spPr>
          <a:xfrm>
            <a:off x="466344" y="2713817"/>
            <a:ext cx="5468112" cy="3390229"/>
          </a:xfrm>
          <a:prstGeom prst="rect">
            <a:avLst/>
          </a:prstGeom>
        </p:spPr>
      </p:pic>
      <p:pic>
        <p:nvPicPr>
          <p:cNvPr id="5" name="Content Placeholder 4">
            <a:extLst>
              <a:ext uri="{FF2B5EF4-FFF2-40B4-BE49-F238E27FC236}">
                <a16:creationId xmlns:a16="http://schemas.microsoft.com/office/drawing/2014/main" id="{62218630-FB76-0DC2-FD44-8D73C6F09F8A}"/>
              </a:ext>
            </a:extLst>
          </p:cNvPr>
          <p:cNvPicPr>
            <a:picLocks noChangeAspect="1"/>
          </p:cNvPicPr>
          <p:nvPr/>
        </p:nvPicPr>
        <p:blipFill>
          <a:blip r:embed="rId3"/>
          <a:stretch>
            <a:fillRect/>
          </a:stretch>
        </p:blipFill>
        <p:spPr>
          <a:xfrm>
            <a:off x="6254496" y="2741158"/>
            <a:ext cx="5468112" cy="3335547"/>
          </a:xfrm>
          <a:prstGeom prst="rect">
            <a:avLst/>
          </a:prstGeom>
        </p:spPr>
      </p:pic>
    </p:spTree>
    <p:extLst>
      <p:ext uri="{BB962C8B-B14F-4D97-AF65-F5344CB8AC3E}">
        <p14:creationId xmlns:p14="http://schemas.microsoft.com/office/powerpoint/2010/main" val="2888002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numbers and a bar&#10;&#10;Description automatically generated with medium confidence">
            <a:extLst>
              <a:ext uri="{FF2B5EF4-FFF2-40B4-BE49-F238E27FC236}">
                <a16:creationId xmlns:a16="http://schemas.microsoft.com/office/drawing/2014/main" id="{51EE3E5E-A6BC-5487-7468-D7D32F4DD317}"/>
              </a:ext>
            </a:extLst>
          </p:cNvPr>
          <p:cNvPicPr>
            <a:picLocks noChangeAspect="1"/>
          </p:cNvPicPr>
          <p:nvPr/>
        </p:nvPicPr>
        <p:blipFill rotWithShape="1">
          <a:blip r:embed="rId2"/>
          <a:srcRect l="4413"/>
          <a:stretch/>
        </p:blipFill>
        <p:spPr>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26" name="Freeform: Shape 25">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27">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04FD611-134A-8E9C-746C-DB536360E79F}"/>
              </a:ext>
            </a:extLst>
          </p:cNvPr>
          <p:cNvSpPr>
            <a:spLocks noGrp="1"/>
          </p:cNvSpPr>
          <p:nvPr>
            <p:ph type="title"/>
          </p:nvPr>
        </p:nvSpPr>
        <p:spPr>
          <a:xfrm>
            <a:off x="371094" y="1161288"/>
            <a:ext cx="3438144" cy="1125728"/>
          </a:xfrm>
        </p:spPr>
        <p:txBody>
          <a:bodyPr anchor="b">
            <a:normAutofit/>
          </a:bodyPr>
          <a:lstStyle/>
          <a:p>
            <a:endParaRPr lang="en-AE" sz="2800"/>
          </a:p>
        </p:txBody>
      </p:sp>
      <p:sp>
        <p:nvSpPr>
          <p:cNvPr id="30" name="Rectangle 2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ectangle 3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EF953F2C-2F47-EF67-5135-BF89C5C41A84}"/>
              </a:ext>
            </a:extLst>
          </p:cNvPr>
          <p:cNvSpPr>
            <a:spLocks noGrp="1"/>
          </p:cNvSpPr>
          <p:nvPr>
            <p:ph idx="1"/>
          </p:nvPr>
        </p:nvSpPr>
        <p:spPr>
          <a:xfrm>
            <a:off x="371094" y="2718054"/>
            <a:ext cx="3438906" cy="3207258"/>
          </a:xfrm>
        </p:spPr>
        <p:txBody>
          <a:bodyPr anchor="t">
            <a:normAutofit/>
          </a:bodyPr>
          <a:lstStyle/>
          <a:p>
            <a:r>
              <a:rPr lang="en-US" sz="1700"/>
              <a:t>42 individuals who were informed they had the antigen tested positive. 78 individuals were not informed they had the antigen and tested positive. 97 individuals who were told they had the antigen tested negative. 1296 individuals were not informed they had the antigen and tested negative. 20% of individuals are unaware they have the antigen and receive a negative test result.</a:t>
            </a:r>
          </a:p>
        </p:txBody>
      </p:sp>
    </p:spTree>
    <p:extLst>
      <p:ext uri="{BB962C8B-B14F-4D97-AF65-F5344CB8AC3E}">
        <p14:creationId xmlns:p14="http://schemas.microsoft.com/office/powerpoint/2010/main" val="3146190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A2872B098035C4691E95D0023C80F5C" ma:contentTypeVersion="3" ma:contentTypeDescription="Create a new document." ma:contentTypeScope="" ma:versionID="a30030f8ba334ec107188a56327ebc40">
  <xsd:schema xmlns:xsd="http://www.w3.org/2001/XMLSchema" xmlns:xs="http://www.w3.org/2001/XMLSchema" xmlns:p="http://schemas.microsoft.com/office/2006/metadata/properties" xmlns:ns3="de038242-1762-4af6-a797-46656a267373" targetNamespace="http://schemas.microsoft.com/office/2006/metadata/properties" ma:root="true" ma:fieldsID="a90112f6c5a679134a3bfcf2fbb9ac79" ns3:_="">
    <xsd:import namespace="de038242-1762-4af6-a797-46656a267373"/>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038242-1762-4af6-a797-46656a26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7089D6-DB26-4706-8131-64D6FA951FB7}">
  <ds:schemaRefs>
    <ds:schemaRef ds:uri="http://schemas.microsoft.com/sharepoint/v3/contenttype/forms"/>
  </ds:schemaRefs>
</ds:datastoreItem>
</file>

<file path=customXml/itemProps2.xml><?xml version="1.0" encoding="utf-8"?>
<ds:datastoreItem xmlns:ds="http://schemas.openxmlformats.org/officeDocument/2006/customXml" ds:itemID="{7206A20D-3433-44A4-BDB5-DD9180FA16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038242-1762-4af6-a797-46656a2673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7FC7510-FE98-460F-A86F-335D9B41C455}">
  <ds:schemaRefs>
    <ds:schemaRef ds:uri="http://schemas.microsoft.com/office/2006/documentManagement/types"/>
    <ds:schemaRef ds:uri="de038242-1762-4af6-a797-46656a267373"/>
    <ds:schemaRef ds:uri="http://schemas.microsoft.com/office/2006/metadata/properties"/>
    <ds:schemaRef ds:uri="http://purl.org/dc/elements/1.1/"/>
    <ds:schemaRef ds:uri="http://schemas.openxmlformats.org/package/2006/metadata/core-properties"/>
    <ds:schemaRef ds:uri="http://purl.org/dc/dcmitype/"/>
    <ds:schemaRef ds:uri="http://schemas.microsoft.com/office/infopath/2007/PartnerControl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223</TotalTime>
  <Words>424</Words>
  <Application>Microsoft Office PowerPoint</Application>
  <PresentationFormat>Widescreen</PresentationFormat>
  <Paragraphs>31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Predictive Model for Chronic Hepatitis B Infection</vt:lpstr>
      <vt:lpstr>Hepatitis B</vt:lpstr>
      <vt:lpstr>NHANES Data Collection</vt:lpstr>
      <vt:lpstr>PowerPoint Presentation</vt:lpstr>
      <vt:lpstr>Data Manipulation Using NumPy &amp; Pandas</vt:lpstr>
      <vt:lpstr>Visualizations Implemented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 for Chronic Hepatitis B Infection</dc:title>
  <dc:creator>Biju Varghese, John</dc:creator>
  <cp:lastModifiedBy>Biju Varghese, John</cp:lastModifiedBy>
  <cp:revision>2</cp:revision>
  <dcterms:created xsi:type="dcterms:W3CDTF">2023-11-11T02:51:35Z</dcterms:created>
  <dcterms:modified xsi:type="dcterms:W3CDTF">2023-11-12T06:56:32Z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0x0101009A2872B098035C4691E95D0023C80F5C</vt:lpwstr>
  </property>
</Properties>
</file>