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DCB38BE-05E1-4A6B-86B1-94FF9E67B957}" type="datetimeFigureOut">
              <a:rPr lang="en-IN" smtClean="0"/>
              <a:t>28-Sep-2023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3833001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25075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1269607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7161290-5D71-41B4-8BDA-4133F12B98F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093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427715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CB38BE-05E1-4A6B-86B1-94FF9E67B957}" type="datetimeFigureOut">
              <a:rPr lang="en-IN" smtClean="0"/>
              <a:t>28-Sep-2023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683043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CB38BE-05E1-4A6B-86B1-94FF9E67B957}" type="datetimeFigureOut">
              <a:rPr lang="en-IN" smtClean="0"/>
              <a:t>28-Sep-2023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2541082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B38BE-05E1-4A6B-86B1-94FF9E67B957}" type="datetimeFigureOut">
              <a:rPr lang="en-IN" smtClean="0"/>
              <a:t>28-Sep-2023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389507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DCB38BE-05E1-4A6B-86B1-94FF9E67B957}" type="datetimeFigureOut">
              <a:rPr lang="en-IN" smtClean="0"/>
              <a:t>28-Sep-2023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351781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CB38BE-05E1-4A6B-86B1-94FF9E67B957}" type="datetimeFigureOut">
              <a:rPr lang="en-IN" smtClean="0"/>
              <a:t>28-Sep-2023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35769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CB38BE-05E1-4A6B-86B1-94FF9E67B957}" type="datetimeFigureOut">
              <a:rPr lang="en-IN" smtClean="0"/>
              <a:t>28-Sep-2023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82271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357625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CB38BE-05E1-4A6B-86B1-94FF9E67B957}" type="datetimeFigureOut">
              <a:rPr lang="en-IN" smtClean="0"/>
              <a:t>28-Sep-2023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2592298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B38BE-05E1-4A6B-86B1-94FF9E67B957}" type="datetimeFigureOut">
              <a:rPr lang="en-IN" smtClean="0"/>
              <a:t>28-Sep-2023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314353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B38BE-05E1-4A6B-86B1-94FF9E67B957}" type="datetimeFigureOut">
              <a:rPr lang="en-IN" smtClean="0"/>
              <a:t>28-Sep-2023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256770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2315942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CB38BE-05E1-4A6B-86B1-94FF9E67B957}" type="datetimeFigureOut">
              <a:rPr lang="en-IN" smtClean="0"/>
              <a:t>28-Sep-2023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61290-5D71-41B4-8BDA-4133F12B98FF}" type="slidenum">
              <a:rPr lang="en-IN" smtClean="0"/>
              <a:t>‹#›</a:t>
            </a:fld>
            <a:endParaRPr lang="en-IN"/>
          </a:p>
        </p:txBody>
      </p:sp>
    </p:spTree>
    <p:extLst>
      <p:ext uri="{BB962C8B-B14F-4D97-AF65-F5344CB8AC3E}">
        <p14:creationId xmlns:p14="http://schemas.microsoft.com/office/powerpoint/2010/main" val="197535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CB38BE-05E1-4A6B-86B1-94FF9E67B957}" type="datetimeFigureOut">
              <a:rPr lang="en-IN" smtClean="0"/>
              <a:t>28-Sep-2023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161290-5D71-41B4-8BDA-4133F12B98FF}" type="slidenum">
              <a:rPr lang="en-IN" smtClean="0"/>
              <a:t>‹#›</a:t>
            </a:fld>
            <a:endParaRPr lang="en-IN"/>
          </a:p>
        </p:txBody>
      </p:sp>
    </p:spTree>
    <p:extLst>
      <p:ext uri="{BB962C8B-B14F-4D97-AF65-F5344CB8AC3E}">
        <p14:creationId xmlns:p14="http://schemas.microsoft.com/office/powerpoint/2010/main" val="26762539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7D5B-288D-537F-836B-1F139B592574}"/>
              </a:ext>
            </a:extLst>
          </p:cNvPr>
          <p:cNvSpPr>
            <a:spLocks noGrp="1"/>
          </p:cNvSpPr>
          <p:nvPr>
            <p:ph type="ctrTitle"/>
          </p:nvPr>
        </p:nvSpPr>
        <p:spPr>
          <a:xfrm>
            <a:off x="1371599" y="1307432"/>
            <a:ext cx="10002253" cy="2321069"/>
          </a:xfrm>
        </p:spPr>
        <p:txBody>
          <a:bodyPr>
            <a:normAutofit/>
          </a:bodyPr>
          <a:lstStyle/>
          <a:p>
            <a:r>
              <a:rPr lang="en-US" sz="5400" b="1" u="sng" dirty="0">
                <a:effectLst>
                  <a:outerShdw blurRad="38100" dist="38100" dir="2700000" algn="tl">
                    <a:srgbClr val="000000">
                      <a:alpha val="43137"/>
                    </a:srgbClr>
                  </a:outerShdw>
                </a:effectLst>
                <a:latin typeface="Algerian" panose="04020705040A02060702" pitchFamily="82" charset="0"/>
              </a:rPr>
              <a:t>PROBLEM DEFINITION </a:t>
            </a:r>
            <a:br>
              <a:rPr lang="en-US" sz="5400" b="1" u="sng" dirty="0">
                <a:effectLst>
                  <a:outerShdw blurRad="38100" dist="38100" dir="2700000" algn="tl">
                    <a:srgbClr val="000000">
                      <a:alpha val="43137"/>
                    </a:srgbClr>
                  </a:outerShdw>
                </a:effectLst>
                <a:latin typeface="Algerian" panose="04020705040A02060702" pitchFamily="82" charset="0"/>
              </a:rPr>
            </a:br>
            <a:r>
              <a:rPr lang="en-US" sz="5400" b="1" dirty="0">
                <a:effectLst>
                  <a:outerShdw blurRad="38100" dist="38100" dir="2700000" algn="tl">
                    <a:srgbClr val="000000">
                      <a:alpha val="43137"/>
                    </a:srgbClr>
                  </a:outerShdw>
                </a:effectLst>
                <a:latin typeface="Algerian" panose="04020705040A02060702" pitchFamily="82" charset="0"/>
              </a:rPr>
              <a:t>              </a:t>
            </a:r>
            <a:r>
              <a:rPr lang="en-US" sz="5400" b="1" u="sng" dirty="0">
                <a:effectLst>
                  <a:outerShdw blurRad="38100" dist="38100" dir="2700000" algn="tl">
                    <a:srgbClr val="000000">
                      <a:alpha val="43137"/>
                    </a:srgbClr>
                  </a:outerShdw>
                </a:effectLst>
                <a:latin typeface="Algerian" panose="04020705040A02060702" pitchFamily="82" charset="0"/>
              </a:rPr>
              <a:t>AND DESIGN THINKING</a:t>
            </a:r>
            <a:endParaRPr lang="en-IN" sz="5400" b="1" u="sng"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F62FCB69-5C65-76E3-7B93-27BF182D123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6167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6D1F2-0E9B-9590-3B8B-AA027C4E53EA}"/>
              </a:ext>
            </a:extLst>
          </p:cNvPr>
          <p:cNvSpPr>
            <a:spLocks noGrp="1"/>
          </p:cNvSpPr>
          <p:nvPr>
            <p:ph type="title"/>
          </p:nvPr>
        </p:nvSpPr>
        <p:spPr>
          <a:xfrm>
            <a:off x="3581400" y="299152"/>
            <a:ext cx="8610600" cy="1293028"/>
          </a:xfrm>
        </p:spPr>
        <p:txBody>
          <a:bodyPr/>
          <a:lstStyle/>
          <a:p>
            <a:r>
              <a:rPr lang="en-US" u="sng" dirty="0">
                <a:latin typeface="Bell MT" panose="02020503060305020303" pitchFamily="18" charset="0"/>
              </a:rPr>
              <a:t>User Experience</a:t>
            </a:r>
            <a:endParaRPr lang="en-IN" u="sng" dirty="0"/>
          </a:p>
        </p:txBody>
      </p:sp>
      <p:sp>
        <p:nvSpPr>
          <p:cNvPr id="3" name="Content Placeholder 2">
            <a:extLst>
              <a:ext uri="{FF2B5EF4-FFF2-40B4-BE49-F238E27FC236}">
                <a16:creationId xmlns:a16="http://schemas.microsoft.com/office/drawing/2014/main" id="{F9072BAC-A29D-E94B-A532-13E754C38074}"/>
              </a:ext>
            </a:extLst>
          </p:cNvPr>
          <p:cNvSpPr>
            <a:spLocks noGrp="1"/>
          </p:cNvSpPr>
          <p:nvPr>
            <p:ph idx="1"/>
          </p:nvPr>
        </p:nvSpPr>
        <p:spPr>
          <a:xfrm>
            <a:off x="0" y="1692442"/>
            <a:ext cx="12192000" cy="5165558"/>
          </a:xfrm>
        </p:spPr>
        <p:txBody>
          <a:bodyPr>
            <a:normAutofit lnSpcReduction="10000"/>
          </a:bodyPr>
          <a:lstStyle/>
          <a:p>
            <a:r>
              <a:rPr lang="en-US" dirty="0">
                <a:solidFill>
                  <a:schemeClr val="tx1"/>
                </a:solidFill>
              </a:rPr>
              <a:t>T</a:t>
            </a:r>
            <a:r>
              <a:rPr lang="en-US" b="0" i="0" dirty="0">
                <a:solidFill>
                  <a:schemeClr val="tx1"/>
                </a:solidFill>
                <a:effectLst/>
              </a:rPr>
              <a:t>he chatbot should greet users warmly and introduce itself, setting a welcoming tone for the interaction. Clear and concise prompts should guide users on how to interact with the chatbot effectively.</a:t>
            </a:r>
          </a:p>
          <a:p>
            <a:r>
              <a:rPr lang="en-US" b="0" i="0" dirty="0">
                <a:solidFill>
                  <a:schemeClr val="tx1"/>
                </a:solidFill>
                <a:effectLst/>
              </a:rPr>
              <a:t> Maintaining context throughout the conversation is essential. The chatbot should remember previous interactions and refer back to them as needed. Whether users are seeking information, assistance, or guidance, the prompts should make it abundantly clear how to proceed.</a:t>
            </a:r>
          </a:p>
          <a:p>
            <a:r>
              <a:rPr lang="en-US" b="0" i="0" dirty="0">
                <a:solidFill>
                  <a:schemeClr val="tx1"/>
                </a:solidFill>
                <a:effectLst/>
              </a:rPr>
              <a:t>This not only makes users feel heard and valued but also ensures that the conversation flows smoothly, even if there are interruptions or changes in topic. Personalization adds another layer of user-friendliness.</a:t>
            </a:r>
          </a:p>
          <a:p>
            <a:r>
              <a:rPr lang="en-US" b="0" i="0" dirty="0">
                <a:solidFill>
                  <a:schemeClr val="tx1"/>
                </a:solidFill>
                <a:effectLst/>
              </a:rPr>
              <a:t>When users ask questions or provide input, the chatbot's responses should be informative and easy to understand. Watson's natural language processing and generation capabilities can help in crafting responses that are not only accurate but also human-like, enhancing the overall user experience.</a:t>
            </a:r>
          </a:p>
          <a:p>
            <a:r>
              <a:rPr lang="en-US" b="0" i="0" dirty="0">
                <a:solidFill>
                  <a:schemeClr val="tx1"/>
                </a:solidFill>
                <a:effectLst/>
              </a:rPr>
              <a:t>Leveraging Watson's machine learning capabilities, the chatbot can tailor responses based on user preferences or past interactions, making users feel like they are having a unique and customized experience.</a:t>
            </a:r>
          </a:p>
          <a:p>
            <a:endParaRPr lang="en-IN" dirty="0"/>
          </a:p>
        </p:txBody>
      </p:sp>
    </p:spTree>
    <p:extLst>
      <p:ext uri="{BB962C8B-B14F-4D97-AF65-F5344CB8AC3E}">
        <p14:creationId xmlns:p14="http://schemas.microsoft.com/office/powerpoint/2010/main" val="3101116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D64AE0-87CF-0C36-4DEC-36275C03DC41}"/>
              </a:ext>
            </a:extLst>
          </p:cNvPr>
          <p:cNvSpPr>
            <a:spLocks noGrp="1"/>
          </p:cNvSpPr>
          <p:nvPr>
            <p:ph type="title"/>
          </p:nvPr>
        </p:nvSpPr>
        <p:spPr>
          <a:xfrm>
            <a:off x="2554705" y="2345748"/>
            <a:ext cx="7082590" cy="2166503"/>
          </a:xfrm>
        </p:spPr>
        <p:txBody>
          <a:bodyPr>
            <a:noAutofit/>
          </a:bodyPr>
          <a:lstStyle/>
          <a:p>
            <a:r>
              <a:rPr lang="en-US" sz="8000" u="sng" dirty="0">
                <a:latin typeface="Algerian" panose="04020705040A02060702" pitchFamily="82" charset="0"/>
              </a:rPr>
              <a:t>THANK YOU</a:t>
            </a:r>
            <a:endParaRPr lang="en-IN" sz="8000" u="sng" dirty="0">
              <a:latin typeface="Algerian" panose="04020705040A02060702" pitchFamily="82" charset="0"/>
            </a:endParaRPr>
          </a:p>
        </p:txBody>
      </p:sp>
    </p:spTree>
    <p:extLst>
      <p:ext uri="{BB962C8B-B14F-4D97-AF65-F5344CB8AC3E}">
        <p14:creationId xmlns:p14="http://schemas.microsoft.com/office/powerpoint/2010/main" val="275381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4996-C654-9072-189B-CA48D732904D}"/>
              </a:ext>
            </a:extLst>
          </p:cNvPr>
          <p:cNvSpPr>
            <a:spLocks noGrp="1"/>
          </p:cNvSpPr>
          <p:nvPr>
            <p:ph type="title"/>
          </p:nvPr>
        </p:nvSpPr>
        <p:spPr/>
        <p:txBody>
          <a:bodyPr/>
          <a:lstStyle/>
          <a:p>
            <a:r>
              <a:rPr lang="en-US" b="1" u="sng" dirty="0">
                <a:latin typeface="Algerian" panose="04020705040A02060702" pitchFamily="82" charset="0"/>
              </a:rPr>
              <a:t>PROBLEM DEFINITION</a:t>
            </a:r>
            <a:endParaRPr lang="en-IN"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3B88B1EA-7B8F-644B-5B1F-B4BEB12CD2AA}"/>
              </a:ext>
            </a:extLst>
          </p:cNvPr>
          <p:cNvSpPr>
            <a:spLocks noGrp="1"/>
          </p:cNvSpPr>
          <p:nvPr>
            <p:ph idx="1"/>
          </p:nvPr>
        </p:nvSpPr>
        <p:spPr>
          <a:xfrm>
            <a:off x="131805" y="2290178"/>
            <a:ext cx="11283779" cy="4024125"/>
          </a:xfrm>
        </p:spPr>
        <p:txBody>
          <a:bodyPr>
            <a:normAutofit/>
          </a:bodyPr>
          <a:lstStyle/>
          <a:p>
            <a:r>
              <a:rPr lang="en-US" sz="2800" b="1" dirty="0"/>
              <a:t>The project involves creating a chatbot using IBM Cloud Watson Assistant. The goal is to develop a virtual guide that assists users on messaging platforms like Facebook Messenger and Slack. The chatbot should provide helpful information, answer frequently asked questions (FAQs), and offer a friendly conversational experience. The project includes designing the chatbot's persona, configuring responses, integrating with messaging platforms, and ensuring a seamless user experience.</a:t>
            </a:r>
            <a:endParaRPr lang="en-IN" sz="2800" b="1" dirty="0"/>
          </a:p>
        </p:txBody>
      </p:sp>
    </p:spTree>
    <p:extLst>
      <p:ext uri="{BB962C8B-B14F-4D97-AF65-F5344CB8AC3E}">
        <p14:creationId xmlns:p14="http://schemas.microsoft.com/office/powerpoint/2010/main" val="388774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3B1B79-826F-FFC8-F6C8-304ADDA37363}"/>
              </a:ext>
            </a:extLst>
          </p:cNvPr>
          <p:cNvSpPr>
            <a:spLocks noGrp="1"/>
          </p:cNvSpPr>
          <p:nvPr>
            <p:ph type="ctrTitle"/>
          </p:nvPr>
        </p:nvSpPr>
        <p:spPr>
          <a:xfrm>
            <a:off x="2673178" y="1807105"/>
            <a:ext cx="9448800" cy="1825096"/>
          </a:xfrm>
        </p:spPr>
        <p:txBody>
          <a:bodyPr/>
          <a:lstStyle/>
          <a:p>
            <a:r>
              <a:rPr lang="en-US" b="1" u="sng" dirty="0">
                <a:highlight>
                  <a:srgbClr val="000000"/>
                </a:highlight>
                <a:latin typeface="Algerian" panose="04020705040A02060702" pitchFamily="82" charset="0"/>
              </a:rPr>
              <a:t>DESIGN THINKING</a:t>
            </a:r>
            <a:endParaRPr lang="en-IN" b="1" u="sng" dirty="0">
              <a:highlight>
                <a:srgbClr val="000000"/>
              </a:highlight>
              <a:latin typeface="Algerian" panose="04020705040A02060702" pitchFamily="82" charset="0"/>
            </a:endParaRPr>
          </a:p>
        </p:txBody>
      </p:sp>
      <p:sp>
        <p:nvSpPr>
          <p:cNvPr id="5" name="Subtitle 4">
            <a:extLst>
              <a:ext uri="{FF2B5EF4-FFF2-40B4-BE49-F238E27FC236}">
                <a16:creationId xmlns:a16="http://schemas.microsoft.com/office/drawing/2014/main" id="{10AFA8B3-7910-E63A-F2A3-2842403A73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399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0809-72C5-A4C5-83BC-CD9A33930318}"/>
              </a:ext>
            </a:extLst>
          </p:cNvPr>
          <p:cNvSpPr>
            <a:spLocks noGrp="1"/>
          </p:cNvSpPr>
          <p:nvPr>
            <p:ph type="title"/>
          </p:nvPr>
        </p:nvSpPr>
        <p:spPr/>
        <p:txBody>
          <a:bodyPr/>
          <a:lstStyle/>
          <a:p>
            <a:r>
              <a:rPr lang="en-US" u="sng" dirty="0">
                <a:latin typeface="Arial Black" panose="020B0A04020102020204" pitchFamily="34" charset="0"/>
              </a:rPr>
              <a:t>DESIGN THINKING</a:t>
            </a:r>
            <a:endParaRPr lang="en-IN"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FE4FC26-02A1-AC43-3D80-B743EBB5AB06}"/>
              </a:ext>
            </a:extLst>
          </p:cNvPr>
          <p:cNvSpPr>
            <a:spLocks noGrp="1"/>
          </p:cNvSpPr>
          <p:nvPr>
            <p:ph idx="1"/>
          </p:nvPr>
        </p:nvSpPr>
        <p:spPr>
          <a:xfrm>
            <a:off x="4319337" y="2494548"/>
            <a:ext cx="3404937" cy="3785936"/>
          </a:xfrm>
        </p:spPr>
        <p:txBody>
          <a:bodyPr/>
          <a:lstStyle/>
          <a:p>
            <a:pPr>
              <a:lnSpc>
                <a:spcPct val="150000"/>
              </a:lnSpc>
              <a:buClr>
                <a:srgbClr val="CC3300"/>
              </a:buClr>
              <a:buFont typeface="Wingdings" panose="05000000000000000000" pitchFamily="2" charset="2"/>
              <a:buChar char="ü"/>
            </a:pPr>
            <a:r>
              <a:rPr lang="en-US" dirty="0">
                <a:latin typeface="Bell MT" panose="02020503060305020303" pitchFamily="18" charset="0"/>
              </a:rPr>
              <a:t> Persona Design.</a:t>
            </a:r>
          </a:p>
          <a:p>
            <a:pPr>
              <a:lnSpc>
                <a:spcPct val="150000"/>
              </a:lnSpc>
              <a:buClr>
                <a:srgbClr val="CC3300"/>
              </a:buClr>
              <a:buFont typeface="Wingdings" panose="05000000000000000000" pitchFamily="2" charset="2"/>
              <a:buChar char="ü"/>
            </a:pPr>
            <a:r>
              <a:rPr lang="en-US" dirty="0">
                <a:latin typeface="Bell MT" panose="02020503060305020303" pitchFamily="18" charset="0"/>
              </a:rPr>
              <a:t> User Scenarios.</a:t>
            </a:r>
          </a:p>
          <a:p>
            <a:pPr>
              <a:lnSpc>
                <a:spcPct val="150000"/>
              </a:lnSpc>
              <a:buClr>
                <a:srgbClr val="CC3300"/>
              </a:buClr>
              <a:buFont typeface="Wingdings" panose="05000000000000000000" pitchFamily="2" charset="2"/>
              <a:buChar char="ü"/>
            </a:pPr>
            <a:r>
              <a:rPr lang="en-US" dirty="0">
                <a:latin typeface="Bell MT" panose="02020503060305020303" pitchFamily="18" charset="0"/>
              </a:rPr>
              <a:t> Conversation Flow.</a:t>
            </a:r>
          </a:p>
          <a:p>
            <a:pPr>
              <a:lnSpc>
                <a:spcPct val="150000"/>
              </a:lnSpc>
              <a:buClr>
                <a:srgbClr val="CC3300"/>
              </a:buClr>
              <a:buFont typeface="Wingdings" panose="05000000000000000000" pitchFamily="2" charset="2"/>
              <a:buChar char="ü"/>
            </a:pPr>
            <a:r>
              <a:rPr lang="en-US" dirty="0">
                <a:latin typeface="Bell MT" panose="02020503060305020303" pitchFamily="18" charset="0"/>
              </a:rPr>
              <a:t> Response Configuration.</a:t>
            </a:r>
          </a:p>
          <a:p>
            <a:pPr>
              <a:lnSpc>
                <a:spcPct val="150000"/>
              </a:lnSpc>
              <a:buClr>
                <a:srgbClr val="CC3300"/>
              </a:buClr>
              <a:buFont typeface="Wingdings" panose="05000000000000000000" pitchFamily="2" charset="2"/>
              <a:buChar char="ü"/>
            </a:pPr>
            <a:r>
              <a:rPr lang="en-US" dirty="0">
                <a:latin typeface="Bell MT" panose="02020503060305020303" pitchFamily="18" charset="0"/>
              </a:rPr>
              <a:t> Platform Integration.</a:t>
            </a:r>
          </a:p>
          <a:p>
            <a:pPr>
              <a:lnSpc>
                <a:spcPct val="150000"/>
              </a:lnSpc>
              <a:buClr>
                <a:srgbClr val="CC3300"/>
              </a:buClr>
              <a:buFont typeface="Wingdings" panose="05000000000000000000" pitchFamily="2" charset="2"/>
              <a:buChar char="ü"/>
            </a:pPr>
            <a:r>
              <a:rPr lang="en-US" dirty="0">
                <a:latin typeface="Bell MT" panose="02020503060305020303" pitchFamily="18" charset="0"/>
              </a:rPr>
              <a:t> User Experience.</a:t>
            </a:r>
          </a:p>
        </p:txBody>
      </p:sp>
    </p:spTree>
    <p:extLst>
      <p:ext uri="{BB962C8B-B14F-4D97-AF65-F5344CB8AC3E}">
        <p14:creationId xmlns:p14="http://schemas.microsoft.com/office/powerpoint/2010/main" val="229228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8B21-D7AA-31E1-9153-18F0D14C4D63}"/>
              </a:ext>
            </a:extLst>
          </p:cNvPr>
          <p:cNvSpPr>
            <a:spLocks noGrp="1"/>
          </p:cNvSpPr>
          <p:nvPr>
            <p:ph type="title"/>
          </p:nvPr>
        </p:nvSpPr>
        <p:spPr>
          <a:xfrm>
            <a:off x="3160294" y="603952"/>
            <a:ext cx="8610600" cy="1293028"/>
          </a:xfrm>
        </p:spPr>
        <p:txBody>
          <a:bodyPr/>
          <a:lstStyle/>
          <a:p>
            <a:r>
              <a:rPr lang="en-US" u="sng" dirty="0">
                <a:latin typeface="Bell MT" panose="02020503060305020303" pitchFamily="18" charset="0"/>
              </a:rPr>
              <a:t>Persona Design</a:t>
            </a:r>
            <a:endParaRPr lang="en-IN" u="sng" dirty="0"/>
          </a:p>
        </p:txBody>
      </p:sp>
      <p:sp>
        <p:nvSpPr>
          <p:cNvPr id="3" name="Content Placeholder 2">
            <a:extLst>
              <a:ext uri="{FF2B5EF4-FFF2-40B4-BE49-F238E27FC236}">
                <a16:creationId xmlns:a16="http://schemas.microsoft.com/office/drawing/2014/main" id="{0FEAF8E6-AFDC-347C-E49E-D2FA462A16C5}"/>
              </a:ext>
            </a:extLst>
          </p:cNvPr>
          <p:cNvSpPr>
            <a:spLocks noGrp="1"/>
          </p:cNvSpPr>
          <p:nvPr>
            <p:ph idx="1"/>
          </p:nvPr>
        </p:nvSpPr>
        <p:spPr>
          <a:xfrm>
            <a:off x="148389" y="2042160"/>
            <a:ext cx="12107779" cy="5168766"/>
          </a:xfrm>
        </p:spPr>
        <p:txBody>
          <a:bodyPr>
            <a:normAutofit/>
          </a:bodyPr>
          <a:lstStyle/>
          <a:p>
            <a:r>
              <a:rPr lang="en-US" sz="2400" u="sng" dirty="0"/>
              <a:t>CHATBOT PERSONA</a:t>
            </a:r>
          </a:p>
          <a:p>
            <a:pPr marL="0" indent="0">
              <a:buNone/>
            </a:pPr>
            <a:r>
              <a:rPr lang="en-US" dirty="0"/>
              <a:t> A chatbot persona is like the soul of your chatbot, a carefully crafted character that embodies the tone, voice, and personality of your virtual assistant.</a:t>
            </a:r>
          </a:p>
          <a:p>
            <a:pPr marL="0" indent="0">
              <a:buNone/>
            </a:pPr>
            <a:r>
              <a:rPr lang="en-US" b="0" i="0" dirty="0">
                <a:solidFill>
                  <a:schemeClr val="tx1"/>
                </a:solidFill>
                <a:effectLst/>
                <a:latin typeface="Century Gothic" panose="020B0502020202020204" pitchFamily="34" charset="0"/>
              </a:rPr>
              <a:t>Our chatbot, which we'll affectionately name "</a:t>
            </a:r>
            <a:r>
              <a:rPr lang="en-US" b="0" i="0" dirty="0" err="1">
                <a:solidFill>
                  <a:schemeClr val="tx1"/>
                </a:solidFill>
                <a:effectLst/>
                <a:latin typeface="Century Gothic" panose="020B0502020202020204" pitchFamily="34" charset="0"/>
              </a:rPr>
              <a:t>WatsonChat</a:t>
            </a:r>
            <a:r>
              <a:rPr lang="en-US" b="0" i="0" dirty="0">
                <a:solidFill>
                  <a:schemeClr val="tx1"/>
                </a:solidFill>
                <a:effectLst/>
                <a:latin typeface="Century Gothic" panose="020B0502020202020204" pitchFamily="34" charset="0"/>
              </a:rPr>
              <a:t>," embodies a persona that combines the reliability and intelligence associated with IBM's Watson technology with a friendly and approachable </a:t>
            </a:r>
            <a:r>
              <a:rPr lang="en-US" b="0" i="0" dirty="0">
                <a:solidFill>
                  <a:schemeClr val="tx1"/>
                </a:solidFill>
                <a:effectLst/>
                <a:latin typeface="+mj-lt"/>
              </a:rPr>
              <a:t>demeanor.</a:t>
            </a:r>
          </a:p>
          <a:p>
            <a:pPr marL="0" indent="0">
              <a:buNone/>
            </a:pPr>
            <a:r>
              <a:rPr lang="en-US" u="sng" dirty="0"/>
              <a:t> </a:t>
            </a:r>
            <a:r>
              <a:rPr lang="en-US" sz="2400" u="sng" dirty="0"/>
              <a:t>Key Components of a Chatbot Persona:</a:t>
            </a:r>
          </a:p>
          <a:p>
            <a:pPr marL="0" indent="0">
              <a:lnSpc>
                <a:spcPct val="100000"/>
              </a:lnSpc>
              <a:buNone/>
            </a:pPr>
            <a:r>
              <a:rPr lang="en-US" dirty="0"/>
              <a:t>                                                                            1. Name and Visual Identity</a:t>
            </a:r>
          </a:p>
          <a:p>
            <a:pPr marL="0" indent="0">
              <a:lnSpc>
                <a:spcPct val="100000"/>
              </a:lnSpc>
              <a:buNone/>
            </a:pPr>
            <a:r>
              <a:rPr lang="en-US" dirty="0"/>
              <a:t>                                                                            2. Language and Tone</a:t>
            </a:r>
          </a:p>
          <a:p>
            <a:pPr marL="0" indent="0">
              <a:lnSpc>
                <a:spcPct val="100000"/>
              </a:lnSpc>
              <a:buNone/>
            </a:pPr>
            <a:r>
              <a:rPr lang="en-US" dirty="0"/>
              <a:t>                                                                            3. Background Story and Purpose</a:t>
            </a:r>
          </a:p>
          <a:p>
            <a:pPr marL="0" indent="0">
              <a:lnSpc>
                <a:spcPct val="100000"/>
              </a:lnSpc>
              <a:buNone/>
            </a:pPr>
            <a:r>
              <a:rPr lang="en-US" dirty="0"/>
              <a:t>                                                                            4. Behavior and Interaction Patterns</a:t>
            </a:r>
          </a:p>
          <a:p>
            <a:pPr marL="0" indent="0">
              <a:buNone/>
            </a:pPr>
            <a:endParaRPr lang="en-IN" dirty="0"/>
          </a:p>
        </p:txBody>
      </p:sp>
    </p:spTree>
    <p:extLst>
      <p:ext uri="{BB962C8B-B14F-4D97-AF65-F5344CB8AC3E}">
        <p14:creationId xmlns:p14="http://schemas.microsoft.com/office/powerpoint/2010/main" val="115978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2227-CE79-B386-400C-CB66C89623EF}"/>
              </a:ext>
            </a:extLst>
          </p:cNvPr>
          <p:cNvSpPr>
            <a:spLocks noGrp="1"/>
          </p:cNvSpPr>
          <p:nvPr>
            <p:ph type="title"/>
          </p:nvPr>
        </p:nvSpPr>
        <p:spPr/>
        <p:txBody>
          <a:bodyPr/>
          <a:lstStyle/>
          <a:p>
            <a:r>
              <a:rPr lang="en-US" u="sng" dirty="0">
                <a:latin typeface="Bell MT" panose="02020503060305020303" pitchFamily="18" charset="0"/>
              </a:rPr>
              <a:t>User Scenarios</a:t>
            </a:r>
            <a:endParaRPr lang="en-IN" u="sng" dirty="0"/>
          </a:p>
        </p:txBody>
      </p:sp>
      <p:sp>
        <p:nvSpPr>
          <p:cNvPr id="3" name="Content Placeholder 2">
            <a:extLst>
              <a:ext uri="{FF2B5EF4-FFF2-40B4-BE49-F238E27FC236}">
                <a16:creationId xmlns:a16="http://schemas.microsoft.com/office/drawing/2014/main" id="{313C8102-B726-4C14-409D-08D6D5BCDE35}"/>
              </a:ext>
            </a:extLst>
          </p:cNvPr>
          <p:cNvSpPr>
            <a:spLocks noGrp="1"/>
          </p:cNvSpPr>
          <p:nvPr>
            <p:ph idx="1"/>
          </p:nvPr>
        </p:nvSpPr>
        <p:spPr>
          <a:xfrm>
            <a:off x="0" y="2057402"/>
            <a:ext cx="12191999" cy="4800598"/>
          </a:xfrm>
        </p:spPr>
        <p:txBody>
          <a:bodyPr>
            <a:normAutofit lnSpcReduction="10000"/>
          </a:bodyPr>
          <a:lstStyle/>
          <a:p>
            <a:r>
              <a:rPr lang="en-US" u="sng" dirty="0"/>
              <a:t>FAQS:</a:t>
            </a:r>
          </a:p>
          <a:p>
            <a:pPr marL="0" indent="0">
              <a:buNone/>
            </a:pPr>
            <a:r>
              <a:rPr lang="en-US" dirty="0"/>
              <a:t>             FAQ bots are specific types of chatbots that help direct customers to designated pages or products, as well as provide answers about a business’s products and services, allowing customer reps to address complex customer needs. And their use cases.</a:t>
            </a:r>
          </a:p>
          <a:p>
            <a:pPr marL="0" indent="0">
              <a:buNone/>
            </a:pPr>
            <a:r>
              <a:rPr lang="en-US" b="0" i="0" dirty="0">
                <a:solidFill>
                  <a:schemeClr val="tx1"/>
                </a:solidFill>
                <a:effectLst/>
                <a:latin typeface="Century Gothic" panose="020B0502020202020204" pitchFamily="34" charset="0"/>
              </a:rPr>
              <a:t>            A chatbot powered by Watson can be designed to address a wide range of user scenarios and frequently asked questions (FAQs) across various domains.</a:t>
            </a:r>
          </a:p>
          <a:p>
            <a:pPr marL="0" indent="0" algn="l">
              <a:buNone/>
            </a:pPr>
            <a:r>
              <a:rPr lang="en-US" b="1" i="0" u="sng" dirty="0">
                <a:solidFill>
                  <a:schemeClr val="tx1"/>
                </a:solidFill>
                <a:effectLst/>
                <a:latin typeface="Century Gothic" panose="020B0502020202020204" pitchFamily="34" charset="0"/>
              </a:rPr>
              <a:t>Product Information and Features </a:t>
            </a:r>
            <a:r>
              <a:rPr lang="en-US" b="0" i="0" dirty="0">
                <a:solidFill>
                  <a:schemeClr val="tx1"/>
                </a:solidFill>
                <a:effectLst/>
                <a:latin typeface="Century Gothic" panose="020B0502020202020204" pitchFamily="34" charset="0"/>
              </a:rPr>
              <a:t>:                     </a:t>
            </a:r>
          </a:p>
          <a:p>
            <a:pPr marL="0" indent="0" algn="l">
              <a:buNone/>
            </a:pPr>
            <a:r>
              <a:rPr lang="en-US" b="0" i="0" dirty="0">
                <a:solidFill>
                  <a:schemeClr val="tx1"/>
                </a:solidFill>
                <a:effectLst/>
                <a:latin typeface="Century Gothic" panose="020B0502020202020204" pitchFamily="34" charset="0"/>
              </a:rPr>
              <a:t>                                                          Users may seek information about the chatbot itself, its capabilities, and how it can assist them. FAQs in this category include inquiries about the chatbot's functions, integration options, and any unique features it offers.</a:t>
            </a:r>
          </a:p>
          <a:p>
            <a:pPr marL="0" indent="0" algn="l">
              <a:buNone/>
            </a:pPr>
            <a:r>
              <a:rPr lang="en-US" b="1" i="0" u="sng" dirty="0">
                <a:solidFill>
                  <a:schemeClr val="tx1"/>
                </a:solidFill>
                <a:effectLst/>
                <a:latin typeface="Century Gothic" panose="020B0502020202020204" pitchFamily="34" charset="0"/>
              </a:rPr>
              <a:t>Technical Support</a:t>
            </a:r>
            <a:r>
              <a:rPr lang="en-US" b="0" i="0" dirty="0">
                <a:solidFill>
                  <a:schemeClr val="tx1"/>
                </a:solidFill>
                <a:effectLst/>
                <a:latin typeface="Century Gothic" panose="020B0502020202020204" pitchFamily="34" charset="0"/>
              </a:rPr>
              <a:t>: </a:t>
            </a:r>
          </a:p>
          <a:p>
            <a:pPr marL="0" indent="0" algn="l">
              <a:buNone/>
            </a:pPr>
            <a:r>
              <a:rPr lang="en-US" b="0" i="0" dirty="0">
                <a:solidFill>
                  <a:schemeClr val="tx1"/>
                </a:solidFill>
                <a:effectLst/>
                <a:latin typeface="Century Gothic" panose="020B0502020202020204" pitchFamily="34" charset="0"/>
              </a:rPr>
              <a:t>                               Users often encounter technical issues while interacting with the chatbot. Common scenarios include troubleshooting problems, resolving errors, or seeking guidance on compatibility with different platforms and systems.</a:t>
            </a:r>
          </a:p>
          <a:p>
            <a:pPr marL="0" indent="0">
              <a:buNone/>
            </a:pPr>
            <a:endParaRPr lang="en-US" dirty="0"/>
          </a:p>
        </p:txBody>
      </p:sp>
    </p:spTree>
    <p:extLst>
      <p:ext uri="{BB962C8B-B14F-4D97-AF65-F5344CB8AC3E}">
        <p14:creationId xmlns:p14="http://schemas.microsoft.com/office/powerpoint/2010/main" val="345395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14E8-D869-6CC3-B480-13132C5968F3}"/>
              </a:ext>
            </a:extLst>
          </p:cNvPr>
          <p:cNvSpPr>
            <a:spLocks noGrp="1"/>
          </p:cNvSpPr>
          <p:nvPr>
            <p:ph type="title"/>
          </p:nvPr>
        </p:nvSpPr>
        <p:spPr>
          <a:xfrm>
            <a:off x="3352800" y="446809"/>
            <a:ext cx="8610600" cy="1293028"/>
          </a:xfrm>
        </p:spPr>
        <p:txBody>
          <a:bodyPr/>
          <a:lstStyle/>
          <a:p>
            <a:r>
              <a:rPr lang="en-US" u="sng" dirty="0">
                <a:latin typeface="Bell MT" panose="02020503060305020303" pitchFamily="18" charset="0"/>
              </a:rPr>
              <a:t>Conversation Flow</a:t>
            </a:r>
            <a:endParaRPr lang="en-IN" u="sng" dirty="0"/>
          </a:p>
        </p:txBody>
      </p:sp>
      <p:sp>
        <p:nvSpPr>
          <p:cNvPr id="3" name="Content Placeholder 2">
            <a:extLst>
              <a:ext uri="{FF2B5EF4-FFF2-40B4-BE49-F238E27FC236}">
                <a16:creationId xmlns:a16="http://schemas.microsoft.com/office/drawing/2014/main" id="{2D8D9967-701F-2B77-2DFD-EB320CFEAFDF}"/>
              </a:ext>
            </a:extLst>
          </p:cNvPr>
          <p:cNvSpPr>
            <a:spLocks noGrp="1"/>
          </p:cNvSpPr>
          <p:nvPr>
            <p:ph idx="1"/>
          </p:nvPr>
        </p:nvSpPr>
        <p:spPr>
          <a:xfrm>
            <a:off x="0" y="1868905"/>
            <a:ext cx="12192000" cy="5021179"/>
          </a:xfrm>
        </p:spPr>
        <p:txBody>
          <a:bodyPr>
            <a:normAutofit/>
          </a:bodyPr>
          <a:lstStyle/>
          <a:p>
            <a:r>
              <a:rPr lang="en-US" dirty="0"/>
              <a:t>A chatbot conversation flow is a decision tree that gives you a comprehensive list of decisions, events, and outcomes</a:t>
            </a:r>
          </a:p>
          <a:p>
            <a:r>
              <a:rPr lang="en-US" b="0" i="0" dirty="0">
                <a:solidFill>
                  <a:schemeClr val="tx1"/>
                </a:solidFill>
                <a:effectLst/>
              </a:rPr>
              <a:t>Designing the conversation flow for a chatbot powered by Watson involves creating a structured and engaging interaction that effectively addresses user queries and prompts. The key to a successful chatbot conversation flow is to ensure that it is intuitive, user-friendly, and capable of providing valuable information or assistance.</a:t>
            </a:r>
          </a:p>
          <a:p>
            <a:r>
              <a:rPr lang="en-US" b="1" i="0" u="sng" dirty="0">
                <a:solidFill>
                  <a:schemeClr val="tx1"/>
                </a:solidFill>
                <a:effectLst/>
              </a:rPr>
              <a:t>Greeting and Introduction:</a:t>
            </a:r>
            <a:r>
              <a:rPr lang="en-US" b="0" i="0" u="sng" dirty="0">
                <a:solidFill>
                  <a:schemeClr val="tx1"/>
                </a:solidFill>
                <a:effectLst/>
              </a:rPr>
              <a:t> </a:t>
            </a:r>
          </a:p>
          <a:p>
            <a:pPr marL="0" indent="0">
              <a:buNone/>
            </a:pPr>
            <a:r>
              <a:rPr lang="en-US" dirty="0"/>
              <a:t>                                                 </a:t>
            </a:r>
            <a:r>
              <a:rPr lang="en-US" b="0" i="0" dirty="0">
                <a:solidFill>
                  <a:schemeClr val="tx1"/>
                </a:solidFill>
                <a:effectLst/>
              </a:rPr>
              <a:t>The conversation typically begins with a warm greeting and a brief introduction of the chatbot's capabilities. This sets the tone for the interaction and helps users understand what the chatbot can assist them with</a:t>
            </a:r>
            <a:r>
              <a:rPr lang="en-US" b="0" i="0" dirty="0">
                <a:solidFill>
                  <a:schemeClr val="tx1"/>
                </a:solidFill>
                <a:effectLst/>
                <a:latin typeface="Söhne"/>
              </a:rPr>
              <a:t>.</a:t>
            </a:r>
          </a:p>
          <a:p>
            <a:r>
              <a:rPr lang="en-US" b="1" i="0" u="sng" dirty="0">
                <a:solidFill>
                  <a:schemeClr val="tx1"/>
                </a:solidFill>
                <a:effectLst/>
              </a:rPr>
              <a:t>User Input Handling:</a:t>
            </a:r>
            <a:endParaRPr lang="en-US" u="sng" dirty="0"/>
          </a:p>
          <a:p>
            <a:pPr marL="0" indent="0">
              <a:buNone/>
            </a:pPr>
            <a:r>
              <a:rPr lang="en-US" b="0" i="0" dirty="0">
                <a:solidFill>
                  <a:schemeClr val="tx1"/>
                </a:solidFill>
                <a:effectLst/>
                <a:latin typeface="+mj-lt"/>
              </a:rPr>
              <a:t>                                     The chatbot should be designed to handle various types of user inputs, including text-based queries, specific commands, or even natural language input</a:t>
            </a:r>
          </a:p>
          <a:p>
            <a:pPr marL="0" indent="0">
              <a:buNone/>
            </a:pPr>
            <a:endParaRPr lang="en-IN" dirty="0">
              <a:latin typeface="+mj-lt"/>
            </a:endParaRPr>
          </a:p>
        </p:txBody>
      </p:sp>
    </p:spTree>
    <p:extLst>
      <p:ext uri="{BB962C8B-B14F-4D97-AF65-F5344CB8AC3E}">
        <p14:creationId xmlns:p14="http://schemas.microsoft.com/office/powerpoint/2010/main" val="13906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4316-A468-2BC1-9A85-884D91701E16}"/>
              </a:ext>
            </a:extLst>
          </p:cNvPr>
          <p:cNvSpPr>
            <a:spLocks noGrp="1"/>
          </p:cNvSpPr>
          <p:nvPr>
            <p:ph type="title"/>
          </p:nvPr>
        </p:nvSpPr>
        <p:spPr>
          <a:xfrm>
            <a:off x="3569368" y="639315"/>
            <a:ext cx="8622632" cy="1293028"/>
          </a:xfrm>
        </p:spPr>
        <p:txBody>
          <a:bodyPr/>
          <a:lstStyle/>
          <a:p>
            <a:r>
              <a:rPr lang="en-US" u="sng" dirty="0">
                <a:latin typeface="Bell MT" panose="02020503060305020303" pitchFamily="18" charset="0"/>
              </a:rPr>
              <a:t>Response Configuration</a:t>
            </a:r>
            <a:br>
              <a:rPr lang="en-US" u="sng" dirty="0">
                <a:latin typeface="Bell MT" panose="02020503060305020303" pitchFamily="18" charset="0"/>
              </a:rPr>
            </a:br>
            <a:endParaRPr lang="en-IN" u="sng" dirty="0"/>
          </a:p>
        </p:txBody>
      </p:sp>
      <p:sp>
        <p:nvSpPr>
          <p:cNvPr id="3" name="Content Placeholder 2">
            <a:extLst>
              <a:ext uri="{FF2B5EF4-FFF2-40B4-BE49-F238E27FC236}">
                <a16:creationId xmlns:a16="http://schemas.microsoft.com/office/drawing/2014/main" id="{A461EB72-35FB-9DE8-B797-9CE288DD0A10}"/>
              </a:ext>
            </a:extLst>
          </p:cNvPr>
          <p:cNvSpPr>
            <a:spLocks noGrp="1"/>
          </p:cNvSpPr>
          <p:nvPr>
            <p:ph idx="1"/>
          </p:nvPr>
        </p:nvSpPr>
        <p:spPr>
          <a:xfrm>
            <a:off x="0" y="1716506"/>
            <a:ext cx="12192000" cy="5141494"/>
          </a:xfrm>
        </p:spPr>
        <p:txBody>
          <a:bodyPr>
            <a:normAutofit fontScale="92500"/>
          </a:bodyPr>
          <a:lstStyle/>
          <a:p>
            <a:pPr algn="l"/>
            <a:r>
              <a:rPr lang="en-US" b="0" i="0" dirty="0">
                <a:solidFill>
                  <a:schemeClr val="tx1"/>
                </a:solidFill>
                <a:effectLst/>
                <a:latin typeface="+mj-lt"/>
              </a:rPr>
              <a:t>Response Configuration for a chatbot using Watson Assistant involves harnessing the power of intents, entities, and dialog nodes to create a dynamic and context-aware conversational experience.</a:t>
            </a:r>
          </a:p>
          <a:p>
            <a:pPr algn="l"/>
            <a:r>
              <a:rPr lang="en-US" b="1" i="0" u="sng" dirty="0">
                <a:solidFill>
                  <a:schemeClr val="tx1"/>
                </a:solidFill>
                <a:effectLst/>
                <a:latin typeface="+mj-lt"/>
              </a:rPr>
              <a:t>Intents:</a:t>
            </a:r>
            <a:endParaRPr lang="en-US" u="sng" dirty="0">
              <a:latin typeface="+mj-lt"/>
            </a:endParaRPr>
          </a:p>
          <a:p>
            <a:pPr marL="0" indent="0" algn="l">
              <a:buNone/>
            </a:pPr>
            <a:r>
              <a:rPr lang="en-US" b="0" i="0" dirty="0">
                <a:solidFill>
                  <a:schemeClr val="tx1"/>
                </a:solidFill>
                <a:effectLst/>
                <a:latin typeface="+mj-lt"/>
              </a:rPr>
              <a:t>                Intents are the building blocks of understanding user input. By defining a range of intents, we enable the chatbot to recognize the user's purpose or query. For example, intents can be created for common user actions such as "place an order," "ask a question," or "request assistance." Watson Assistant's natural language processing capabilities can be trained to accurately detect these intents, ensuring that the chatbot understands what the user wants.</a:t>
            </a:r>
          </a:p>
          <a:p>
            <a:pPr algn="l"/>
            <a:r>
              <a:rPr lang="en-US" b="1" i="0" u="sng" dirty="0">
                <a:solidFill>
                  <a:schemeClr val="tx1"/>
                </a:solidFill>
                <a:effectLst/>
                <a:latin typeface="+mj-lt"/>
              </a:rPr>
              <a:t>Entities:</a:t>
            </a:r>
            <a:endParaRPr lang="en-US" u="sng" dirty="0">
              <a:latin typeface="+mj-lt"/>
            </a:endParaRPr>
          </a:p>
          <a:p>
            <a:pPr marL="0" indent="0" algn="l">
              <a:buNone/>
            </a:pPr>
            <a:r>
              <a:rPr lang="en-US" b="0" i="0" dirty="0">
                <a:solidFill>
                  <a:schemeClr val="tx1"/>
                </a:solidFill>
                <a:effectLst/>
                <a:latin typeface="+mj-lt"/>
              </a:rPr>
              <a:t>                Entities are crucial for extracting specific details from user input. They help the chatbot identify key pieces of information within a user's message, such as product names, dates, locations, or any other relevant data. For instance, when a user says, "I want to book a flight to New York on September 15th," entities can be used to extract "New York" as the destination and "September 15th" as the travel date. Watson Assistant's entity recognition can be fine-tuned to</a:t>
            </a:r>
            <a:r>
              <a:rPr lang="en-SG" b="0" i="0" dirty="0">
                <a:solidFill>
                  <a:schemeClr val="tx1"/>
                </a:solidFill>
                <a:effectLst/>
                <a:latin typeface="+mj-lt"/>
              </a:rPr>
              <a:t> ensure precision</a:t>
            </a:r>
            <a:endParaRPr lang="en-US" b="0" i="0" dirty="0">
              <a:solidFill>
                <a:schemeClr val="tx1"/>
              </a:solidFill>
              <a:effectLst/>
              <a:latin typeface="+mj-lt"/>
            </a:endParaRPr>
          </a:p>
          <a:p>
            <a:pPr algn="l"/>
            <a:endParaRPr lang="en-US" b="0" i="0" dirty="0">
              <a:solidFill>
                <a:schemeClr val="tx1"/>
              </a:solidFill>
              <a:effectLst/>
              <a:latin typeface="+mj-lt"/>
            </a:endParaRPr>
          </a:p>
          <a:p>
            <a:endParaRPr lang="en-IN" dirty="0"/>
          </a:p>
        </p:txBody>
      </p:sp>
    </p:spTree>
    <p:extLst>
      <p:ext uri="{BB962C8B-B14F-4D97-AF65-F5344CB8AC3E}">
        <p14:creationId xmlns:p14="http://schemas.microsoft.com/office/powerpoint/2010/main" val="106692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00F0-1B03-6526-2D63-B384EF31FDFF}"/>
              </a:ext>
            </a:extLst>
          </p:cNvPr>
          <p:cNvSpPr>
            <a:spLocks noGrp="1"/>
          </p:cNvSpPr>
          <p:nvPr>
            <p:ph type="title"/>
          </p:nvPr>
        </p:nvSpPr>
        <p:spPr>
          <a:xfrm>
            <a:off x="3581400" y="443531"/>
            <a:ext cx="8610600" cy="1293028"/>
          </a:xfrm>
        </p:spPr>
        <p:txBody>
          <a:bodyPr/>
          <a:lstStyle/>
          <a:p>
            <a:r>
              <a:rPr lang="en-US" u="sng" dirty="0">
                <a:latin typeface="Bell MT" panose="02020503060305020303" pitchFamily="18" charset="0"/>
              </a:rPr>
              <a:t>Platform Integration</a:t>
            </a:r>
            <a:endParaRPr lang="en-IN" u="sng" dirty="0"/>
          </a:p>
        </p:txBody>
      </p:sp>
      <p:sp>
        <p:nvSpPr>
          <p:cNvPr id="3" name="Content Placeholder 2">
            <a:extLst>
              <a:ext uri="{FF2B5EF4-FFF2-40B4-BE49-F238E27FC236}">
                <a16:creationId xmlns:a16="http://schemas.microsoft.com/office/drawing/2014/main" id="{9CE11F01-6377-7791-2091-AD8AB6C488E3}"/>
              </a:ext>
            </a:extLst>
          </p:cNvPr>
          <p:cNvSpPr>
            <a:spLocks noGrp="1"/>
          </p:cNvSpPr>
          <p:nvPr>
            <p:ph idx="1"/>
          </p:nvPr>
        </p:nvSpPr>
        <p:spPr>
          <a:xfrm>
            <a:off x="80211" y="1736560"/>
            <a:ext cx="12111789" cy="5121440"/>
          </a:xfrm>
        </p:spPr>
        <p:txBody>
          <a:bodyPr>
            <a:normAutofit fontScale="92500"/>
          </a:bodyPr>
          <a:lstStyle/>
          <a:p>
            <a:r>
              <a:rPr lang="en-US" dirty="0"/>
              <a:t>Integrating the chatbot with Slack is particularly advantageous for businesses and teams. Slack is a popular communication and collaboration platform used in various professional settings.</a:t>
            </a:r>
          </a:p>
          <a:p>
            <a:r>
              <a:rPr lang="en-US" dirty="0"/>
              <a:t>With the chatbot accessible within Slack channels or through direct messages, users can seamlessly obtain information, perform tasks, or receive notifications without leaving the platform they use for work.</a:t>
            </a:r>
          </a:p>
          <a:p>
            <a:r>
              <a:rPr lang="en-US" dirty="0"/>
              <a:t> The integration can be configured to respond to specific Slack commands or keywords, making it a valuable tool for streamlining workflows and automating routine tasks.</a:t>
            </a:r>
          </a:p>
          <a:p>
            <a:r>
              <a:rPr lang="en-US" dirty="0"/>
              <a:t>By integrating the chatbot with Facebook Messenger, you tap into one of the largest messaging platforms globally. Users can initiate conversations with the chatbot directly from their Messenger app, allowing for real-time interactions. </a:t>
            </a:r>
          </a:p>
          <a:p>
            <a:r>
              <a:rPr lang="en-US" dirty="0"/>
              <a:t>Whether it's for customer support, information queries, or any other purpose, users can access the chatbot effortlessly. The integration also benefits from the rich media capabilities of Messenger, allowing the chatbot to send images, videos, or interactive elements as part of its responses.</a:t>
            </a:r>
          </a:p>
          <a:p>
            <a:r>
              <a:rPr lang="en-US" dirty="0"/>
              <a:t> Furthermore, leveraging Facebook's user authentication and profile data can provide a personalized experience, enhancing the quality of interactions.</a:t>
            </a:r>
          </a:p>
          <a:p>
            <a:endParaRPr lang="en-IN" dirty="0"/>
          </a:p>
        </p:txBody>
      </p:sp>
    </p:spTree>
    <p:extLst>
      <p:ext uri="{BB962C8B-B14F-4D97-AF65-F5344CB8AC3E}">
        <p14:creationId xmlns:p14="http://schemas.microsoft.com/office/powerpoint/2010/main" val="32982197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104</TotalTime>
  <Words>1127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Arial Black</vt:lpstr>
      <vt:lpstr>Bell MT</vt:lpstr>
      <vt:lpstr>Century Gothic</vt:lpstr>
      <vt:lpstr>Söhne</vt:lpstr>
      <vt:lpstr>Wingdings</vt:lpstr>
      <vt:lpstr>Vapor Trail</vt:lpstr>
      <vt:lpstr>PROBLEM DEFINITION                AND DESIGN THINKING</vt:lpstr>
      <vt:lpstr>PROBLEM DEFINITION</vt:lpstr>
      <vt:lpstr>DESIGN THINKING</vt:lpstr>
      <vt:lpstr>DESIGN THINKING</vt:lpstr>
      <vt:lpstr>Persona Design</vt:lpstr>
      <vt:lpstr>User Scenarios</vt:lpstr>
      <vt:lpstr>Conversation Flow</vt:lpstr>
      <vt:lpstr>Response Configuration </vt:lpstr>
      <vt:lpstr>Platform Integration</vt:lpstr>
      <vt:lpstr>User Experience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                AND DESIGN THINKING</dc:title>
  <dc:creator>Mubarak Mohamed</dc:creator>
  <cp:lastModifiedBy>Mubarak Mohamed</cp:lastModifiedBy>
  <cp:revision>1</cp:revision>
  <dcterms:created xsi:type="dcterms:W3CDTF">2023-09-28T06:41:19Z</dcterms:created>
  <dcterms:modified xsi:type="dcterms:W3CDTF">2023-09-28T08:25:45Z</dcterms:modified>
</cp:coreProperties>
</file>