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8" r:id="rId2"/>
    <p:sldId id="259" r:id="rId3"/>
    <p:sldId id="313" r:id="rId4"/>
    <p:sldId id="312" r:id="rId5"/>
    <p:sldId id="316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314" r:id="rId17"/>
    <p:sldId id="321" r:id="rId18"/>
    <p:sldId id="277" r:id="rId19"/>
    <p:sldId id="278" r:id="rId20"/>
    <p:sldId id="279" r:id="rId21"/>
    <p:sldId id="280" r:id="rId22"/>
    <p:sldId id="320" r:id="rId23"/>
    <p:sldId id="282" r:id="rId24"/>
    <p:sldId id="283" r:id="rId25"/>
    <p:sldId id="286" r:id="rId26"/>
    <p:sldId id="287" r:id="rId27"/>
    <p:sldId id="288" r:id="rId28"/>
    <p:sldId id="292" r:id="rId29"/>
    <p:sldId id="293" r:id="rId30"/>
    <p:sldId id="294" r:id="rId31"/>
    <p:sldId id="322" r:id="rId32"/>
    <p:sldId id="323" r:id="rId33"/>
    <p:sldId id="296" r:id="rId34"/>
    <p:sldId id="297" r:id="rId35"/>
    <p:sldId id="298" r:id="rId36"/>
    <p:sldId id="301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5" r:id="rId45"/>
    <p:sldId id="310" r:id="rId46"/>
    <p:sldId id="311" r:id="rId47"/>
    <p:sldId id="317" r:id="rId48"/>
    <p:sldId id="318" r:id="rId49"/>
    <p:sldId id="319" r:id="rId50"/>
    <p:sldId id="26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48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6670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7A34CE-4645-4FDF-A2F8-B389928EBA7B}" type="slidenum">
              <a:rPr lang="en-US" altLang="en-US" sz="1200" b="0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7141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3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2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68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07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7A34CE-4645-4FDF-A2F8-B389928EBA7B}" type="slidenum">
              <a:rPr lang="en-US" altLang="en-US" sz="1200" b="0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1481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11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9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(Week-1)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MS-CS (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oftware 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ngineering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epartment of Computer 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cience</a:t>
            </a:r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And even in…</a:t>
            </a:r>
          </a:p>
        </p:txBody>
      </p:sp>
      <p:pic>
        <p:nvPicPr>
          <p:cNvPr id="21507" name="Picture 4" descr="pho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17" y="2578290"/>
            <a:ext cx="35052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 descr="phon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777" y="3048000"/>
            <a:ext cx="314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0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Conclusion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895601"/>
            <a:ext cx="8229600" cy="1066800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en-US" sz="4000" dirty="0"/>
              <a:t>Software is almost everywhere!!!</a:t>
            </a:r>
          </a:p>
        </p:txBody>
      </p:sp>
    </p:spTree>
    <p:extLst>
      <p:ext uri="{BB962C8B-B14F-4D97-AF65-F5344CB8AC3E}">
        <p14:creationId xmlns:p14="http://schemas.microsoft.com/office/powerpoint/2010/main" val="33540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0030" y="852985"/>
            <a:ext cx="7772400" cy="685800"/>
          </a:xfrm>
          <a:noFill/>
          <a:ln/>
        </p:spPr>
        <p:txBody>
          <a:bodyPr/>
          <a:lstStyle/>
          <a:p>
            <a:pPr eaLnBrk="0" hangingPunct="0"/>
            <a:r>
              <a:rPr lang="en-US" sz="3200" dirty="0"/>
              <a:t>Software Applications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7701" y="1910687"/>
            <a:ext cx="7772400" cy="4681182"/>
          </a:xfrm>
          <a:noFill/>
          <a:ln/>
        </p:spPr>
        <p:txBody>
          <a:bodyPr>
            <a:noAutofit/>
          </a:bodyPr>
          <a:lstStyle/>
          <a:p>
            <a:pPr marL="0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endParaRPr lang="en-US" sz="2400" dirty="0"/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Char char="ü"/>
            </a:pPr>
            <a:r>
              <a:rPr lang="en-US" sz="2400" dirty="0" smtClean="0"/>
              <a:t>Personal </a:t>
            </a:r>
            <a:r>
              <a:rPr lang="en-US" sz="2400" dirty="0"/>
              <a:t>Computer Software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Char char="ü"/>
            </a:pPr>
            <a:r>
              <a:rPr lang="en-US" sz="2400" dirty="0"/>
              <a:t>Business Software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Char char="ü"/>
            </a:pPr>
            <a:r>
              <a:rPr lang="en-US" sz="2400" dirty="0"/>
              <a:t>System Software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Char char="ü"/>
            </a:pPr>
            <a:r>
              <a:rPr lang="en-US" sz="2400" dirty="0"/>
              <a:t>Real Time Software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Char char="ü"/>
            </a:pPr>
            <a:r>
              <a:rPr lang="en-US" sz="2400" dirty="0"/>
              <a:t>Engineering &amp; Scientific Software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Char char="ü"/>
            </a:pPr>
            <a:r>
              <a:rPr lang="en-US" sz="2400" dirty="0"/>
              <a:t>Embedded Software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Char char="ü"/>
            </a:pPr>
            <a:r>
              <a:rPr lang="en-US" sz="2400" dirty="0"/>
              <a:t>Web Based Software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Char char="ü"/>
            </a:pPr>
            <a:r>
              <a:rPr lang="en-US" sz="2400" dirty="0"/>
              <a:t>Artificial Intelligence Software </a:t>
            </a:r>
          </a:p>
          <a:p>
            <a:pPr marL="0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endParaRPr lang="en-US" sz="2400" dirty="0"/>
          </a:p>
          <a:p>
            <a:pPr marL="0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728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996287"/>
            <a:ext cx="8229600" cy="7381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Problems in software development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180496"/>
            <a:ext cx="11029615" cy="390640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3600" dirty="0" smtClean="0"/>
              <a:t>Common </a:t>
            </a:r>
            <a:r>
              <a:rPr lang="en-US" altLang="en-US" sz="3600" dirty="0"/>
              <a:t>issues</a:t>
            </a:r>
          </a:p>
          <a:p>
            <a:pPr marL="0" indent="0">
              <a:buNone/>
            </a:pPr>
            <a:endParaRPr lang="en-US" altLang="en-US" sz="800" dirty="0"/>
          </a:p>
          <a:p>
            <a:pPr lvl="1" eaLnBrk="1" hangingPunct="1"/>
            <a:r>
              <a:rPr lang="en-US" altLang="en-US" sz="2400" dirty="0" smtClean="0"/>
              <a:t>The final software does not fulfill the needs of the customer</a:t>
            </a:r>
          </a:p>
          <a:p>
            <a:pPr lvl="1" eaLnBrk="1" hangingPunct="1"/>
            <a:r>
              <a:rPr lang="en-US" altLang="en-US" sz="2400" dirty="0" smtClean="0"/>
              <a:t>Hard to extend and improve: if you want to add a functionality later its mission impossible</a:t>
            </a:r>
          </a:p>
          <a:p>
            <a:pPr lvl="1" eaLnBrk="1" hangingPunct="1"/>
            <a:r>
              <a:rPr lang="en-US" altLang="en-US" sz="2400" dirty="0" smtClean="0"/>
              <a:t>Bad documentation</a:t>
            </a:r>
          </a:p>
          <a:p>
            <a:pPr lvl="1" eaLnBrk="1" hangingPunct="1"/>
            <a:r>
              <a:rPr lang="en-US" altLang="en-US" sz="2400" dirty="0" smtClean="0"/>
              <a:t>Bad quality: frequent errors, hard to use, ... </a:t>
            </a:r>
          </a:p>
          <a:p>
            <a:pPr lvl="1" eaLnBrk="1" hangingPunct="1"/>
            <a:r>
              <a:rPr lang="en-US" altLang="en-US" sz="2400" dirty="0" smtClean="0"/>
              <a:t>More time and costs than expected </a:t>
            </a:r>
          </a:p>
        </p:txBody>
      </p:sp>
    </p:spTree>
    <p:extLst>
      <p:ext uri="{BB962C8B-B14F-4D97-AF65-F5344CB8AC3E}">
        <p14:creationId xmlns:p14="http://schemas.microsoft.com/office/powerpoint/2010/main" val="12111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3276600" y="2130189"/>
            <a:ext cx="5410200" cy="3301620"/>
          </a:xfrm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endParaRPr lang="en-US" altLang="en-US" sz="3600" i="1" dirty="0"/>
          </a:p>
          <a:p>
            <a:pPr eaLnBrk="1" hangingPunct="1">
              <a:buFontTx/>
              <a:buNone/>
            </a:pPr>
            <a:r>
              <a:rPr lang="en-US" altLang="en-US" sz="3600" i="1" dirty="0"/>
              <a:t>A clever person solves a problem. </a:t>
            </a:r>
          </a:p>
          <a:p>
            <a:pPr eaLnBrk="1" hangingPunct="1">
              <a:buFontTx/>
              <a:buNone/>
            </a:pPr>
            <a:r>
              <a:rPr lang="en-US" altLang="en-US" sz="3600" i="1" dirty="0"/>
              <a:t>A wise person avoids it.</a:t>
            </a:r>
          </a:p>
          <a:p>
            <a:pPr eaLnBrk="1" hangingPunct="1">
              <a:buFontTx/>
              <a:buNone/>
            </a:pPr>
            <a:r>
              <a:rPr lang="en-US" altLang="en-US" sz="3600" dirty="0"/>
              <a:t>	 - Albert Einstein </a:t>
            </a:r>
            <a:br>
              <a:rPr lang="en-US" altLang="en-US" sz="3600" dirty="0"/>
            </a:b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197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4973" y="2129051"/>
            <a:ext cx="8229600" cy="265903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4800" dirty="0">
                <a:solidFill>
                  <a:schemeClr val="tx1"/>
                </a:solidFill>
              </a:rPr>
              <a:t>Solution</a:t>
            </a:r>
            <a:br>
              <a:rPr lang="en-US" altLang="en-US" sz="4800" dirty="0">
                <a:solidFill>
                  <a:schemeClr val="tx1"/>
                </a:solidFill>
              </a:rPr>
            </a:br>
            <a:r>
              <a:rPr lang="en-US" altLang="en-US" sz="4800" dirty="0">
                <a:solidFill>
                  <a:schemeClr val="tx1"/>
                </a:solidFill>
              </a:rPr>
              <a:t/>
            </a:r>
            <a:br>
              <a:rPr lang="en-US" altLang="en-US" sz="4800" dirty="0">
                <a:solidFill>
                  <a:schemeClr val="tx1"/>
                </a:solidFill>
              </a:rPr>
            </a:br>
            <a:r>
              <a:rPr lang="en-US" altLang="en-US" sz="4800" dirty="0">
                <a:solidFill>
                  <a:schemeClr val="tx1"/>
                </a:solidFill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1245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982638"/>
            <a:ext cx="11029616" cy="733317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200" dirty="0" smtClean="0"/>
              <a:t>SE history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91570" y="2006221"/>
            <a:ext cx="10617958" cy="4546980"/>
          </a:xfrm>
        </p:spPr>
        <p:txBody>
          <a:bodyPr>
            <a:normAutofit/>
          </a:bodyPr>
          <a:lstStyle/>
          <a:p>
            <a:pPr marL="388278" indent="-354515" algn="just">
              <a:lnSpc>
                <a:spcPct val="90000"/>
              </a:lnSpc>
              <a:buFont typeface="Wingdings 2"/>
              <a:buChar char=""/>
              <a:defRPr/>
            </a:pPr>
            <a:r>
              <a:rPr lang="en-GB" sz="2585" dirty="0">
                <a:solidFill>
                  <a:schemeClr val="accent2"/>
                </a:solidFill>
              </a:rPr>
              <a:t>SE introduced first in 1968 – conference about “software crisis” when the introduction of third generation computer hardware led more complex software systems then before.</a:t>
            </a:r>
          </a:p>
          <a:p>
            <a:pPr marL="33763" indent="0" algn="just">
              <a:lnSpc>
                <a:spcPct val="90000"/>
              </a:lnSpc>
              <a:buNone/>
              <a:defRPr/>
            </a:pPr>
            <a:endParaRPr lang="en-GB" sz="1400" dirty="0">
              <a:solidFill>
                <a:schemeClr val="accent2"/>
              </a:solidFill>
            </a:endParaRPr>
          </a:p>
          <a:p>
            <a:pPr marL="388278" indent="-354515">
              <a:lnSpc>
                <a:spcPct val="90000"/>
              </a:lnSpc>
              <a:buFont typeface="Wingdings 2"/>
              <a:buChar char=""/>
              <a:defRPr/>
            </a:pPr>
            <a:r>
              <a:rPr lang="en-GB" sz="2585" dirty="0"/>
              <a:t>Early approaches based on informal methodologies leading to</a:t>
            </a:r>
          </a:p>
          <a:p>
            <a:pPr marL="666825" lvl="1" indent="-253225">
              <a:lnSpc>
                <a:spcPct val="90000"/>
              </a:lnSpc>
              <a:defRPr/>
            </a:pPr>
            <a:r>
              <a:rPr lang="en-GB" sz="2215" dirty="0">
                <a:solidFill>
                  <a:schemeClr val="bg1"/>
                </a:solidFill>
              </a:rPr>
              <a:t>Delays in software delivery</a:t>
            </a:r>
          </a:p>
          <a:p>
            <a:pPr marL="666825" lvl="1" indent="-253225">
              <a:lnSpc>
                <a:spcPct val="90000"/>
              </a:lnSpc>
              <a:defRPr/>
            </a:pPr>
            <a:r>
              <a:rPr lang="en-GB" sz="2215" dirty="0">
                <a:solidFill>
                  <a:schemeClr val="bg1"/>
                </a:solidFill>
              </a:rPr>
              <a:t>Higher costs than initially estimated</a:t>
            </a:r>
          </a:p>
          <a:p>
            <a:pPr marL="666825" lvl="1" indent="-253225">
              <a:lnSpc>
                <a:spcPct val="90000"/>
              </a:lnSpc>
              <a:defRPr/>
            </a:pPr>
            <a:r>
              <a:rPr lang="en-GB" sz="2215" dirty="0">
                <a:solidFill>
                  <a:schemeClr val="bg1"/>
                </a:solidFill>
              </a:rPr>
              <a:t>Unreliable, difficult to maintain software </a:t>
            </a:r>
          </a:p>
          <a:p>
            <a:pPr marL="388278" indent="-354515">
              <a:lnSpc>
                <a:spcPct val="90000"/>
              </a:lnSpc>
              <a:buFont typeface="Wingdings 2"/>
              <a:buChar char=""/>
              <a:defRPr/>
            </a:pPr>
            <a:r>
              <a:rPr lang="en-GB" sz="2585" dirty="0"/>
              <a:t>Need for new methods and techniques to manage the production of complex software. </a:t>
            </a:r>
          </a:p>
        </p:txBody>
      </p:sp>
    </p:spTree>
    <p:extLst>
      <p:ext uri="{BB962C8B-B14F-4D97-AF65-F5344CB8AC3E}">
        <p14:creationId xmlns:p14="http://schemas.microsoft.com/office/powerpoint/2010/main" val="10974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575894" y="729658"/>
            <a:ext cx="11029616" cy="85466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Hardware vs software</a:t>
            </a:r>
          </a:p>
        </p:txBody>
      </p:sp>
      <p:sp>
        <p:nvSpPr>
          <p:cNvPr id="14344" name="TextBox 1"/>
          <p:cNvSpPr txBox="1">
            <a:spLocks noChangeArrowheads="1"/>
          </p:cNvSpPr>
          <p:nvPr/>
        </p:nvSpPr>
        <p:spPr bwMode="auto">
          <a:xfrm>
            <a:off x="764276" y="2385235"/>
            <a:ext cx="4558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 smtClean="0"/>
              <a:t>Failure curve for hardware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4" y="3099806"/>
            <a:ext cx="5527617" cy="375819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309" y="3099806"/>
            <a:ext cx="5505260" cy="3655836"/>
          </a:xfrm>
          <a:prstGeom prst="rect">
            <a:avLst/>
          </a:prstGeom>
        </p:spPr>
      </p:pic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6878472" y="2264680"/>
            <a:ext cx="49154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 dirty="0"/>
              <a:t>Idealized and actual failure curves for software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638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93677" y="982639"/>
            <a:ext cx="7772400" cy="724468"/>
          </a:xfrm>
          <a:noFill/>
          <a:ln/>
        </p:spPr>
        <p:txBody>
          <a:bodyPr/>
          <a:lstStyle/>
          <a:p>
            <a:pPr eaLnBrk="0" hangingPunct="0"/>
            <a:r>
              <a:rPr lang="en-US" sz="3200" dirty="0"/>
              <a:t>What is Engineering?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438400"/>
            <a:ext cx="7772400" cy="1828800"/>
          </a:xfrm>
          <a:noFill/>
          <a:ln/>
        </p:spPr>
        <p:txBody>
          <a:bodyPr>
            <a:normAutofit/>
          </a:bodyPr>
          <a:lstStyle/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800" i="1" u="sng" dirty="0"/>
          </a:p>
          <a:p>
            <a:pPr marL="0" indent="0" algn="just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r>
              <a:rPr lang="en-US" sz="3200" dirty="0"/>
              <a:t>“The process of productive use of scientific knowledge is called engineering.”</a:t>
            </a:r>
          </a:p>
        </p:txBody>
      </p:sp>
    </p:spTree>
    <p:extLst>
      <p:ext uri="{BB962C8B-B14F-4D97-AF65-F5344CB8AC3E}">
        <p14:creationId xmlns:p14="http://schemas.microsoft.com/office/powerpoint/2010/main" val="144686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eaLnBrk="0" hangingPunct="0"/>
            <a:r>
              <a:rPr lang="en-US" sz="3200" dirty="0"/>
              <a:t>What is Software Engineering?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9218" y="1978924"/>
            <a:ext cx="7772400" cy="4326909"/>
          </a:xfrm>
          <a:noFill/>
          <a:ln/>
        </p:spPr>
        <p:txBody>
          <a:bodyPr/>
          <a:lstStyle/>
          <a:p>
            <a:pPr marL="0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endParaRPr lang="en-US" sz="2800" dirty="0"/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800" dirty="0"/>
              <a:t>Systematic approach for developing software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800" dirty="0"/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800" dirty="0"/>
              <a:t> Methods and techniques to develop and maintain quality software to solve problems. </a:t>
            </a:r>
          </a:p>
          <a:p>
            <a:pPr eaLnBrk="0" hangingPunct="0">
              <a:lnSpc>
                <a:spcPct val="90000"/>
              </a:lnSpc>
              <a:buFontTx/>
              <a:buNone/>
            </a:pPr>
            <a:endParaRPr lang="en-US" sz="2800" dirty="0"/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800" dirty="0"/>
              <a:t>Study of the </a:t>
            </a:r>
            <a:r>
              <a:rPr lang="en-US" sz="2800" i="1" u="sng" dirty="0"/>
              <a:t>principles</a:t>
            </a:r>
            <a:r>
              <a:rPr lang="en-US" sz="2800" dirty="0"/>
              <a:t> and </a:t>
            </a:r>
            <a:r>
              <a:rPr lang="en-US" sz="2800" i="1" u="sng" dirty="0"/>
              <a:t>methodologies</a:t>
            </a:r>
            <a:r>
              <a:rPr lang="en-US" sz="2800" dirty="0"/>
              <a:t> for developing and maintaining software systems.  </a:t>
            </a:r>
          </a:p>
        </p:txBody>
      </p:sp>
    </p:spTree>
    <p:extLst>
      <p:ext uri="{BB962C8B-B14F-4D97-AF65-F5344CB8AC3E}">
        <p14:creationId xmlns:p14="http://schemas.microsoft.com/office/powerpoint/2010/main" val="27630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Course Content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2112257"/>
            <a:ext cx="11029615" cy="449325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Introduction to Computer‑based System </a:t>
            </a:r>
            <a:r>
              <a:rPr lang="en-US" sz="2400" dirty="0" smtClean="0"/>
              <a:t>Engineering</a:t>
            </a:r>
            <a:r>
              <a:rPr lang="en-US" sz="2400" dirty="0"/>
              <a:t>; </a:t>
            </a:r>
            <a:endParaRPr lang="en-US" sz="2400" dirty="0" smtClean="0"/>
          </a:p>
          <a:p>
            <a:pPr algn="just"/>
            <a:r>
              <a:rPr lang="en-US" sz="2400" dirty="0" smtClean="0"/>
              <a:t>Project </a:t>
            </a:r>
            <a:r>
              <a:rPr lang="en-US" sz="2400" dirty="0"/>
              <a:t>Management; </a:t>
            </a:r>
            <a:r>
              <a:rPr lang="en-US" sz="2400" dirty="0" smtClean="0"/>
              <a:t>Software </a:t>
            </a:r>
            <a:r>
              <a:rPr lang="en-US" sz="2400" dirty="0"/>
              <a:t>Specification; </a:t>
            </a:r>
            <a:r>
              <a:rPr lang="en-US" sz="2400" dirty="0" smtClean="0"/>
              <a:t>Requirements Engineering, System Modeling; Requirements Specifications; Software Prototyping; </a:t>
            </a:r>
          </a:p>
          <a:p>
            <a:pPr algn="just"/>
            <a:r>
              <a:rPr lang="en-US" sz="2400" dirty="0" smtClean="0"/>
              <a:t>Software Design: Architectural Design, Object‑Oriented Design, Function‑Oriented Design, User Interface Design; </a:t>
            </a:r>
          </a:p>
          <a:p>
            <a:pPr algn="just"/>
            <a:r>
              <a:rPr lang="en-US" sz="2400" dirty="0" smtClean="0"/>
              <a:t>Quality Assurance; Processes &amp; Configuration Management; </a:t>
            </a:r>
          </a:p>
          <a:p>
            <a:pPr algn="just"/>
            <a:r>
              <a:rPr lang="en-US" sz="2400" dirty="0" smtClean="0"/>
              <a:t>Introduction to advanced issues: </a:t>
            </a:r>
          </a:p>
          <a:p>
            <a:pPr algn="just"/>
            <a:r>
              <a:rPr lang="en-US" sz="2400" dirty="0" smtClean="0"/>
              <a:t>Reusability, Patterns;  </a:t>
            </a:r>
          </a:p>
          <a:p>
            <a:pPr algn="just"/>
            <a:r>
              <a:rPr lang="en-US" sz="2400" dirty="0" smtClean="0"/>
              <a:t>Assignments and projects on various stages and deliverables of SDLC.</a:t>
            </a:r>
          </a:p>
        </p:txBody>
      </p:sp>
    </p:spTree>
    <p:extLst>
      <p:ext uri="{BB962C8B-B14F-4D97-AF65-F5344CB8AC3E}">
        <p14:creationId xmlns:p14="http://schemas.microsoft.com/office/powerpoint/2010/main" val="16125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791569"/>
            <a:ext cx="7772400" cy="852985"/>
          </a:xfrm>
          <a:noFill/>
          <a:ln/>
        </p:spPr>
        <p:txBody>
          <a:bodyPr/>
          <a:lstStyle/>
          <a:p>
            <a:pPr eaLnBrk="0" hangingPunct="0"/>
            <a:r>
              <a:rPr lang="en-US" sz="3200" dirty="0"/>
              <a:t>What is Software Engineering?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800" i="1" u="sng" dirty="0"/>
          </a:p>
          <a:p>
            <a:pPr algn="just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800" i="1" u="sng" dirty="0"/>
              <a:t>Practical </a:t>
            </a:r>
            <a:r>
              <a:rPr lang="en-US" sz="2800" dirty="0"/>
              <a:t>application of scientific knowledge in the design and construction of computer programs and the associated </a:t>
            </a:r>
            <a:r>
              <a:rPr lang="en-US" sz="2800" i="1" u="sng" dirty="0"/>
              <a:t>documentation</a:t>
            </a:r>
            <a:r>
              <a:rPr lang="en-US" sz="2800" i="1" dirty="0"/>
              <a:t> </a:t>
            </a:r>
            <a:r>
              <a:rPr lang="en-US" sz="2800" dirty="0"/>
              <a:t>required to develop, operate, and maintain them. </a:t>
            </a:r>
          </a:p>
          <a:p>
            <a:pPr eaLnBrk="0" hangingPunct="0">
              <a:lnSpc>
                <a:spcPct val="90000"/>
              </a:lnSpc>
              <a:buFontTx/>
              <a:buNone/>
            </a:pPr>
            <a:endParaRPr lang="en-US" sz="1600" dirty="0"/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800" dirty="0"/>
              <a:t> Deals with establishment of </a:t>
            </a:r>
            <a:r>
              <a:rPr lang="en-US" sz="2800" i="1" u="sng" dirty="0"/>
              <a:t>sound engineering principles and methods</a:t>
            </a:r>
            <a:r>
              <a:rPr lang="en-US" sz="2800" dirty="0"/>
              <a:t> in order to </a:t>
            </a:r>
            <a:r>
              <a:rPr lang="en-US" sz="2800" i="1" dirty="0"/>
              <a:t>economically </a:t>
            </a:r>
            <a:r>
              <a:rPr lang="en-US" sz="2800" dirty="0"/>
              <a:t>obtain software that is </a:t>
            </a:r>
            <a:r>
              <a:rPr lang="en-US" sz="2800" u="sng" dirty="0"/>
              <a:t>reliable and works on real machines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82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9212" y="873457"/>
            <a:ext cx="7772400" cy="866632"/>
          </a:xfrm>
          <a:noFill/>
          <a:ln/>
        </p:spPr>
        <p:txBody>
          <a:bodyPr/>
          <a:lstStyle/>
          <a:p>
            <a:pPr eaLnBrk="0" hangingPunct="0"/>
            <a:r>
              <a:rPr lang="en-US" sz="3200" dirty="0"/>
              <a:t>What is Software Engineering?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7480" y="2112257"/>
            <a:ext cx="8139726" cy="3678303"/>
          </a:xfrm>
          <a:noFill/>
          <a:ln/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altLang="en-US" sz="2800" dirty="0"/>
          </a:p>
          <a:p>
            <a:pPr>
              <a:buNone/>
            </a:pPr>
            <a:r>
              <a:rPr lang="en-US" altLang="en-US" sz="2800" dirty="0"/>
              <a:t>According to the IEEE</a:t>
            </a:r>
          </a:p>
          <a:p>
            <a:pPr>
              <a:buNone/>
            </a:pPr>
            <a:endParaRPr lang="en-US" altLang="en-US" sz="2800" dirty="0"/>
          </a:p>
          <a:p>
            <a:pPr>
              <a:buNone/>
            </a:pPr>
            <a:r>
              <a:rPr lang="en-US" altLang="en-US" sz="2800" dirty="0"/>
              <a:t>Software is:</a:t>
            </a:r>
          </a:p>
          <a:p>
            <a:pPr algn="just">
              <a:buNone/>
            </a:pPr>
            <a:r>
              <a:rPr lang="en-US" altLang="en-US" sz="2800" i="1" dirty="0"/>
              <a:t>	“Computer programs, procedures, and possibly associated documentation and data pertaining to the operation of a computer system”.</a:t>
            </a:r>
            <a:endParaRPr lang="en-US" altLang="en-US" sz="2800" dirty="0"/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800" i="1" u="sng" dirty="0"/>
          </a:p>
        </p:txBody>
      </p:sp>
    </p:spTree>
    <p:extLst>
      <p:ext uri="{BB962C8B-B14F-4D97-AF65-F5344CB8AC3E}">
        <p14:creationId xmlns:p14="http://schemas.microsoft.com/office/powerpoint/2010/main" val="202130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575894" y="729658"/>
            <a:ext cx="11029616" cy="85466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The Role of Software Engineering</a:t>
            </a:r>
          </a:p>
        </p:txBody>
      </p:sp>
      <p:sp>
        <p:nvSpPr>
          <p:cNvPr id="14339" name="Cloud"/>
          <p:cNvSpPr>
            <a:spLocks noChangeAspect="1" noEditPoints="1" noChangeArrowheads="1"/>
          </p:cNvSpPr>
          <p:nvPr/>
        </p:nvSpPr>
        <p:spPr bwMode="auto">
          <a:xfrm>
            <a:off x="8151813" y="3117851"/>
            <a:ext cx="1930400" cy="12938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808080"/>
            </a:outerShdw>
          </a:effectLst>
        </p:spPr>
        <p:txBody>
          <a:bodyPr tIns="457200" bIns="320040"/>
          <a:lstStyle/>
          <a:p>
            <a:endParaRPr lang="en-US"/>
          </a:p>
        </p:txBody>
      </p:sp>
      <p:pic>
        <p:nvPicPr>
          <p:cNvPr id="14340" name="Picture 669" descr="MCj041197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2144714"/>
            <a:ext cx="459581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Cloud"/>
          <p:cNvSpPr>
            <a:spLocks noChangeAspect="1" noEditPoints="1" noChangeArrowheads="1"/>
          </p:cNvSpPr>
          <p:nvPr/>
        </p:nvSpPr>
        <p:spPr bwMode="auto">
          <a:xfrm>
            <a:off x="1685926" y="3390900"/>
            <a:ext cx="3108325" cy="2082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808080"/>
            </a:outerShdw>
          </a:effectLst>
        </p:spPr>
        <p:txBody>
          <a:bodyPr tIns="457200" bIns="320040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/>
              <a:t>Customer</a:t>
            </a:r>
          </a:p>
        </p:txBody>
      </p:sp>
      <p:sp>
        <p:nvSpPr>
          <p:cNvPr id="14342" name="WordArt 671"/>
          <p:cNvSpPr>
            <a:spLocks noChangeAspect="1" noChangeArrowheads="1" noChangeShapeType="1" noTextEdit="1"/>
          </p:cNvSpPr>
          <p:nvPr/>
        </p:nvSpPr>
        <p:spPr bwMode="auto">
          <a:xfrm rot="-734604">
            <a:off x="4911725" y="4216401"/>
            <a:ext cx="3113088" cy="5683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28569"/>
              </a:avLst>
            </a:prstTxWarp>
          </a:bodyPr>
          <a:lstStyle/>
          <a:p>
            <a:pPr algn="ctr"/>
            <a:r>
              <a:rPr lang="en-U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Software Engineering</a:t>
            </a:r>
          </a:p>
        </p:txBody>
      </p:sp>
      <p:sp>
        <p:nvSpPr>
          <p:cNvPr id="14343" name="Text Box 672"/>
          <p:cNvSpPr txBox="1">
            <a:spLocks noChangeArrowheads="1"/>
          </p:cNvSpPr>
          <p:nvPr/>
        </p:nvSpPr>
        <p:spPr bwMode="auto">
          <a:xfrm>
            <a:off x="8618538" y="4443414"/>
            <a:ext cx="1377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Programmer</a:t>
            </a:r>
          </a:p>
        </p:txBody>
      </p:sp>
      <p:sp>
        <p:nvSpPr>
          <p:cNvPr id="14344" name="TextBox 1"/>
          <p:cNvSpPr txBox="1">
            <a:spLocks noChangeArrowheads="1"/>
          </p:cNvSpPr>
          <p:nvPr/>
        </p:nvSpPr>
        <p:spPr bwMode="auto">
          <a:xfrm>
            <a:off x="2179638" y="1879599"/>
            <a:ext cx="7127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A bridge from customer needs to programming implementation</a:t>
            </a:r>
          </a:p>
        </p:txBody>
      </p:sp>
      <p:sp>
        <p:nvSpPr>
          <p:cNvPr id="14345" name="TextBox 10"/>
          <p:cNvSpPr txBox="1">
            <a:spLocks noChangeArrowheads="1"/>
          </p:cNvSpPr>
          <p:nvPr/>
        </p:nvSpPr>
        <p:spPr bwMode="auto">
          <a:xfrm>
            <a:off x="4040188" y="5681663"/>
            <a:ext cx="6330950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u="sng"/>
              <a:t>First law of software engineering</a:t>
            </a:r>
            <a:endParaRPr lang="en-US" altLang="en-US" sz="1800" u="sng"/>
          </a:p>
          <a:p>
            <a:pPr eaLnBrk="1" hangingPunct="1"/>
            <a:r>
              <a:rPr lang="en-US" altLang="en-US" sz="1800"/>
              <a:t>Software engineer is willing to learn the problem domain</a:t>
            </a:r>
          </a:p>
          <a:p>
            <a:pPr eaLnBrk="1" hangingPunct="1"/>
            <a:r>
              <a:rPr lang="en-US" altLang="en-US" sz="1600"/>
              <a:t>(problem cannot be solved without understanding it first)</a:t>
            </a:r>
          </a:p>
        </p:txBody>
      </p:sp>
    </p:spTree>
    <p:extLst>
      <p:ext uri="{BB962C8B-B14F-4D97-AF65-F5344CB8AC3E}">
        <p14:creationId xmlns:p14="http://schemas.microsoft.com/office/powerpoint/2010/main" val="16239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90459" y="764274"/>
            <a:ext cx="10787308" cy="9716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What is the difference between software engineering and computer science?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2539512" y="2066192"/>
            <a:ext cx="3556488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215">
              <a:latin typeface="Times New Roman" panose="02020603050405020304" pitchFamily="18" charset="0"/>
            </a:endParaRP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2086708" y="1951894"/>
            <a:ext cx="3681046" cy="5469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954" dirty="0">
                <a:latin typeface="Times New Roman" panose="02020603050405020304" pitchFamily="18" charset="0"/>
              </a:rPr>
              <a:t>Computer Science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6096000" y="1951894"/>
            <a:ext cx="3993174" cy="5469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954" dirty="0">
                <a:latin typeface="Times New Roman" panose="02020603050405020304" pitchFamily="18" charset="0"/>
              </a:rPr>
              <a:t>Software Engineering</a:t>
            </a:r>
          </a:p>
        </p:txBody>
      </p:sp>
      <p:sp>
        <p:nvSpPr>
          <p:cNvPr id="17414" name="Rectangle 12"/>
          <p:cNvSpPr>
            <a:spLocks noChangeArrowheads="1"/>
          </p:cNvSpPr>
          <p:nvPr/>
        </p:nvSpPr>
        <p:spPr bwMode="auto">
          <a:xfrm>
            <a:off x="4337540" y="2444262"/>
            <a:ext cx="3556489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85">
                <a:latin typeface="Times New Roman" panose="02020603050405020304" pitchFamily="18" charset="0"/>
              </a:rPr>
              <a:t>is concerned with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1946031" y="5006472"/>
            <a:ext cx="822960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GB" altLang="en-US" sz="2400" i="1" dirty="0">
                <a:solidFill>
                  <a:schemeClr val="accent2"/>
                </a:solidFill>
                <a:latin typeface="+mn-lt"/>
              </a:rPr>
              <a:t>Computer science theories</a:t>
            </a:r>
            <a:r>
              <a:rPr lang="en-GB" altLang="en-US" sz="2400" dirty="0">
                <a:latin typeface="+mn-lt"/>
              </a:rPr>
              <a:t> are currently insufficient to act as a complete underpinning for software engineering, BUT it is a foundation for practical aspects of software engineering.  </a:t>
            </a:r>
            <a:r>
              <a:rPr lang="en-GB" altLang="en-US" sz="2400" dirty="0">
                <a:latin typeface="Times New Roman" panose="02020603050405020304" pitchFamily="18" charset="0"/>
              </a:rPr>
              <a:t>	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929912" y="2504343"/>
            <a:ext cx="3884734" cy="1949656"/>
            <a:chOff x="277" y="1529"/>
            <a:chExt cx="2496" cy="2669"/>
          </a:xfrm>
        </p:grpSpPr>
        <p:sp>
          <p:nvSpPr>
            <p:cNvPr id="17420" name="Text Box 10"/>
            <p:cNvSpPr txBox="1">
              <a:spLocks noChangeArrowheads="1"/>
            </p:cNvSpPr>
            <p:nvPr/>
          </p:nvSpPr>
          <p:spPr bwMode="auto">
            <a:xfrm>
              <a:off x="277" y="2127"/>
              <a:ext cx="2496" cy="20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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Arial" panose="020B0604020202020204" pitchFamily="34" charset="0"/>
                <a:buChar char="○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89A4"/>
                </a:buClr>
                <a:buSzPct val="9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748560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48560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48560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48560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48560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Char char="Ø"/>
              </a:pPr>
              <a:r>
                <a:rPr lang="en-GB" altLang="en-US" sz="1846" dirty="0">
                  <a:latin typeface="Times New Roman" panose="02020603050405020304" pitchFamily="18" charset="0"/>
                </a:rPr>
                <a:t> theory</a:t>
              </a:r>
            </a:p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Char char="Ø"/>
              </a:pPr>
              <a:r>
                <a:rPr lang="en-GB" altLang="en-US" sz="1846" dirty="0">
                  <a:latin typeface="Times New Roman" panose="02020603050405020304" pitchFamily="18" charset="0"/>
                </a:rPr>
                <a:t> fundamentals</a:t>
              </a:r>
            </a:p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Char char="Ø"/>
              </a:pPr>
              <a:endParaRPr lang="en-GB" altLang="en-US" sz="1846" dirty="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GB" altLang="en-US" sz="1846" dirty="0">
                  <a:latin typeface="Times New Roman" panose="02020603050405020304" pitchFamily="18" charset="0"/>
                </a:rPr>
                <a:t>Algorithms, data structures, complexity theory, numerical methods</a:t>
              </a:r>
            </a:p>
          </p:txBody>
        </p:sp>
        <p:sp>
          <p:nvSpPr>
            <p:cNvPr id="17421" name="Line 19"/>
            <p:cNvSpPr>
              <a:spLocks noChangeShapeType="1"/>
            </p:cNvSpPr>
            <p:nvPr/>
          </p:nvSpPr>
          <p:spPr bwMode="auto">
            <a:xfrm>
              <a:off x="693" y="1529"/>
              <a:ext cx="0" cy="531"/>
            </a:xfrm>
            <a:prstGeom prst="line">
              <a:avLst/>
            </a:prstGeom>
            <a:noFill/>
            <a:ln w="57150" cmpd="thinThick">
              <a:solidFill>
                <a:srgbClr val="9933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119446" y="2504343"/>
            <a:ext cx="3985846" cy="1956732"/>
            <a:chOff x="3136" y="1529"/>
            <a:chExt cx="2816" cy="2573"/>
          </a:xfrm>
        </p:grpSpPr>
        <p:sp>
          <p:nvSpPr>
            <p:cNvPr id="17418" name="Text Box 11"/>
            <p:cNvSpPr txBox="1">
              <a:spLocks noChangeArrowheads="1"/>
            </p:cNvSpPr>
            <p:nvPr/>
          </p:nvSpPr>
          <p:spPr bwMode="auto">
            <a:xfrm>
              <a:off x="3136" y="2113"/>
              <a:ext cx="2816" cy="19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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90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Arial" panose="020B0604020202020204" pitchFamily="34" charset="0"/>
                <a:buChar char="○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8D89A4"/>
                </a:buClr>
                <a:buSzPct val="9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748560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48560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48560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48560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48560"/>
                </a:buClr>
                <a:buSzPct val="100000"/>
                <a:buFont typeface="Arial" panose="020B0604020202020204" pitchFamily="34" charset="0"/>
                <a:buChar char="-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Char char="Ø"/>
              </a:pPr>
              <a:r>
                <a:rPr lang="en-GB" altLang="en-US" sz="1846">
                  <a:latin typeface="Times New Roman" panose="02020603050405020304" pitchFamily="18" charset="0"/>
                </a:rPr>
                <a:t>the practicalities of developing</a:t>
              </a:r>
            </a:p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Char char="Ø"/>
              </a:pPr>
              <a:r>
                <a:rPr lang="en-GB" altLang="en-US" sz="1846">
                  <a:latin typeface="Times New Roman" panose="02020603050405020304" pitchFamily="18" charset="0"/>
                </a:rPr>
                <a:t>delivering useful software</a:t>
              </a:r>
            </a:p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en-GB" altLang="en-US" sz="1846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GB" altLang="en-US" sz="1846">
                  <a:latin typeface="Times New Roman" panose="02020603050405020304" pitchFamily="18" charset="0"/>
                </a:rPr>
                <a:t>SE deals with practical problems in</a:t>
              </a:r>
            </a:p>
            <a:p>
              <a:pPr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GB" altLang="en-US" sz="1846">
                  <a:latin typeface="Times New Roman" panose="02020603050405020304" pitchFamily="18" charset="0"/>
                </a:rPr>
                <a:t>complex software products</a:t>
              </a:r>
            </a:p>
          </p:txBody>
        </p:sp>
        <p:sp>
          <p:nvSpPr>
            <p:cNvPr id="17419" name="Line 20"/>
            <p:cNvSpPr>
              <a:spLocks noChangeShapeType="1"/>
            </p:cNvSpPr>
            <p:nvPr/>
          </p:nvSpPr>
          <p:spPr bwMode="auto">
            <a:xfrm>
              <a:off x="5477" y="1529"/>
              <a:ext cx="0" cy="531"/>
            </a:xfrm>
            <a:prstGeom prst="line">
              <a:avLst/>
            </a:prstGeom>
            <a:noFill/>
            <a:ln w="57150" cmpd="thinThick">
              <a:solidFill>
                <a:srgbClr val="9933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</p:grpSp>
    </p:spTree>
    <p:extLst>
      <p:ext uri="{BB962C8B-B14F-4D97-AF65-F5344CB8AC3E}">
        <p14:creationId xmlns:p14="http://schemas.microsoft.com/office/powerpoint/2010/main" val="15281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Software Engineering Body of Knowledge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404" y="2176097"/>
            <a:ext cx="7089191" cy="4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7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41445" y="696037"/>
            <a:ext cx="9935570" cy="92321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3200" dirty="0"/>
              <a:t>What are the attributes of good software?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094767" y="3333029"/>
            <a:ext cx="8052289" cy="3024554"/>
          </a:xfrm>
        </p:spPr>
        <p:txBody>
          <a:bodyPr>
            <a:normAutofit fontScale="77500" lnSpcReduction="20000"/>
          </a:bodyPr>
          <a:lstStyle/>
          <a:p>
            <a:pPr marL="388278" indent="-354515">
              <a:lnSpc>
                <a:spcPct val="90000"/>
              </a:lnSpc>
              <a:buFont typeface="Wingdings 2"/>
              <a:buChar char=""/>
              <a:defRPr/>
            </a:pPr>
            <a:r>
              <a:rPr lang="en-GB" sz="2585" b="1" dirty="0">
                <a:solidFill>
                  <a:schemeClr val="bg1">
                    <a:lumMod val="50000"/>
                  </a:schemeClr>
                </a:solidFill>
              </a:rPr>
              <a:t>Maintainability</a:t>
            </a:r>
          </a:p>
          <a:p>
            <a:pPr marL="666825" lvl="1" indent="-253225">
              <a:lnSpc>
                <a:spcPct val="90000"/>
              </a:lnSpc>
              <a:defRPr/>
            </a:pPr>
            <a:r>
              <a:rPr lang="en-GB" sz="2215" dirty="0">
                <a:solidFill>
                  <a:schemeClr val="accent2"/>
                </a:solidFill>
              </a:rPr>
              <a:t>Software must evolve to meet changing needs</a:t>
            </a:r>
          </a:p>
          <a:p>
            <a:pPr marL="388278" indent="-354515">
              <a:lnSpc>
                <a:spcPct val="90000"/>
              </a:lnSpc>
              <a:buFont typeface="Wingdings 2"/>
              <a:buChar char=""/>
              <a:defRPr/>
            </a:pPr>
            <a:r>
              <a:rPr lang="en-GB" sz="2585" b="1" dirty="0">
                <a:solidFill>
                  <a:schemeClr val="bg1">
                    <a:lumMod val="50000"/>
                  </a:schemeClr>
                </a:solidFill>
              </a:rPr>
              <a:t>Dependability</a:t>
            </a:r>
          </a:p>
          <a:p>
            <a:pPr marL="666825" lvl="1" indent="-253225">
              <a:lnSpc>
                <a:spcPct val="90000"/>
              </a:lnSpc>
              <a:defRPr/>
            </a:pPr>
            <a:r>
              <a:rPr lang="en-GB" sz="2215" dirty="0">
                <a:solidFill>
                  <a:schemeClr val="accent2"/>
                </a:solidFill>
              </a:rPr>
              <a:t>Software must be trustworthy</a:t>
            </a:r>
          </a:p>
          <a:p>
            <a:pPr marL="388278" indent="-354515">
              <a:lnSpc>
                <a:spcPct val="90000"/>
              </a:lnSpc>
              <a:buFont typeface="Wingdings 2"/>
              <a:buChar char=""/>
              <a:defRPr/>
            </a:pPr>
            <a:r>
              <a:rPr lang="en-GB" sz="2585" b="1" dirty="0">
                <a:solidFill>
                  <a:schemeClr val="bg1">
                    <a:lumMod val="50000"/>
                  </a:schemeClr>
                </a:solidFill>
              </a:rPr>
              <a:t>Efficiency</a:t>
            </a:r>
          </a:p>
          <a:p>
            <a:pPr marL="666825" lvl="1" indent="-253225">
              <a:lnSpc>
                <a:spcPct val="90000"/>
              </a:lnSpc>
              <a:defRPr/>
            </a:pPr>
            <a:r>
              <a:rPr lang="en-GB" sz="2215" dirty="0">
                <a:solidFill>
                  <a:schemeClr val="accent2"/>
                </a:solidFill>
              </a:rPr>
              <a:t>Software should not make wasteful use of system resources</a:t>
            </a:r>
          </a:p>
          <a:p>
            <a:pPr marL="388278" indent="-354515">
              <a:lnSpc>
                <a:spcPct val="90000"/>
              </a:lnSpc>
              <a:buFont typeface="Wingdings 2"/>
              <a:buChar char=""/>
              <a:defRPr/>
            </a:pPr>
            <a:r>
              <a:rPr lang="en-GB" sz="2585" b="1" dirty="0">
                <a:solidFill>
                  <a:schemeClr val="bg1">
                    <a:lumMod val="50000"/>
                  </a:schemeClr>
                </a:solidFill>
              </a:rPr>
              <a:t>Usability</a:t>
            </a:r>
          </a:p>
          <a:p>
            <a:pPr marL="666825" lvl="1" indent="-253225">
              <a:lnSpc>
                <a:spcPct val="90000"/>
              </a:lnSpc>
              <a:defRPr/>
            </a:pPr>
            <a:r>
              <a:rPr lang="en-GB" sz="2215" dirty="0">
                <a:solidFill>
                  <a:schemeClr val="accent2"/>
                </a:solidFill>
              </a:rPr>
              <a:t>Software must be usable by the users for which it was </a:t>
            </a:r>
            <a:r>
              <a:rPr lang="en-GB" sz="2215" dirty="0" smtClean="0">
                <a:solidFill>
                  <a:schemeClr val="accent2"/>
                </a:solidFill>
              </a:rPr>
              <a:t>designed</a:t>
            </a:r>
          </a:p>
          <a:p>
            <a:pPr marL="413600" lvl="1" indent="0">
              <a:lnSpc>
                <a:spcPct val="90000"/>
              </a:lnSpc>
              <a:buNone/>
              <a:defRPr/>
            </a:pPr>
            <a:r>
              <a:rPr lang="en-GB" sz="2215" dirty="0" smtClean="0">
                <a:solidFill>
                  <a:schemeClr val="accent2"/>
                </a:solidFill>
              </a:rPr>
              <a:t>		and much more....</a:t>
            </a:r>
            <a:endParaRPr lang="en-GB" sz="2215" dirty="0">
              <a:solidFill>
                <a:schemeClr val="accent2"/>
              </a:solidFill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298812" y="2156176"/>
            <a:ext cx="92782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The software should deliver the required functionality and performance to the user and should be maintainable, dependable and usable.</a:t>
            </a:r>
          </a:p>
        </p:txBody>
      </p:sp>
    </p:spTree>
    <p:extLst>
      <p:ext uri="{BB962C8B-B14F-4D97-AF65-F5344CB8AC3E}">
        <p14:creationId xmlns:p14="http://schemas.microsoft.com/office/powerpoint/2010/main" val="12822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490" y="850712"/>
            <a:ext cx="7772400" cy="6740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dirty="0"/>
              <a:t>Well Engineered software?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293961" y="2245943"/>
            <a:ext cx="55626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○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8D89A4"/>
              </a:buClr>
              <a:buSzPct val="9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8560"/>
              </a:buClr>
              <a:buSzPct val="100000"/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It is reliable </a:t>
            </a:r>
          </a:p>
          <a:p>
            <a:pPr algn="just">
              <a:spcBef>
                <a:spcPct val="50000"/>
              </a:spcBef>
              <a:buClrTx/>
              <a:buSzTx/>
              <a:buNone/>
            </a:pPr>
            <a:endParaRPr lang="en-US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It has good user-interface </a:t>
            </a:r>
          </a:p>
          <a:p>
            <a:pPr algn="just">
              <a:spcBef>
                <a:spcPct val="50000"/>
              </a:spcBef>
              <a:buClrTx/>
              <a:buSzTx/>
              <a:buNone/>
            </a:pPr>
            <a:endParaRPr lang="en-US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It has acceptable performance</a:t>
            </a:r>
          </a:p>
          <a:p>
            <a:pPr algn="just">
              <a:spcBef>
                <a:spcPct val="50000"/>
              </a:spcBef>
              <a:buClrTx/>
              <a:buSzTx/>
              <a:buNone/>
            </a:pPr>
            <a:endParaRPr lang="en-US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It is of good quality </a:t>
            </a:r>
          </a:p>
          <a:p>
            <a:pPr algn="just">
              <a:spcBef>
                <a:spcPct val="50000"/>
              </a:spcBef>
              <a:buClrTx/>
              <a:buSzTx/>
              <a:buNone/>
            </a:pPr>
            <a:endParaRPr lang="en-US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It is cost-effective</a:t>
            </a:r>
          </a:p>
        </p:txBody>
      </p:sp>
    </p:spTree>
    <p:extLst>
      <p:ext uri="{BB962C8B-B14F-4D97-AF65-F5344CB8AC3E}">
        <p14:creationId xmlns:p14="http://schemas.microsoft.com/office/powerpoint/2010/main" val="629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86854" y="696036"/>
            <a:ext cx="10863617" cy="97695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dirty="0">
                <a:latin typeface="+mn-lt"/>
              </a:rPr>
              <a:t>What are the key challenges facing software engineering?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idx="1"/>
          </p:nvPr>
        </p:nvSpPr>
        <p:spPr>
          <a:xfrm>
            <a:off x="1763185" y="2101754"/>
            <a:ext cx="8510954" cy="439458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GB" altLang="en-US" sz="2800" b="1" dirty="0" smtClean="0">
                <a:solidFill>
                  <a:srgbClr val="008080"/>
                </a:solidFill>
              </a:rPr>
              <a:t>	Software </a:t>
            </a:r>
            <a:r>
              <a:rPr lang="en-GB" altLang="en-US" sz="2800" b="1" dirty="0">
                <a:solidFill>
                  <a:srgbClr val="008080"/>
                </a:solidFill>
              </a:rPr>
              <a:t>engineering in the 21</a:t>
            </a:r>
            <a:r>
              <a:rPr lang="en-GB" altLang="en-US" sz="2800" b="1" baseline="30000" dirty="0">
                <a:solidFill>
                  <a:srgbClr val="008080"/>
                </a:solidFill>
              </a:rPr>
              <a:t>st</a:t>
            </a:r>
            <a:r>
              <a:rPr lang="en-GB" altLang="en-US" sz="2800" b="1" dirty="0">
                <a:solidFill>
                  <a:srgbClr val="008080"/>
                </a:solidFill>
              </a:rPr>
              <a:t> century faces </a:t>
            </a:r>
            <a:r>
              <a:rPr lang="en-GB" altLang="en-US" sz="2800" b="1" dirty="0" smtClean="0">
                <a:solidFill>
                  <a:srgbClr val="008080"/>
                </a:solidFill>
              </a:rPr>
              <a:t>three key </a:t>
            </a:r>
            <a:r>
              <a:rPr lang="en-GB" altLang="en-US" sz="2800" b="1" dirty="0">
                <a:solidFill>
                  <a:srgbClr val="008080"/>
                </a:solidFill>
              </a:rPr>
              <a:t>challenges:</a:t>
            </a:r>
          </a:p>
          <a:p>
            <a:pPr eaLnBrk="1" hangingPunct="1">
              <a:buFontTx/>
              <a:buNone/>
            </a:pPr>
            <a:endParaRPr lang="en-GB" altLang="en-US" sz="1000" b="1" dirty="0">
              <a:solidFill>
                <a:srgbClr val="008080"/>
              </a:solidFill>
            </a:endParaRPr>
          </a:p>
          <a:p>
            <a:pPr eaLnBrk="1" hangingPunct="1"/>
            <a:r>
              <a:rPr lang="en-GB" altLang="en-US" sz="2585" b="1" dirty="0">
                <a:solidFill>
                  <a:srgbClr val="C00000"/>
                </a:solidFill>
              </a:rPr>
              <a:t>Legacy systems</a:t>
            </a:r>
          </a:p>
          <a:p>
            <a:pPr lvl="1" eaLnBrk="1" hangingPunct="1"/>
            <a:r>
              <a:rPr lang="en-GB" altLang="en-US" sz="2215" dirty="0"/>
              <a:t>Old, valuable systems must be maintained and updated.</a:t>
            </a:r>
          </a:p>
          <a:p>
            <a:pPr marL="320040" lvl="1" indent="0">
              <a:buNone/>
            </a:pPr>
            <a:endParaRPr lang="en-GB" altLang="en-US" sz="800" b="1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2585" b="1" dirty="0">
                <a:solidFill>
                  <a:srgbClr val="C00000"/>
                </a:solidFill>
              </a:rPr>
              <a:t>Heterogeneity</a:t>
            </a:r>
          </a:p>
          <a:p>
            <a:pPr lvl="1" eaLnBrk="1" hangingPunct="1"/>
            <a:r>
              <a:rPr lang="en-GB" altLang="en-US" sz="2215" dirty="0"/>
              <a:t>Systems are distributed and include a mix of hardware and software.</a:t>
            </a:r>
          </a:p>
          <a:p>
            <a:pPr lvl="1" eaLnBrk="1" hangingPunct="1"/>
            <a:endParaRPr lang="en-GB" altLang="en-US" sz="800" b="1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2585" b="1" dirty="0">
                <a:solidFill>
                  <a:srgbClr val="C00000"/>
                </a:solidFill>
              </a:rPr>
              <a:t>Delivery</a:t>
            </a:r>
          </a:p>
          <a:p>
            <a:pPr lvl="1" eaLnBrk="1" hangingPunct="1"/>
            <a:r>
              <a:rPr lang="en-GB" altLang="en-US" sz="2215" dirty="0"/>
              <a:t>There is increasing pressure for faster delivery of software.</a:t>
            </a:r>
            <a:endParaRPr lang="en-GB" altLang="en-US" sz="1846" dirty="0"/>
          </a:p>
        </p:txBody>
      </p:sp>
    </p:spTree>
    <p:extLst>
      <p:ext uri="{BB962C8B-B14F-4D97-AF65-F5344CB8AC3E}">
        <p14:creationId xmlns:p14="http://schemas.microsoft.com/office/powerpoint/2010/main" val="376898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Autofit/>
          </a:bodyPr>
          <a:lstStyle/>
          <a:p>
            <a:pPr eaLnBrk="0" hangingPunct="0"/>
            <a:r>
              <a:rPr lang="en-US" sz="3200" dirty="0"/>
              <a:t>Questions addressed by Software Engineering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279175"/>
            <a:ext cx="7772400" cy="4148919"/>
          </a:xfrm>
          <a:noFill/>
          <a:ln/>
        </p:spPr>
        <p:txBody>
          <a:bodyPr>
            <a:noAutofit/>
          </a:bodyPr>
          <a:lstStyle/>
          <a:p>
            <a:pPr eaLnBrk="0" hangingPunct="0"/>
            <a:r>
              <a:rPr lang="en-US" sz="2800" dirty="0"/>
              <a:t>How do we ensure the quality of the software that we produce</a:t>
            </a:r>
            <a:r>
              <a:rPr lang="en-US" sz="2800" dirty="0" smtClean="0"/>
              <a:t>?</a:t>
            </a:r>
          </a:p>
          <a:p>
            <a:pPr eaLnBrk="0" hangingPunct="0"/>
            <a:endParaRPr lang="en-US" sz="2800" dirty="0"/>
          </a:p>
          <a:p>
            <a:pPr eaLnBrk="0" hangingPunct="0"/>
            <a:r>
              <a:rPr lang="en-US" sz="2800" dirty="0"/>
              <a:t>How do we meet growing demand and still  maintain budget control</a:t>
            </a:r>
            <a:r>
              <a:rPr lang="en-US" sz="2800" dirty="0" smtClean="0"/>
              <a:t>?</a:t>
            </a:r>
          </a:p>
          <a:p>
            <a:pPr eaLnBrk="0" hangingPunct="0"/>
            <a:endParaRPr lang="en-US" sz="2800" dirty="0"/>
          </a:p>
          <a:p>
            <a:pPr eaLnBrk="0" hangingPunct="0"/>
            <a:r>
              <a:rPr lang="en-US" sz="2800" dirty="0"/>
              <a:t>How do we avoid disastrous time delays?</a:t>
            </a:r>
          </a:p>
        </p:txBody>
      </p:sp>
    </p:spTree>
    <p:extLst>
      <p:ext uri="{BB962C8B-B14F-4D97-AF65-F5344CB8AC3E}">
        <p14:creationId xmlns:p14="http://schemas.microsoft.com/office/powerpoint/2010/main" val="9749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eaLnBrk="0" hangingPunct="0"/>
            <a:r>
              <a:rPr lang="en-US" sz="3200" dirty="0"/>
              <a:t>Why apply Software Engineering to Systems?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310" y="2102324"/>
            <a:ext cx="8654955" cy="4572000"/>
          </a:xfrm>
          <a:noFill/>
          <a:ln/>
        </p:spPr>
        <p:txBody>
          <a:bodyPr>
            <a:normAutofit/>
          </a:bodyPr>
          <a:lstStyle/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800" dirty="0"/>
              <a:t>Provide an understandable process for system development. </a:t>
            </a:r>
          </a:p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800" dirty="0"/>
          </a:p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800" dirty="0"/>
              <a:t> Develop systems and software that are maintainable and easily changed.</a:t>
            </a:r>
          </a:p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800" dirty="0"/>
          </a:p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800" dirty="0"/>
              <a:t> Develop robust software </a:t>
            </a:r>
            <a:r>
              <a:rPr lang="en-US" sz="2800" dirty="0" smtClean="0"/>
              <a:t>systems.</a:t>
            </a:r>
            <a:endParaRPr lang="en-US" sz="2800" dirty="0"/>
          </a:p>
          <a:p>
            <a:pPr eaLnBrk="0" hangingPunct="0"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01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859808"/>
            <a:ext cx="11029616" cy="85614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Recommended Books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883391" y="2715904"/>
            <a:ext cx="9054152" cy="307415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b="1" dirty="0" smtClean="0"/>
              <a:t>Text Books</a:t>
            </a:r>
            <a:endParaRPr lang="en-US" altLang="en-US" dirty="0" smtClean="0"/>
          </a:p>
          <a:p>
            <a:pPr marL="1035050" lvl="1" indent="-577850" algn="just">
              <a:lnSpc>
                <a:spcPct val="80000"/>
              </a:lnSpc>
            </a:pPr>
            <a:r>
              <a:rPr lang="en-US" sz="2400" dirty="0"/>
              <a:t>Software Engineering, Sommerville I., 10th Edition, Pearson Inc., 2014 </a:t>
            </a:r>
            <a:endParaRPr lang="en-US" sz="2400" dirty="0" smtClean="0"/>
          </a:p>
          <a:p>
            <a:pPr marL="1035050" lvl="1" indent="-577850" algn="just">
              <a:lnSpc>
                <a:spcPct val="80000"/>
              </a:lnSpc>
            </a:pPr>
            <a:r>
              <a:rPr lang="en-US" sz="2400" dirty="0" smtClean="0"/>
              <a:t>Software </a:t>
            </a:r>
            <a:r>
              <a:rPr lang="en-US" sz="2400" dirty="0"/>
              <a:t>Engineering, A Practitioner’s Approach, Pressman R. S.&amp; Maxim B. R., 8th Edition, McGraw-Hill, 2015.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995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766" y="818866"/>
            <a:ext cx="11049001" cy="843294"/>
          </a:xfrm>
        </p:spPr>
        <p:txBody>
          <a:bodyPr>
            <a:noAutofit/>
          </a:bodyPr>
          <a:lstStyle/>
          <a:p>
            <a:r>
              <a:rPr lang="en-US" dirty="0"/>
              <a:t>Some Important Software Engineering Related Activities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4221" y="2240507"/>
            <a:ext cx="3733800" cy="457200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en-US" sz="2400" dirty="0" smtClean="0"/>
              <a:t>Project Management</a:t>
            </a:r>
          </a:p>
          <a:p>
            <a:pPr>
              <a:lnSpc>
                <a:spcPct val="180000"/>
              </a:lnSpc>
            </a:pPr>
            <a:r>
              <a:rPr lang="en-US" sz="2400" dirty="0" smtClean="0"/>
              <a:t>Requirement Engineering</a:t>
            </a:r>
          </a:p>
          <a:p>
            <a:pPr>
              <a:lnSpc>
                <a:spcPct val="180000"/>
              </a:lnSpc>
            </a:pPr>
            <a:r>
              <a:rPr lang="en-US" sz="2400" dirty="0" smtClean="0"/>
              <a:t>Software Design</a:t>
            </a:r>
          </a:p>
          <a:p>
            <a:pPr>
              <a:lnSpc>
                <a:spcPct val="180000"/>
              </a:lnSpc>
            </a:pPr>
            <a:r>
              <a:rPr lang="en-US" sz="2400" dirty="0" smtClean="0"/>
              <a:t>Coding</a:t>
            </a:r>
          </a:p>
          <a:p>
            <a:pPr>
              <a:lnSpc>
                <a:spcPct val="180000"/>
              </a:lnSpc>
            </a:pPr>
            <a:r>
              <a:rPr lang="en-US" sz="2400" dirty="0" smtClean="0"/>
              <a:t>Testing</a:t>
            </a:r>
            <a:endParaRPr 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00800" y="2800066"/>
            <a:ext cx="3962400" cy="37338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en-US" sz="2400" dirty="0"/>
              <a:t>Software Quality Assurance</a:t>
            </a:r>
          </a:p>
          <a:p>
            <a:pPr>
              <a:lnSpc>
                <a:spcPct val="180000"/>
              </a:lnSpc>
            </a:pPr>
            <a:r>
              <a:rPr lang="en-US" sz="2400" dirty="0"/>
              <a:t>Software Configuration Management</a:t>
            </a:r>
          </a:p>
          <a:p>
            <a:pPr>
              <a:lnSpc>
                <a:spcPct val="180000"/>
              </a:lnSpc>
            </a:pPr>
            <a:r>
              <a:rPr lang="en-US" sz="2400" dirty="0"/>
              <a:t>Software Integration</a:t>
            </a:r>
          </a:p>
        </p:txBody>
      </p:sp>
    </p:spTree>
    <p:extLst>
      <p:ext uri="{BB962C8B-B14F-4D97-AF65-F5344CB8AC3E}">
        <p14:creationId xmlns:p14="http://schemas.microsoft.com/office/powerpoint/2010/main" val="25522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0030" y="685083"/>
            <a:ext cx="77724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200" dirty="0" smtClean="0"/>
              <a:t>Software Development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805354" y="1524001"/>
            <a:ext cx="8581292" cy="4800599"/>
          </a:xfrm>
        </p:spPr>
        <p:txBody>
          <a:bodyPr>
            <a:normAutofit/>
          </a:bodyPr>
          <a:lstStyle/>
          <a:p>
            <a:pPr marL="33763" indent="0">
              <a:lnSpc>
                <a:spcPct val="90000"/>
              </a:lnSpc>
              <a:buNone/>
              <a:defRPr/>
            </a:pPr>
            <a:r>
              <a:rPr lang="en-US" sz="3200" b="1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83" y="2421342"/>
            <a:ext cx="5905541" cy="409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38" y="765981"/>
            <a:ext cx="77724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200" dirty="0" smtClean="0"/>
              <a:t>Software Development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805354" y="1524001"/>
            <a:ext cx="8581292" cy="4800599"/>
          </a:xfrm>
        </p:spPr>
        <p:txBody>
          <a:bodyPr>
            <a:normAutofit/>
          </a:bodyPr>
          <a:lstStyle/>
          <a:p>
            <a:pPr marL="33763" indent="0">
              <a:lnSpc>
                <a:spcPct val="90000"/>
              </a:lnSpc>
              <a:buNone/>
              <a:defRPr/>
            </a:pPr>
            <a:r>
              <a:rPr lang="en-US" sz="3200" b="1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09" y="2751161"/>
            <a:ext cx="874939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Software </a:t>
            </a:r>
            <a:r>
              <a:rPr lang="en-US" sz="3200" dirty="0" smtClean="0"/>
              <a:t>Development</a:t>
            </a:r>
            <a:endParaRPr lang="en-US" sz="32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51524"/>
            <a:ext cx="7772400" cy="4015877"/>
          </a:xfrm>
        </p:spPr>
        <p:txBody>
          <a:bodyPr>
            <a:normAutofit/>
          </a:bodyPr>
          <a:lstStyle/>
          <a:p>
            <a:pPr marL="0" indent="0">
              <a:lnSpc>
                <a:spcPct val="180000"/>
              </a:lnSpc>
              <a:buNone/>
            </a:pPr>
            <a:r>
              <a:rPr lang="en-US" sz="2800" dirty="0"/>
              <a:t>The activities involved in software development can broadly be divided into two major categories 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Construction</a:t>
            </a: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9253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200" dirty="0" smtClean="0"/>
              <a:t>Software Development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805354" y="2197291"/>
            <a:ext cx="8581292" cy="4495799"/>
          </a:xfrm>
        </p:spPr>
        <p:txBody>
          <a:bodyPr>
            <a:normAutofit/>
          </a:bodyPr>
          <a:lstStyle/>
          <a:p>
            <a:pPr marL="33763" indent="0">
              <a:lnSpc>
                <a:spcPct val="90000"/>
              </a:lnSpc>
              <a:buNone/>
              <a:defRPr/>
            </a:pPr>
            <a:r>
              <a:rPr lang="en-GB" sz="3200" b="1" dirty="0"/>
              <a:t>Construction</a:t>
            </a:r>
          </a:p>
          <a:p>
            <a:pPr marL="33763" indent="0" algn="just">
              <a:lnSpc>
                <a:spcPct val="90000"/>
              </a:lnSpc>
              <a:buNone/>
              <a:defRPr/>
            </a:pPr>
            <a:r>
              <a:rPr lang="en-US" sz="2800" dirty="0"/>
              <a:t>Construction activities are related to the development of software.</a:t>
            </a:r>
          </a:p>
          <a:p>
            <a:pPr marL="33763" indent="0" algn="just">
              <a:lnSpc>
                <a:spcPct val="90000"/>
              </a:lnSpc>
              <a:buNone/>
              <a:defRPr/>
            </a:pPr>
            <a:endParaRPr lang="en-US" sz="1000" dirty="0"/>
          </a:p>
          <a:p>
            <a:pPr marL="490963" indent="-457200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Requirement Gathering</a:t>
            </a:r>
          </a:p>
          <a:p>
            <a:pPr marL="205213" indent="-171450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90963" indent="-457200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Design Development</a:t>
            </a:r>
          </a:p>
          <a:p>
            <a:pPr marL="205213" indent="-171450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90963" indent="-457200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Coding</a:t>
            </a:r>
          </a:p>
          <a:p>
            <a:pPr marL="205213" indent="-171450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90963" indent="-457200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Testing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3763" indent="0" algn="just">
              <a:lnSpc>
                <a:spcPct val="90000"/>
              </a:lnSpc>
              <a:buNone/>
              <a:defRPr/>
            </a:pPr>
            <a:endParaRPr lang="en-GB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200" dirty="0" smtClean="0"/>
              <a:t>Software Development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805354" y="1828801"/>
            <a:ext cx="8581292" cy="4495799"/>
          </a:xfrm>
        </p:spPr>
        <p:txBody>
          <a:bodyPr>
            <a:normAutofit/>
          </a:bodyPr>
          <a:lstStyle/>
          <a:p>
            <a:pPr marL="33763" indent="0">
              <a:lnSpc>
                <a:spcPct val="90000"/>
              </a:lnSpc>
              <a:buNone/>
              <a:defRPr/>
            </a:pPr>
            <a:r>
              <a:rPr lang="en-US" sz="3200" b="1" dirty="0"/>
              <a:t>Management </a:t>
            </a:r>
          </a:p>
          <a:p>
            <a:pPr marL="33763" indent="0" algn="just">
              <a:lnSpc>
                <a:spcPct val="90000"/>
              </a:lnSpc>
              <a:buNone/>
              <a:defRPr/>
            </a:pPr>
            <a:r>
              <a:rPr lang="en-US" sz="2800" dirty="0"/>
              <a:t>Management activities are kind of umbrella activities that are used to smoothly and successfully perform the construction activities</a:t>
            </a:r>
            <a:endParaRPr lang="en-US" sz="1000" dirty="0"/>
          </a:p>
          <a:p>
            <a:pPr marL="33763" indent="0" algn="just">
              <a:lnSpc>
                <a:spcPct val="90000"/>
              </a:lnSpc>
              <a:buNone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90963" indent="-457200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Planning and Management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90963" indent="-457200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Configuration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Management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90963" indent="-457200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Quality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Assurance</a:t>
            </a:r>
          </a:p>
          <a:p>
            <a:pPr marL="490963" indent="-457200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Installation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Training</a:t>
            </a:r>
            <a:endParaRPr lang="en-GB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0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247" y="856397"/>
            <a:ext cx="7772400" cy="731838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200" dirty="0" smtClean="0"/>
              <a:t>Software Development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09935" y="2074460"/>
            <a:ext cx="10249468" cy="4688006"/>
          </a:xfrm>
        </p:spPr>
        <p:txBody>
          <a:bodyPr>
            <a:normAutofit/>
          </a:bodyPr>
          <a:lstStyle/>
          <a:p>
            <a:pPr marL="33763" indent="0">
              <a:lnSpc>
                <a:spcPct val="90000"/>
              </a:lnSpc>
              <a:buNone/>
              <a:defRPr/>
            </a:pPr>
            <a:r>
              <a:rPr lang="en-GB" sz="2800" b="1" dirty="0" smtClean="0"/>
              <a:t>Questions </a:t>
            </a:r>
            <a:r>
              <a:rPr lang="en-GB" sz="2800" b="1" dirty="0"/>
              <a:t>that have to answer in Software Development</a:t>
            </a:r>
          </a:p>
          <a:p>
            <a:pPr marL="33763" indent="0">
              <a:lnSpc>
                <a:spcPct val="90000"/>
              </a:lnSpc>
              <a:buNone/>
              <a:defRPr/>
            </a:pPr>
            <a:endParaRPr lang="en-GB" sz="800" b="1" dirty="0"/>
          </a:p>
          <a:p>
            <a:pPr marL="490963" indent="-457200" algn="just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/>
              <a:t>What is the problem to be solved?</a:t>
            </a:r>
          </a:p>
          <a:p>
            <a:pPr marL="490963" indent="-457200" algn="just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/>
              <a:t>What are the characteristics of the entity that is used to solve the problem?</a:t>
            </a:r>
          </a:p>
          <a:p>
            <a:pPr marL="490963" indent="-457200" algn="just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/>
              <a:t>How will the entity be realized?</a:t>
            </a:r>
          </a:p>
          <a:p>
            <a:pPr marL="490963" indent="-457200" algn="just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/>
              <a:t>How will the entity be constructed?</a:t>
            </a:r>
          </a:p>
          <a:p>
            <a:pPr marL="490963" indent="-457200" algn="just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dirty="0"/>
              <a:t>What approach will be used to uncover errors that were made in the design and construction of the entity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32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Software Engineering Phases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1547" y="2374710"/>
            <a:ext cx="7772400" cy="3612084"/>
          </a:xfrm>
        </p:spPr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lang="en-US" sz="3200" dirty="0"/>
              <a:t>Definition:  What?</a:t>
            </a:r>
          </a:p>
          <a:p>
            <a:pPr>
              <a:lnSpc>
                <a:spcPct val="180000"/>
              </a:lnSpc>
            </a:pPr>
            <a:r>
              <a:rPr lang="en-US" sz="3200" dirty="0"/>
              <a:t>Development:  How?</a:t>
            </a:r>
          </a:p>
          <a:p>
            <a:pPr>
              <a:lnSpc>
                <a:spcPct val="180000"/>
              </a:lnSpc>
            </a:pPr>
            <a:r>
              <a:rPr lang="en-US" sz="3200" dirty="0"/>
              <a:t>Maintenance:  Managing change</a:t>
            </a:r>
          </a:p>
          <a:p>
            <a:pPr>
              <a:lnSpc>
                <a:spcPct val="180000"/>
              </a:lnSpc>
            </a:pPr>
            <a:r>
              <a:rPr lang="en-US" sz="3200" dirty="0"/>
              <a:t>Umbrella Activities: Throughout lifecycle</a:t>
            </a:r>
          </a:p>
        </p:txBody>
      </p:sp>
    </p:spTree>
    <p:extLst>
      <p:ext uri="{BB962C8B-B14F-4D97-AF65-F5344CB8AC3E}">
        <p14:creationId xmlns:p14="http://schemas.microsoft.com/office/powerpoint/2010/main" val="270251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3831" y="2125905"/>
            <a:ext cx="7252623" cy="407017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/>
              <a:t>REQUIREMENTS DEFINITION AND ANALYSIS</a:t>
            </a:r>
          </a:p>
          <a:p>
            <a:pPr marL="324000" lvl="1" indent="0">
              <a:lnSpc>
                <a:spcPct val="150000"/>
              </a:lnSpc>
              <a:buNone/>
            </a:pPr>
            <a:r>
              <a:rPr lang="en-US" sz="2400" dirty="0" smtClean="0"/>
              <a:t>	Developer </a:t>
            </a:r>
            <a:r>
              <a:rPr lang="en-US" sz="2400" dirty="0"/>
              <a:t>must understand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Application domain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Required functionality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Required performance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2434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Definition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19451" y="2427027"/>
            <a:ext cx="3810000" cy="4114800"/>
          </a:xfrm>
        </p:spPr>
        <p:txBody>
          <a:bodyPr/>
          <a:lstStyle/>
          <a:p>
            <a:r>
              <a:rPr lang="en-US" sz="2800" dirty="0" smtClean="0"/>
              <a:t>Project </a:t>
            </a:r>
            <a:r>
              <a:rPr lang="en-US" sz="2800" dirty="0"/>
              <a:t>planning</a:t>
            </a:r>
          </a:p>
          <a:p>
            <a:pPr lvl="1"/>
            <a:r>
              <a:rPr lang="en-US" sz="2800" dirty="0"/>
              <a:t>Allocate resources</a:t>
            </a:r>
          </a:p>
          <a:p>
            <a:pPr lvl="1"/>
            <a:r>
              <a:rPr lang="en-US" sz="2800" dirty="0"/>
              <a:t>Estimate costs </a:t>
            </a:r>
          </a:p>
          <a:p>
            <a:pPr lvl="1"/>
            <a:r>
              <a:rPr lang="en-US" sz="2800" dirty="0"/>
              <a:t>Define work tasks</a:t>
            </a:r>
          </a:p>
          <a:p>
            <a:pPr lvl="1"/>
            <a:r>
              <a:rPr lang="en-US" sz="2800" dirty="0"/>
              <a:t>Define schedule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9720" y="2427027"/>
            <a:ext cx="3962400" cy="4114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800" dirty="0"/>
              <a:t>System analysis</a:t>
            </a:r>
          </a:p>
          <a:p>
            <a:pPr lvl="1"/>
            <a:r>
              <a:rPr lang="en-US" sz="2800" dirty="0"/>
              <a:t>Allocate system resources to</a:t>
            </a:r>
          </a:p>
          <a:p>
            <a:pPr lvl="2"/>
            <a:r>
              <a:rPr lang="en-US" sz="2800" dirty="0"/>
              <a:t>Hardware</a:t>
            </a:r>
          </a:p>
          <a:p>
            <a:pPr lvl="2"/>
            <a:r>
              <a:rPr lang="en-US" sz="2800" dirty="0"/>
              <a:t>Software</a:t>
            </a:r>
          </a:p>
          <a:p>
            <a:pPr lvl="2"/>
            <a:r>
              <a:rPr lang="en-US" sz="2800" dirty="0"/>
              <a:t>Users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88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76559" y="975112"/>
            <a:ext cx="11029616" cy="7581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>
                <a:cs typeface="Arial" panose="020B0604020202020204" pitchFamily="34" charset="0"/>
              </a:rPr>
              <a:t>Objective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594" y="2183641"/>
            <a:ext cx="9471546" cy="3962400"/>
          </a:xfrm>
        </p:spPr>
        <p:txBody>
          <a:bodyPr rtlCol="0">
            <a:no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sz="2400" dirty="0" smtClean="0"/>
              <a:t>To familiarize students to the fundamental concepts, techniques, processes, methods and tools of Software Engineering,</a:t>
            </a:r>
          </a:p>
          <a:p>
            <a:pPr algn="just">
              <a:spcAft>
                <a:spcPts val="0"/>
              </a:spcAft>
              <a:defRPr/>
            </a:pPr>
            <a:endParaRPr lang="en-US" sz="2400" dirty="0" smtClean="0"/>
          </a:p>
          <a:p>
            <a:pPr algn="just">
              <a:spcAft>
                <a:spcPts val="0"/>
              </a:spcAft>
              <a:defRPr/>
            </a:pPr>
            <a:r>
              <a:rPr lang="en-US" sz="2400" dirty="0" smtClean="0"/>
              <a:t>To help students to develop basic skills that will enable them to construct software of high quality software that is reliable, and that is reasonably easy to understand, modify and maintain.</a:t>
            </a:r>
          </a:p>
          <a:p>
            <a:pPr algn="just">
              <a:spcAft>
                <a:spcPts val="0"/>
              </a:spcAft>
              <a:defRPr/>
            </a:pPr>
            <a:endParaRPr lang="en-US" sz="2400" dirty="0" smtClean="0"/>
          </a:p>
          <a:p>
            <a:pPr algn="just">
              <a:spcAft>
                <a:spcPts val="0"/>
              </a:spcAft>
              <a:defRPr/>
            </a:pPr>
            <a:r>
              <a:rPr lang="en-US" sz="2400" dirty="0" smtClean="0"/>
              <a:t>To foster an understanding of why these skills are important.</a:t>
            </a:r>
          </a:p>
        </p:txBody>
      </p:sp>
    </p:spTree>
    <p:extLst>
      <p:ext uri="{BB962C8B-B14F-4D97-AF65-F5344CB8AC3E}">
        <p14:creationId xmlns:p14="http://schemas.microsoft.com/office/powerpoint/2010/main" val="5178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Development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86" y="2248735"/>
            <a:ext cx="8248909" cy="398829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 smtClean="0"/>
              <a:t>SOFTWARE DESIGN</a:t>
            </a:r>
          </a:p>
          <a:p>
            <a:pPr lvl="1">
              <a:lnSpc>
                <a:spcPct val="120000"/>
              </a:lnSpc>
            </a:pPr>
            <a:r>
              <a:rPr lang="en-US" sz="2800" dirty="0" smtClean="0"/>
              <a:t>User </a:t>
            </a:r>
            <a:r>
              <a:rPr lang="en-US" sz="2800" dirty="0"/>
              <a:t>interface design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High-level design</a:t>
            </a:r>
          </a:p>
          <a:p>
            <a:pPr lvl="2">
              <a:lnSpc>
                <a:spcPct val="120000"/>
              </a:lnSpc>
            </a:pPr>
            <a:r>
              <a:rPr lang="en-US" sz="2800" dirty="0"/>
              <a:t>Define modular components</a:t>
            </a:r>
          </a:p>
          <a:p>
            <a:pPr lvl="2">
              <a:lnSpc>
                <a:spcPct val="120000"/>
              </a:lnSpc>
            </a:pPr>
            <a:r>
              <a:rPr lang="en-US" sz="2800" dirty="0"/>
              <a:t>Define major data structures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Detailed </a:t>
            </a:r>
            <a:r>
              <a:rPr lang="en-US" sz="2800" dirty="0" smtClean="0"/>
              <a:t>design/Low level Design</a:t>
            </a:r>
            <a:endParaRPr lang="en-US" sz="2800" dirty="0"/>
          </a:p>
          <a:p>
            <a:pPr lvl="2">
              <a:lnSpc>
                <a:spcPct val="120000"/>
              </a:lnSpc>
            </a:pPr>
            <a:r>
              <a:rPr lang="en-US" sz="2800" dirty="0"/>
              <a:t>Define algorithms and procedural detail</a:t>
            </a:r>
          </a:p>
        </p:txBody>
      </p:sp>
    </p:spTree>
    <p:extLst>
      <p:ext uri="{BB962C8B-B14F-4D97-AF65-F5344CB8AC3E}">
        <p14:creationId xmlns:p14="http://schemas.microsoft.com/office/powerpoint/2010/main" val="8234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Development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 dirty="0"/>
              <a:t>Coding</a:t>
            </a:r>
          </a:p>
          <a:p>
            <a:pPr lvl="1">
              <a:lnSpc>
                <a:spcPct val="140000"/>
              </a:lnSpc>
            </a:pPr>
            <a:r>
              <a:rPr lang="en-US" sz="2800" dirty="0"/>
              <a:t>Develop code for each module</a:t>
            </a:r>
          </a:p>
          <a:p>
            <a:pPr lvl="1">
              <a:lnSpc>
                <a:spcPct val="140000"/>
              </a:lnSpc>
            </a:pPr>
            <a:r>
              <a:rPr lang="en-US" sz="2800" dirty="0"/>
              <a:t>Unit testing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800" dirty="0"/>
              <a:t>Integration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Combine modules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System testing</a:t>
            </a:r>
          </a:p>
        </p:txBody>
      </p:sp>
    </p:spTree>
    <p:extLst>
      <p:ext uri="{BB962C8B-B14F-4D97-AF65-F5344CB8AC3E}">
        <p14:creationId xmlns:p14="http://schemas.microsoft.com/office/powerpoint/2010/main" val="10086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Maintenance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0185" y="2180496"/>
            <a:ext cx="10300622" cy="36783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Correction - Fix software defects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Adaptation - Accommodate changes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New hardware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New company policies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Enhancement - Add </a:t>
            </a:r>
            <a:r>
              <a:rPr lang="en-US" sz="2800" dirty="0" smtClean="0"/>
              <a:t>functionality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0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is software development so difficult?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99557" y="2228003"/>
            <a:ext cx="9081422" cy="4200093"/>
          </a:xfrm>
        </p:spPr>
        <p:txBody>
          <a:bodyPr>
            <a:normAutofit/>
          </a:bodyPr>
          <a:lstStyle/>
          <a:p>
            <a:pPr lvl="2"/>
            <a:r>
              <a:rPr lang="en-US" sz="2400" dirty="0"/>
              <a:t>Communication</a:t>
            </a:r>
          </a:p>
          <a:p>
            <a:pPr marL="324000" lvl="1" indent="0">
              <a:buNone/>
            </a:pPr>
            <a:r>
              <a:rPr lang="en-US" dirty="0" smtClean="0"/>
              <a:t>		Between </a:t>
            </a:r>
            <a:r>
              <a:rPr lang="en-US" dirty="0"/>
              <a:t>customer and developer</a:t>
            </a:r>
          </a:p>
          <a:p>
            <a:pPr lvl="2"/>
            <a:r>
              <a:rPr lang="en-US" sz="2400" dirty="0"/>
              <a:t>Poor problem definition is largest cause of failed software projects</a:t>
            </a:r>
          </a:p>
          <a:p>
            <a:pPr marL="324000" lvl="1" indent="0">
              <a:buNone/>
            </a:pPr>
            <a:r>
              <a:rPr lang="en-US" dirty="0" smtClean="0"/>
              <a:t>		Within </a:t>
            </a:r>
            <a:r>
              <a:rPr lang="en-US" dirty="0"/>
              <a:t>development team</a:t>
            </a:r>
          </a:p>
          <a:p>
            <a:pPr lvl="2"/>
            <a:r>
              <a:rPr lang="en-US" sz="2400" dirty="0"/>
              <a:t>More people = more communication</a:t>
            </a:r>
          </a:p>
          <a:p>
            <a:pPr lvl="2"/>
            <a:r>
              <a:rPr lang="en-US" sz="2400" dirty="0"/>
              <a:t>New programmers need training</a:t>
            </a:r>
          </a:p>
        </p:txBody>
      </p:sp>
    </p:spTree>
    <p:extLst>
      <p:ext uri="{BB962C8B-B14F-4D97-AF65-F5344CB8AC3E}">
        <p14:creationId xmlns:p14="http://schemas.microsoft.com/office/powerpoint/2010/main" val="284143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3" y="941696"/>
            <a:ext cx="11029616" cy="776294"/>
          </a:xfrm>
        </p:spPr>
        <p:txBody>
          <a:bodyPr>
            <a:normAutofit/>
          </a:bodyPr>
          <a:lstStyle/>
          <a:p>
            <a:r>
              <a:rPr lang="en-US" sz="3200" dirty="0"/>
              <a:t>Why is software development so difficult?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46162" y="2187060"/>
            <a:ext cx="8570794" cy="4118206"/>
          </a:xfrm>
        </p:spPr>
        <p:txBody>
          <a:bodyPr>
            <a:noAutofit/>
          </a:bodyPr>
          <a:lstStyle/>
          <a:p>
            <a:pPr marL="324000" lvl="1" indent="0">
              <a:buNone/>
            </a:pPr>
            <a:r>
              <a:rPr lang="en-US" sz="2400" dirty="0" smtClean="0"/>
              <a:t>Changing </a:t>
            </a:r>
            <a:r>
              <a:rPr lang="en-US" sz="2400" dirty="0"/>
              <a:t>requirements</a:t>
            </a:r>
          </a:p>
          <a:p>
            <a:pPr lvl="2"/>
            <a:r>
              <a:rPr lang="en-US" sz="2400" dirty="0"/>
              <a:t>5 x cost during development</a:t>
            </a:r>
          </a:p>
          <a:p>
            <a:pPr lvl="2"/>
            <a:r>
              <a:rPr lang="en-US" sz="2400" dirty="0"/>
              <a:t>up to 100 x cost during maintenance</a:t>
            </a:r>
          </a:p>
          <a:p>
            <a:pPr lvl="1"/>
            <a:r>
              <a:rPr lang="en-US" dirty="0"/>
              <a:t>Hardware/software configuration</a:t>
            </a:r>
          </a:p>
          <a:p>
            <a:pPr lvl="1"/>
            <a:r>
              <a:rPr lang="en-US" dirty="0"/>
              <a:t>Security requirements</a:t>
            </a:r>
          </a:p>
          <a:p>
            <a:pPr lvl="1"/>
            <a:r>
              <a:rPr lang="en-US" dirty="0"/>
              <a:t>Real time requirements</a:t>
            </a:r>
          </a:p>
          <a:p>
            <a:pPr lvl="1"/>
            <a:r>
              <a:rPr lang="en-US" dirty="0"/>
              <a:t>Reliability requirements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462" y="2567813"/>
            <a:ext cx="5504988" cy="335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software development difficult?</a:t>
            </a:r>
            <a:r>
              <a:rPr lang="en-US" sz="3600"/>
              <a:t> </a:t>
            </a:r>
            <a:r>
              <a:rPr lang="en-US" sz="1800"/>
              <a:t>(cont.)</a:t>
            </a: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Personnel characteristics</a:t>
            </a:r>
          </a:p>
          <a:p>
            <a:pPr lvl="1"/>
            <a:r>
              <a:rPr lang="en-US" sz="2000" dirty="0"/>
              <a:t>Ability</a:t>
            </a:r>
          </a:p>
          <a:p>
            <a:pPr lvl="1"/>
            <a:r>
              <a:rPr lang="en-US" sz="2000" dirty="0"/>
              <a:t>Prior experience</a:t>
            </a:r>
          </a:p>
          <a:p>
            <a:pPr lvl="1"/>
            <a:r>
              <a:rPr lang="en-US" sz="2000" dirty="0"/>
              <a:t>Communication skills</a:t>
            </a:r>
          </a:p>
          <a:p>
            <a:pPr lvl="1"/>
            <a:r>
              <a:rPr lang="en-US" sz="2000" dirty="0"/>
              <a:t>Team cooperation</a:t>
            </a:r>
          </a:p>
          <a:p>
            <a:pPr lvl="1"/>
            <a:r>
              <a:rPr lang="en-US" sz="2000" dirty="0" smtClean="0"/>
              <a:t>Training</a:t>
            </a:r>
            <a:endParaRPr lang="en-US" sz="2000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24600" y="1981200"/>
            <a:ext cx="3810000" cy="4114800"/>
          </a:xfrm>
        </p:spPr>
        <p:txBody>
          <a:bodyPr>
            <a:normAutofit/>
          </a:bodyPr>
          <a:lstStyle/>
          <a:p>
            <a:r>
              <a:rPr lang="en-US" sz="2400" dirty="0"/>
              <a:t>Management issues</a:t>
            </a:r>
          </a:p>
          <a:p>
            <a:pPr lvl="1"/>
            <a:r>
              <a:rPr lang="en-US" sz="2000" dirty="0" smtClean="0"/>
              <a:t>Cost </a:t>
            </a:r>
            <a:r>
              <a:rPr lang="en-US" sz="2000" dirty="0"/>
              <a:t>estimation</a:t>
            </a:r>
          </a:p>
          <a:p>
            <a:pPr lvl="1"/>
            <a:r>
              <a:rPr lang="en-US" sz="2000" dirty="0"/>
              <a:t>Scheduling</a:t>
            </a:r>
          </a:p>
          <a:p>
            <a:pPr lvl="1"/>
            <a:r>
              <a:rPr lang="en-US" sz="2000" dirty="0"/>
              <a:t>Resource allocation</a:t>
            </a:r>
          </a:p>
          <a:p>
            <a:pPr lvl="1"/>
            <a:r>
              <a:rPr lang="en-US" sz="2000" dirty="0"/>
              <a:t>Quality assurance</a:t>
            </a:r>
          </a:p>
          <a:p>
            <a:pPr lvl="1"/>
            <a:r>
              <a:rPr lang="en-US" sz="2000" dirty="0"/>
              <a:t>Version control</a:t>
            </a:r>
          </a:p>
          <a:p>
            <a:pPr lvl="1"/>
            <a:r>
              <a:rPr lang="en-US" sz="2000" dirty="0"/>
              <a:t>Contracts</a:t>
            </a:r>
          </a:p>
        </p:txBody>
      </p:sp>
    </p:spTree>
    <p:extLst>
      <p:ext uri="{BB962C8B-B14F-4D97-AF65-F5344CB8AC3E}">
        <p14:creationId xmlns:p14="http://schemas.microsoft.com/office/powerpoint/2010/main" val="25828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>
          <a:xfrm>
            <a:off x="573206" y="709684"/>
            <a:ext cx="10092671" cy="937273"/>
          </a:xfrm>
        </p:spPr>
        <p:txBody>
          <a:bodyPr>
            <a:normAutofit/>
          </a:bodyPr>
          <a:lstStyle/>
          <a:p>
            <a:r>
              <a:rPr lang="en-GB" altLang="en-US" sz="3200" dirty="0"/>
              <a:t>Major problems in software </a:t>
            </a:r>
            <a:r>
              <a:rPr lang="en-GB" altLang="en-US" sz="3200" dirty="0" smtClean="0"/>
              <a:t>developments  </a:t>
            </a:r>
            <a:endParaRPr lang="en-GB" altLang="en-US" sz="3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2256" y="1773692"/>
            <a:ext cx="6703325" cy="501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44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200" dirty="0" smtClean="0"/>
              <a:t>Software myths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805354" y="2092570"/>
            <a:ext cx="8581292" cy="3798277"/>
          </a:xfrm>
        </p:spPr>
        <p:txBody>
          <a:bodyPr>
            <a:normAutofit/>
          </a:bodyPr>
          <a:lstStyle/>
          <a:p>
            <a:pPr marL="388278" indent="-354515">
              <a:lnSpc>
                <a:spcPct val="90000"/>
              </a:lnSpc>
              <a:buFont typeface="Wingdings 2"/>
              <a:buChar char=""/>
              <a:defRPr/>
            </a:pPr>
            <a:r>
              <a:rPr lang="en-GB" sz="2585" b="1" dirty="0"/>
              <a:t>Management myths</a:t>
            </a:r>
          </a:p>
          <a:p>
            <a:pPr marL="33763" indent="0">
              <a:lnSpc>
                <a:spcPct val="90000"/>
              </a:lnSpc>
              <a:buNone/>
              <a:defRPr/>
            </a:pPr>
            <a:endParaRPr lang="en-GB" sz="1000" b="1" dirty="0"/>
          </a:p>
          <a:p>
            <a:pPr marL="666825" lvl="1" indent="-253225">
              <a:lnSpc>
                <a:spcPct val="90000"/>
              </a:lnSpc>
              <a:defRPr/>
            </a:pPr>
            <a:r>
              <a:rPr lang="en-GB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</a:t>
            </a:r>
            <a:r>
              <a:rPr lang="en-GB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programmers if behind the schedule.</a:t>
            </a:r>
          </a:p>
          <a:p>
            <a:pPr marL="666825" lvl="1" indent="-253225">
              <a:lnSpc>
                <a:spcPct val="90000"/>
              </a:lnSpc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 people have state-of-the-art software development tools, after all, we buy them the newest computers.</a:t>
            </a:r>
          </a:p>
          <a:p>
            <a:pPr marL="666825" lvl="1" indent="-253225">
              <a:lnSpc>
                <a:spcPct val="90000"/>
              </a:lnSpc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I decide to outsource the software project to a third party, I can just relax and let that ﬁrm build it.</a:t>
            </a:r>
            <a:endParaRPr lang="en-GB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200" dirty="0" smtClean="0"/>
              <a:t>Software myths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491455" y="2208663"/>
            <a:ext cx="8389524" cy="4214446"/>
          </a:xfrm>
        </p:spPr>
        <p:txBody>
          <a:bodyPr>
            <a:normAutofit/>
          </a:bodyPr>
          <a:lstStyle/>
          <a:p>
            <a:pPr marL="33763" indent="0">
              <a:lnSpc>
                <a:spcPct val="90000"/>
              </a:lnSpc>
              <a:buNone/>
              <a:defRPr/>
            </a:pPr>
            <a:r>
              <a:rPr lang="en-GB" sz="2585" b="1" dirty="0"/>
              <a:t>Customer myths</a:t>
            </a:r>
          </a:p>
          <a:p>
            <a:pPr marL="666825" lvl="1" indent="-253225" algn="just">
              <a:lnSpc>
                <a:spcPct val="90000"/>
              </a:lnSpc>
              <a:defRPr/>
            </a:pPr>
            <a:r>
              <a:rPr lang="en-GB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general description of objectives enough to start </a:t>
            </a:r>
            <a:r>
              <a:rPr lang="en-GB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coding.</a:t>
            </a:r>
            <a:endParaRPr lang="en-GB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66825" lvl="1" indent="-253225" algn="just">
              <a:lnSpc>
                <a:spcPct val="90000"/>
              </a:lnSpc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requirements continually change, but change can be easily accommodated because software is ﬂexible. </a:t>
            </a:r>
          </a:p>
          <a:p>
            <a:pPr marL="666825" lvl="1" indent="-253225">
              <a:lnSpc>
                <a:spcPct val="90000"/>
              </a:lnSpc>
              <a:defRPr/>
            </a:pPr>
            <a:endParaRPr lang="en-GB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8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200" dirty="0" smtClean="0"/>
              <a:t>Software myths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805354" y="2092570"/>
            <a:ext cx="8581292" cy="4280934"/>
          </a:xfrm>
        </p:spPr>
        <p:txBody>
          <a:bodyPr>
            <a:normAutofit lnSpcReduction="10000"/>
          </a:bodyPr>
          <a:lstStyle/>
          <a:p>
            <a:pPr marL="33763" indent="0" algn="just">
              <a:lnSpc>
                <a:spcPct val="90000"/>
              </a:lnSpc>
              <a:buNone/>
              <a:defRPr/>
            </a:pPr>
            <a:r>
              <a:rPr lang="en-GB" sz="2585" b="1" dirty="0"/>
              <a:t>Practitioner myths</a:t>
            </a:r>
          </a:p>
          <a:p>
            <a:pPr marL="666825" lvl="1" indent="-253225" algn="just">
              <a:lnSpc>
                <a:spcPct val="90000"/>
              </a:lnSpc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Once we write the program and get it to work, our job is done. </a:t>
            </a:r>
          </a:p>
          <a:p>
            <a:pPr marL="666825" lvl="1" indent="-253225" algn="just">
              <a:lnSpc>
                <a:spcPct val="90000"/>
              </a:lnSpc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Until I get the program "running" I have no way of assessing its quality. </a:t>
            </a:r>
          </a:p>
          <a:p>
            <a:pPr marL="666825" lvl="1" indent="-253225" algn="just">
              <a:lnSpc>
                <a:spcPct val="90000"/>
              </a:lnSpc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only deliverable work product for a successful project is the working program.</a:t>
            </a:r>
          </a:p>
          <a:p>
            <a:pPr marL="666825" lvl="1" indent="-253225" algn="just">
              <a:lnSpc>
                <a:spcPct val="90000"/>
              </a:lnSpc>
              <a:defRPr/>
            </a:pPr>
            <a:r>
              <a:rPr lang="en-US" sz="2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Software engineering will make us create voluminous and unnecessary documentation and will invariably slow us down.</a:t>
            </a:r>
            <a:endParaRPr lang="en-GB" sz="2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43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Agenda of week # 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171" y="2071314"/>
            <a:ext cx="6215393" cy="4493259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sz="2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Introduction to Software Engineering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Importance of Software Engineering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Phases of Software Engineering</a:t>
            </a:r>
          </a:p>
          <a:p>
            <a:pPr lvl="2" algn="just"/>
            <a:r>
              <a:rPr lang="en-US" sz="2000" dirty="0" smtClean="0"/>
              <a:t>Definition</a:t>
            </a:r>
          </a:p>
          <a:p>
            <a:pPr lvl="2" algn="just"/>
            <a:r>
              <a:rPr lang="en-US" sz="2000" dirty="0" smtClean="0"/>
              <a:t>Development</a:t>
            </a:r>
          </a:p>
          <a:p>
            <a:pPr lvl="2" algn="just"/>
            <a:r>
              <a:rPr lang="en-US" sz="2000" dirty="0" smtClean="0"/>
              <a:t>Maintenance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Related Activities in Software Engineering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Problems in Software Development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Software Myths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5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HAVE A GOO DAY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035791" y="2224584"/>
            <a:ext cx="8229600" cy="2688609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4400" dirty="0"/>
              <a:t>Software can have huge impact in any aspect of our society</a:t>
            </a:r>
          </a:p>
        </p:txBody>
      </p:sp>
    </p:spTree>
    <p:extLst>
      <p:ext uri="{BB962C8B-B14F-4D97-AF65-F5344CB8AC3E}">
        <p14:creationId xmlns:p14="http://schemas.microsoft.com/office/powerpoint/2010/main" val="27667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Where can we find software?</a:t>
            </a:r>
          </a:p>
        </p:txBody>
      </p:sp>
      <p:pic>
        <p:nvPicPr>
          <p:cNvPr id="18435" name="Picture 4" descr="JF-17-Thunder_Kam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806" y="2446362"/>
            <a:ext cx="3505200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6" descr="ghauri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655" y="3464256"/>
            <a:ext cx="32543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68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Some popular ones…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180496"/>
            <a:ext cx="11029615" cy="420665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smtClean="0"/>
              <a:t> 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174" y="2333767"/>
            <a:ext cx="8711711" cy="366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27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Some popular ones…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981982"/>
            <a:ext cx="8001000" cy="433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95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369</TotalTime>
  <Words>1330</Words>
  <Application>Microsoft Office PowerPoint</Application>
  <PresentationFormat>Widescreen</PresentationFormat>
  <Paragraphs>304</Paragraphs>
  <Slides>50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Arial Black</vt:lpstr>
      <vt:lpstr>Calibri</vt:lpstr>
      <vt:lpstr>Gill Sans MT</vt:lpstr>
      <vt:lpstr>Monotype Sorts</vt:lpstr>
      <vt:lpstr>Times New Roman</vt:lpstr>
      <vt:lpstr>Wingdings</vt:lpstr>
      <vt:lpstr>Wingdings 2</vt:lpstr>
      <vt:lpstr>Dividend</vt:lpstr>
      <vt:lpstr>SOFTWARE ENGINEERING (Week-1)</vt:lpstr>
      <vt:lpstr>Course Content</vt:lpstr>
      <vt:lpstr>Recommended Books</vt:lpstr>
      <vt:lpstr>Objective of this Course</vt:lpstr>
      <vt:lpstr>Agenda of week # 1</vt:lpstr>
      <vt:lpstr>PowerPoint Presentation</vt:lpstr>
      <vt:lpstr>Where can we find software?</vt:lpstr>
      <vt:lpstr>Some popular ones…</vt:lpstr>
      <vt:lpstr>Some popular ones…</vt:lpstr>
      <vt:lpstr>And even in…</vt:lpstr>
      <vt:lpstr>Conclusion</vt:lpstr>
      <vt:lpstr>Software Applications</vt:lpstr>
      <vt:lpstr>Problems in software development</vt:lpstr>
      <vt:lpstr>PowerPoint Presentation</vt:lpstr>
      <vt:lpstr>Solution  Software Engineering</vt:lpstr>
      <vt:lpstr>SE history</vt:lpstr>
      <vt:lpstr>Hardware vs software</vt:lpstr>
      <vt:lpstr>What is Engineering?</vt:lpstr>
      <vt:lpstr>What is Software Engineering?</vt:lpstr>
      <vt:lpstr>What is Software Engineering?</vt:lpstr>
      <vt:lpstr>What is Software Engineering?</vt:lpstr>
      <vt:lpstr>The Role of Software Engineering</vt:lpstr>
      <vt:lpstr>What is the difference between software engineering and computer science?</vt:lpstr>
      <vt:lpstr>Software Engineering Body of Knowledge</vt:lpstr>
      <vt:lpstr>What are the attributes of good software?</vt:lpstr>
      <vt:lpstr>Well Engineered software?</vt:lpstr>
      <vt:lpstr>What are the key challenges facing software engineering?</vt:lpstr>
      <vt:lpstr>Questions addressed by Software Engineering</vt:lpstr>
      <vt:lpstr>Why apply Software Engineering to Systems?</vt:lpstr>
      <vt:lpstr>Some Important Software Engineering Related Activities</vt:lpstr>
      <vt:lpstr>Software Development</vt:lpstr>
      <vt:lpstr>Software Development</vt:lpstr>
      <vt:lpstr>Software Development</vt:lpstr>
      <vt:lpstr>Software Development</vt:lpstr>
      <vt:lpstr>Software Development</vt:lpstr>
      <vt:lpstr>Software Development</vt:lpstr>
      <vt:lpstr>Software Engineering Phases</vt:lpstr>
      <vt:lpstr>Definition</vt:lpstr>
      <vt:lpstr>Definition (cont.)</vt:lpstr>
      <vt:lpstr>Development</vt:lpstr>
      <vt:lpstr>Development (cont.)</vt:lpstr>
      <vt:lpstr>Maintenance</vt:lpstr>
      <vt:lpstr>Why is software development so difficult?</vt:lpstr>
      <vt:lpstr>Why is software development so difficult?</vt:lpstr>
      <vt:lpstr>Why is software development difficult? (cont.)</vt:lpstr>
      <vt:lpstr>Major problems in software developments  </vt:lpstr>
      <vt:lpstr>Software myths</vt:lpstr>
      <vt:lpstr>Software myths</vt:lpstr>
      <vt:lpstr>Software myths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Hp</cp:lastModifiedBy>
  <cp:revision>74</cp:revision>
  <dcterms:created xsi:type="dcterms:W3CDTF">2021-02-17T13:59:14Z</dcterms:created>
  <dcterms:modified xsi:type="dcterms:W3CDTF">2021-03-02T06:56:11Z</dcterms:modified>
</cp:coreProperties>
</file>