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8" r:id="rId2"/>
    <p:sldId id="314" r:id="rId3"/>
    <p:sldId id="376" r:id="rId4"/>
    <p:sldId id="316" r:id="rId5"/>
    <p:sldId id="317" r:id="rId6"/>
    <p:sldId id="322" r:id="rId7"/>
    <p:sldId id="324" r:id="rId8"/>
    <p:sldId id="325" r:id="rId9"/>
    <p:sldId id="326" r:id="rId10"/>
    <p:sldId id="377" r:id="rId11"/>
    <p:sldId id="327" r:id="rId12"/>
    <p:sldId id="328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1" r:id="rId29"/>
    <p:sldId id="352" r:id="rId30"/>
    <p:sldId id="380" r:id="rId31"/>
    <p:sldId id="381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6" r:id="rId40"/>
    <p:sldId id="367" r:id="rId41"/>
    <p:sldId id="368" r:id="rId42"/>
    <p:sldId id="369" r:id="rId43"/>
    <p:sldId id="379" r:id="rId44"/>
    <p:sldId id="378" r:id="rId45"/>
    <p:sldId id="383" r:id="rId46"/>
    <p:sldId id="384" r:id="rId47"/>
    <p:sldId id="26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00E5CF-8232-424F-9B6D-D404638BC3ED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4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A0F741-270B-4CB0-87A8-66A1A9704813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86395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15C601-CD98-4FC4-860B-84FADD64CB1C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4794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00E5CF-8232-424F-9B6D-D404638BC3ED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7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(Week-2)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953" y="842874"/>
            <a:ext cx="11029616" cy="838199"/>
          </a:xfrm>
        </p:spPr>
        <p:txBody>
          <a:bodyPr>
            <a:noAutofit/>
          </a:bodyPr>
          <a:lstStyle/>
          <a:p>
            <a:r>
              <a:rPr lang="en-US" sz="3200" dirty="0" smtClean="0"/>
              <a:t>V Model</a:t>
            </a:r>
            <a:endParaRPr lang="en-US" sz="32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89" y="1948208"/>
            <a:ext cx="5120034" cy="49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92551" y="914400"/>
            <a:ext cx="7772400" cy="889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Rapid Prototyping </a:t>
            </a:r>
            <a:r>
              <a:rPr lang="en-US" sz="3200" dirty="0"/>
              <a:t>Process Model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667000" y="1983475"/>
            <a:ext cx="6858000" cy="4724400"/>
            <a:chOff x="720" y="1200"/>
            <a:chExt cx="4320" cy="2976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816" y="1296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Requirements</a:t>
              </a:r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1488" y="1728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Quick Design</a:t>
              </a: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2208" y="2160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Prototype</a:t>
              </a:r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2928" y="2592"/>
              <a:ext cx="1104" cy="336"/>
            </a:xfrm>
            <a:prstGeom prst="rect">
              <a:avLst/>
            </a:prstGeom>
            <a:solidFill>
              <a:srgbClr val="FF33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Evaluate</a:t>
              </a:r>
            </a:p>
          </p:txBody>
        </p:sp>
        <p:sp>
          <p:nvSpPr>
            <p:cNvPr id="49160" name="Freeform 8"/>
            <p:cNvSpPr>
              <a:spLocks/>
            </p:cNvSpPr>
            <p:nvPr/>
          </p:nvSpPr>
          <p:spPr bwMode="auto">
            <a:xfrm>
              <a:off x="1920" y="1472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Freeform 9"/>
            <p:cNvSpPr>
              <a:spLocks/>
            </p:cNvSpPr>
            <p:nvPr/>
          </p:nvSpPr>
          <p:spPr bwMode="auto">
            <a:xfrm>
              <a:off x="2592" y="1920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Freeform 10"/>
            <p:cNvSpPr>
              <a:spLocks/>
            </p:cNvSpPr>
            <p:nvPr/>
          </p:nvSpPr>
          <p:spPr bwMode="auto">
            <a:xfrm>
              <a:off x="3312" y="2352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 flipH="1">
              <a:off x="1008" y="2784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 flipV="1">
              <a:off x="1008" y="1632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flipH="1">
              <a:off x="1152" y="2352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 flipV="1">
              <a:off x="1152" y="1632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1296" y="192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 flipV="1">
              <a:off x="1296" y="163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 flipV="1">
              <a:off x="1872" y="206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>
              <a:off x="720" y="1200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720" y="3312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4176" y="1200"/>
              <a:ext cx="0" cy="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720" y="1200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3936" y="3408"/>
              <a:ext cx="1104" cy="336"/>
            </a:xfrm>
            <a:prstGeom prst="rect">
              <a:avLst/>
            </a:prstGeom>
            <a:solidFill>
              <a:srgbClr val="A6B4F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Helvetica" panose="020B0604020202020204" pitchFamily="34" charset="0"/>
                </a:rPr>
                <a:t>Design</a:t>
              </a:r>
            </a:p>
          </p:txBody>
        </p:sp>
        <p:sp>
          <p:nvSpPr>
            <p:cNvPr id="49175" name="Freeform 23"/>
            <p:cNvSpPr>
              <a:spLocks/>
            </p:cNvSpPr>
            <p:nvPr/>
          </p:nvSpPr>
          <p:spPr bwMode="auto">
            <a:xfrm>
              <a:off x="4176" y="3168"/>
              <a:ext cx="248" cy="256"/>
            </a:xfrm>
            <a:custGeom>
              <a:avLst/>
              <a:gdLst>
                <a:gd name="T0" fmla="*/ 0 w 248"/>
                <a:gd name="T1" fmla="*/ 16 h 256"/>
                <a:gd name="T2" fmla="*/ 192 w 248"/>
                <a:gd name="T3" fmla="*/ 16 h 256"/>
                <a:gd name="T4" fmla="*/ 240 w 248"/>
                <a:gd name="T5" fmla="*/ 112 h 256"/>
                <a:gd name="T6" fmla="*/ 240 w 248"/>
                <a:gd name="T7" fmla="*/ 160 h 256"/>
                <a:gd name="T8" fmla="*/ 240 w 248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56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32" y="88"/>
                    <a:pt x="240" y="112"/>
                  </a:cubicBezTo>
                  <a:cubicBezTo>
                    <a:pt x="248" y="136"/>
                    <a:pt x="240" y="136"/>
                    <a:pt x="240" y="160"/>
                  </a:cubicBezTo>
                  <a:cubicBezTo>
                    <a:pt x="240" y="184"/>
                    <a:pt x="240" y="240"/>
                    <a:pt x="240" y="2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Oval 24"/>
            <p:cNvSpPr>
              <a:spLocks noChangeArrowheads="1"/>
            </p:cNvSpPr>
            <p:nvPr/>
          </p:nvSpPr>
          <p:spPr bwMode="auto">
            <a:xfrm>
              <a:off x="4416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>
              <a:off x="4416" y="4080"/>
              <a:ext cx="96" cy="9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3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6508" y="917812"/>
            <a:ext cx="7772400" cy="685800"/>
          </a:xfrm>
        </p:spPr>
        <p:txBody>
          <a:bodyPr/>
          <a:lstStyle/>
          <a:p>
            <a:r>
              <a:rPr lang="en-US" sz="3200" dirty="0"/>
              <a:t>Rapid Prototyping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5445" y="2440674"/>
            <a:ext cx="7772400" cy="3429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Rapid Prototyping Model is used to overcome issues related to understanding and capturing of user </a:t>
            </a:r>
            <a:r>
              <a:rPr lang="en-US" sz="2800" dirty="0" smtClean="0">
                <a:solidFill>
                  <a:schemeClr val="tx1"/>
                </a:solidFill>
              </a:rPr>
              <a:t>requirements.</a:t>
            </a:r>
          </a:p>
          <a:p>
            <a:pPr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6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0045" y="920262"/>
            <a:ext cx="7772400" cy="7502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75694" y="1295401"/>
            <a:ext cx="8440615" cy="5298831"/>
          </a:xfrm>
        </p:spPr>
        <p:txBody>
          <a:bodyPr>
            <a:normAutofit/>
          </a:bodyPr>
          <a:lstStyle/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n-GB" b="1" dirty="0" smtClean="0">
              <a:solidFill>
                <a:srgbClr val="660033"/>
              </a:solidFill>
            </a:endParaRP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n-GB" b="1" dirty="0">
              <a:solidFill>
                <a:srgbClr val="660033"/>
              </a:solidFill>
            </a:endParaRP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3200" b="1" dirty="0">
              <a:solidFill>
                <a:srgbClr val="660033"/>
              </a:solidFill>
            </a:endParaRPr>
          </a:p>
          <a:p>
            <a:pPr marL="413600" lvl="1" indent="0">
              <a:lnSpc>
                <a:spcPct val="90000"/>
              </a:lnSpc>
              <a:buNone/>
              <a:defRPr/>
            </a:pPr>
            <a:r>
              <a:rPr lang="en-GB" sz="3200" b="1" dirty="0">
                <a:solidFill>
                  <a:srgbClr val="660033"/>
                </a:solidFill>
              </a:rPr>
              <a:t> </a:t>
            </a:r>
            <a:r>
              <a:rPr lang="en-GB" sz="4000" b="1" dirty="0">
                <a:solidFill>
                  <a:srgbClr val="660033"/>
                </a:solidFill>
              </a:rPr>
              <a:t>Evolutionary s/w process Model</a:t>
            </a:r>
          </a:p>
          <a:p>
            <a:pPr marL="1030820" lvl="2" indent="-3429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>
                <a:solidFill>
                  <a:srgbClr val="660033"/>
                </a:solidFill>
              </a:rPr>
              <a:t>Incremental model</a:t>
            </a:r>
          </a:p>
          <a:p>
            <a:pPr marL="1145120" lvl="2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>
                <a:solidFill>
                  <a:srgbClr val="660033"/>
                </a:solidFill>
              </a:rPr>
              <a:t>Spiral Model</a:t>
            </a: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4000" b="1" dirty="0">
              <a:solidFill>
                <a:srgbClr val="660033"/>
              </a:solidFill>
            </a:endParaRP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2215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306" y="955342"/>
            <a:ext cx="9786583" cy="721603"/>
          </a:xfrm>
        </p:spPr>
        <p:txBody>
          <a:bodyPr>
            <a:noAutofit/>
          </a:bodyPr>
          <a:lstStyle/>
          <a:p>
            <a:r>
              <a:rPr lang="en-US" sz="3200" dirty="0" smtClean="0"/>
              <a:t>Incremental or Iterative Process </a:t>
            </a:r>
            <a:r>
              <a:rPr lang="en-US" sz="3200" dirty="0"/>
              <a:t>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59" y="2208459"/>
            <a:ext cx="9097230" cy="42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076" y="905302"/>
            <a:ext cx="8957480" cy="731838"/>
          </a:xfrm>
        </p:spPr>
        <p:txBody>
          <a:bodyPr>
            <a:normAutofit/>
          </a:bodyPr>
          <a:lstStyle/>
          <a:p>
            <a:r>
              <a:rPr lang="en-US" sz="3200" dirty="0"/>
              <a:t>Incremental or Iterative Process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156" y="2245056"/>
            <a:ext cx="7772400" cy="4060209"/>
          </a:xfrm>
        </p:spPr>
        <p:txBody>
          <a:bodyPr>
            <a:noAutofit/>
          </a:bodyPr>
          <a:lstStyle/>
          <a:p>
            <a:pPr marL="420492" indent="-383927" algn="just">
              <a:buFont typeface="Wingdings 2"/>
              <a:buChar char=""/>
              <a:defRPr/>
            </a:pPr>
            <a:r>
              <a:rPr lang="en-GB" sz="2400" dirty="0"/>
              <a:t>Rather than deliver the system as a single delivery,</a:t>
            </a:r>
            <a:r>
              <a:rPr lang="en-GB" sz="2400" b="1" dirty="0">
                <a:solidFill>
                  <a:srgbClr val="0000FF"/>
                </a:solidFill>
              </a:rPr>
              <a:t> the development and delivery is broken down into increments</a:t>
            </a:r>
            <a:r>
              <a:rPr lang="en-GB" sz="2400" dirty="0"/>
              <a:t> with each increment delivering part of the required </a:t>
            </a:r>
            <a:r>
              <a:rPr lang="en-GB" sz="2400" dirty="0" smtClean="0"/>
              <a:t>functionality.</a:t>
            </a:r>
          </a:p>
          <a:p>
            <a:pPr marL="36565" indent="0">
              <a:buNone/>
              <a:defRPr/>
            </a:pPr>
            <a:endParaRPr lang="en-GB" sz="2400" u="sng" dirty="0"/>
          </a:p>
          <a:p>
            <a:pPr marL="420492" indent="-383927" algn="just">
              <a:buFont typeface="Wingdings 2"/>
              <a:buChar char=""/>
              <a:defRPr/>
            </a:pPr>
            <a:r>
              <a:rPr lang="en-GB" sz="2400" b="1" dirty="0">
                <a:solidFill>
                  <a:srgbClr val="0000FF"/>
                </a:solidFill>
              </a:rPr>
              <a:t>Once the development of an increment is started, </a:t>
            </a:r>
            <a:r>
              <a:rPr lang="en-GB" sz="2400" b="1" dirty="0">
                <a:solidFill>
                  <a:srgbClr val="FF0000"/>
                </a:solidFill>
              </a:rPr>
              <a:t>the requirements are frozen</a:t>
            </a:r>
            <a:r>
              <a:rPr lang="en-GB" sz="2400" dirty="0"/>
              <a:t> though requirements for later increments can continue to evolve.</a:t>
            </a:r>
          </a:p>
        </p:txBody>
      </p:sp>
    </p:spTree>
    <p:extLst>
      <p:ext uri="{BB962C8B-B14F-4D97-AF65-F5344CB8AC3E}">
        <p14:creationId xmlns:p14="http://schemas.microsoft.com/office/powerpoint/2010/main" val="17718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3206" y="832514"/>
            <a:ext cx="10017457" cy="785066"/>
          </a:xfrm>
        </p:spPr>
        <p:txBody>
          <a:bodyPr>
            <a:normAutofit/>
          </a:bodyPr>
          <a:lstStyle/>
          <a:p>
            <a:r>
              <a:rPr lang="en-GB" altLang="en-US" dirty="0"/>
              <a:t>Incremental or Iterative development advantages</a:t>
            </a:r>
            <a:endParaRPr lang="en-GB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71126" y="2058395"/>
            <a:ext cx="8331897" cy="4442403"/>
          </a:xfrm>
        </p:spPr>
        <p:txBody>
          <a:bodyPr>
            <a:normAutofit/>
          </a:bodyPr>
          <a:lstStyle/>
          <a:p>
            <a:endParaRPr lang="en-GB" altLang="en-US" sz="800" b="1" dirty="0">
              <a:solidFill>
                <a:srgbClr val="0000FF"/>
              </a:solidFill>
            </a:endParaRPr>
          </a:p>
          <a:p>
            <a:r>
              <a:rPr lang="en-GB" altLang="en-US" sz="2810" b="1" dirty="0">
                <a:solidFill>
                  <a:srgbClr val="0000FF"/>
                </a:solidFill>
              </a:rPr>
              <a:t>Customer value</a:t>
            </a:r>
            <a:r>
              <a:rPr lang="en-GB" altLang="en-US" sz="2810" dirty="0"/>
              <a:t> can be delivered with each increment so system functionality is available earlier.</a:t>
            </a:r>
          </a:p>
          <a:p>
            <a:endParaRPr lang="en-GB" altLang="en-US" sz="800" dirty="0"/>
          </a:p>
          <a:p>
            <a:r>
              <a:rPr lang="en-GB" altLang="en-US" sz="2810" b="1" dirty="0">
                <a:solidFill>
                  <a:srgbClr val="0000FF"/>
                </a:solidFill>
              </a:rPr>
              <a:t>Early increments</a:t>
            </a:r>
            <a:r>
              <a:rPr lang="en-GB" altLang="en-US" sz="2810" dirty="0"/>
              <a:t> act as a prototype to help elicit requirements for later increments.</a:t>
            </a:r>
          </a:p>
          <a:p>
            <a:endParaRPr lang="en-GB" altLang="en-US" sz="800" dirty="0"/>
          </a:p>
          <a:p>
            <a:r>
              <a:rPr lang="en-GB" altLang="en-US" sz="2810" dirty="0">
                <a:solidFill>
                  <a:srgbClr val="FF0000"/>
                </a:solidFill>
              </a:rPr>
              <a:t>Lower risk of overall project failure.</a:t>
            </a:r>
          </a:p>
          <a:p>
            <a:endParaRPr lang="en-GB" altLang="en-US" sz="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0411" y="846161"/>
            <a:ext cx="8414753" cy="734564"/>
          </a:xfrm>
        </p:spPr>
        <p:txBody>
          <a:bodyPr>
            <a:normAutofit/>
          </a:bodyPr>
          <a:lstStyle/>
          <a:p>
            <a:r>
              <a:rPr lang="en-GB" altLang="en-US" sz="3613" dirty="0"/>
              <a:t>Spiral Process Model</a:t>
            </a:r>
            <a:endParaRPr lang="en-GB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69243" y="2088107"/>
            <a:ext cx="9949218" cy="4490114"/>
          </a:xfrm>
        </p:spPr>
        <p:txBody>
          <a:bodyPr>
            <a:normAutofit/>
          </a:bodyPr>
          <a:lstStyle/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spiral model, originally proposed by Boehm is an evolutionary software process model </a:t>
            </a:r>
            <a:r>
              <a:rPr lang="en-US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couples the iterative nature of prototyping with the controlled and systematic aspects of the linear sequential model. </a:t>
            </a:r>
            <a:endParaRPr lang="en-US" altLang="en-US" sz="24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the spiral model, software is developed in a series of incremental releases. </a:t>
            </a:r>
            <a:endParaRPr lang="en-US" alt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Spiral Process Model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58" y="2115402"/>
            <a:ext cx="7519243" cy="45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BB6FAC93-D6E9-4409-9648-C741C983B9B7}" type="slidenum">
              <a:rPr lang="en-GB" sz="1400"/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19</a:t>
            </a:fld>
            <a:endParaRPr lang="en-GB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3012" y="1037230"/>
            <a:ext cx="7772400" cy="613368"/>
          </a:xfrm>
          <a:ln/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Spiral </a:t>
            </a:r>
            <a:r>
              <a:rPr lang="en-GB" dirty="0" smtClean="0"/>
              <a:t>Model(Description</a:t>
            </a:r>
            <a:r>
              <a:rPr lang="en-GB" dirty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088107"/>
            <a:ext cx="9111018" cy="3766783"/>
          </a:xfrm>
          <a:ln/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Follows an evolutionary </a:t>
            </a:r>
            <a:r>
              <a:rPr lang="en-GB" sz="2400" dirty="0" smtClean="0"/>
              <a:t>approach</a:t>
            </a:r>
            <a:endParaRPr lang="en-GB" sz="2400" dirty="0"/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Used when requirements are not well understood and risks are </a:t>
            </a:r>
            <a:r>
              <a:rPr lang="en-GB" sz="2400" dirty="0" smtClean="0"/>
              <a:t>high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Operates as a risk-driven model…a go/no-go decision occurs after each complete spiral in order to react to risk </a:t>
            </a:r>
            <a:r>
              <a:rPr lang="en-GB" sz="2400" dirty="0" smtClean="0"/>
              <a:t>determinations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Requires considerable expertise in risk </a:t>
            </a:r>
            <a:r>
              <a:rPr lang="en-GB" sz="2400" dirty="0" smtClean="0"/>
              <a:t>assessment</a:t>
            </a:r>
            <a:endParaRPr lang="en-GB" sz="24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Serves as a realistic model for large-scale software </a:t>
            </a:r>
            <a:r>
              <a:rPr lang="en-GB" sz="2400" dirty="0" smtClean="0"/>
              <a:t>development</a:t>
            </a:r>
            <a:endParaRPr lang="en-GB" sz="2400" dirty="0"/>
          </a:p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48842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6938" y="918951"/>
            <a:ext cx="7772400" cy="75027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Agenda of week #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98010" y="2063461"/>
            <a:ext cx="8721969" cy="4487467"/>
          </a:xfrm>
        </p:spPr>
        <p:txBody>
          <a:bodyPr>
            <a:normAutofit/>
          </a:bodyPr>
          <a:lstStyle/>
          <a:p>
            <a:pPr marL="490963" indent="-457200">
              <a:buFont typeface="Wingdings" panose="05000000000000000000" pitchFamily="2" charset="2"/>
              <a:buChar char="§"/>
              <a:defRPr/>
            </a:pPr>
            <a:r>
              <a:rPr lang="en-GB" sz="2585" dirty="0" smtClean="0"/>
              <a:t>Software Development Process Models</a:t>
            </a:r>
          </a:p>
          <a:p>
            <a:pPr marL="490963" indent="-457200">
              <a:buFont typeface="Wingdings" panose="05000000000000000000" pitchFamily="2" charset="2"/>
              <a:buChar char="§"/>
              <a:defRPr/>
            </a:pPr>
            <a:r>
              <a:rPr lang="en-GB" sz="2585" dirty="0" smtClean="0"/>
              <a:t>Agile Development</a:t>
            </a:r>
            <a:endParaRPr lang="en-GB" sz="2585" dirty="0"/>
          </a:p>
        </p:txBody>
      </p:sp>
    </p:spTree>
    <p:extLst>
      <p:ext uri="{BB962C8B-B14F-4D97-AF65-F5344CB8AC3E}">
        <p14:creationId xmlns:p14="http://schemas.microsoft.com/office/powerpoint/2010/main" val="22330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8077200" y="6248401"/>
            <a:ext cx="1905000" cy="29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78175B82-D5FC-4F8F-B82A-DEB1217A7AB4}" type="slidenum">
              <a:rPr lang="en-GB" sz="1400"/>
              <a:pPr algn="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20</a:t>
            </a:fld>
            <a:endParaRPr lang="en-GB" sz="140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7797" y="805218"/>
            <a:ext cx="10617957" cy="852205"/>
          </a:xfrm>
          <a:ln/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General Weaknesses of Evolutionary Process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2820" y="2090739"/>
            <a:ext cx="9267967" cy="3600378"/>
          </a:xfrm>
          <a:ln/>
        </p:spPr>
        <p:txBody>
          <a:bodyPr>
            <a:noAutofit/>
          </a:bodyPr>
          <a:lstStyle/>
          <a:p>
            <a:pPr marL="531813" indent="-531813" algn="just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Prototyping poses a problem to project planning because of the uncertain number of iterations required to construct the product</a:t>
            </a:r>
          </a:p>
          <a:p>
            <a:pPr marL="531813" indent="-531813" algn="just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endParaRPr lang="en-GB" sz="2000" dirty="0"/>
          </a:p>
          <a:p>
            <a:pPr marL="531813" indent="-531813">
              <a:lnSpc>
                <a:spcPct val="90000"/>
              </a:lnSpc>
              <a:spcBef>
                <a:spcPts val="600"/>
              </a:spcBef>
              <a:buFont typeface="Times New Roman" pitchFamily="18" charset="0"/>
              <a:buAutoNum type="arabicParenR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Evolutionary software processes do not establish the maximum speed of the evolution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If too fast, the process will fall into chaos</a:t>
            </a:r>
          </a:p>
          <a:p>
            <a:pPr marL="914400" lvl="1" indent="-457200">
              <a:lnSpc>
                <a:spcPct val="90000"/>
              </a:lnSpc>
              <a:spcBef>
                <a:spcPts val="500"/>
              </a:spcBef>
              <a:buFont typeface="Times New Roman" pitchFamily="18" charset="0"/>
              <a:buChar char="•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000" dirty="0"/>
              <a:t>If too slow, productivity could be affected</a:t>
            </a:r>
          </a:p>
        </p:txBody>
      </p:sp>
    </p:spTree>
    <p:extLst>
      <p:ext uri="{BB962C8B-B14F-4D97-AF65-F5344CB8AC3E}">
        <p14:creationId xmlns:p14="http://schemas.microsoft.com/office/powerpoint/2010/main" val="2011878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7552" y="292517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8852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Common Fears for Developers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526733"/>
            <a:ext cx="8229600" cy="37004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The project will produce the wrong product.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The project will produce a product of inferior quality.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The project will be late.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We</a:t>
            </a:r>
            <a:r>
              <a:rPr lang="en-US" altLang="zh-CN" sz="2800" dirty="0">
                <a:latin typeface="Palatino" charset="0"/>
                <a:ea typeface="SimSun" panose="02010600030101010101" pitchFamily="2" charset="-122"/>
              </a:rPr>
              <a:t>’</a:t>
            </a:r>
            <a:r>
              <a:rPr lang="en-US" altLang="zh-CN" sz="2800" dirty="0">
                <a:ea typeface="SimSun" panose="02010600030101010101" pitchFamily="2" charset="-122"/>
              </a:rPr>
              <a:t>ll have to work 80 hour weeks</a:t>
            </a:r>
            <a:r>
              <a:rPr lang="en-US" altLang="zh-CN" sz="2800" dirty="0" smtClean="0">
                <a:ea typeface="SimSun" panose="02010600030101010101" pitchFamily="2" charset="-122"/>
              </a:rPr>
              <a:t>.</a:t>
            </a:r>
            <a:endParaRPr lang="en-US" altLang="zh-CN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4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29026" y="274638"/>
            <a:ext cx="4951413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What is </a:t>
            </a:r>
            <a:r>
              <a:rPr lang="en-US" altLang="zh-CN" sz="3200" dirty="0">
                <a:latin typeface="Palatino" charset="0"/>
                <a:ea typeface="SimSun" panose="02010600030101010101" pitchFamily="2" charset="-122"/>
              </a:rPr>
              <a:t>“</a:t>
            </a:r>
            <a:r>
              <a:rPr lang="en-US" altLang="zh-CN" sz="3200" dirty="0">
                <a:ea typeface="SimSun" panose="02010600030101010101" pitchFamily="2" charset="-122"/>
              </a:rPr>
              <a:t>Agility</a:t>
            </a:r>
            <a:r>
              <a:rPr lang="en-US" altLang="zh-CN" sz="3200" dirty="0">
                <a:latin typeface="Palatino" charset="0"/>
                <a:ea typeface="SimSun" panose="02010600030101010101" pitchFamily="2" charset="-122"/>
              </a:rPr>
              <a:t>”</a:t>
            </a:r>
            <a:r>
              <a:rPr lang="en-US" altLang="zh-CN" sz="3200" dirty="0"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0" y="2220038"/>
            <a:ext cx="7891463" cy="42217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Effective (rapid and adaptive) response to change</a:t>
            </a:r>
          </a:p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Effective communication among all stakeholders</a:t>
            </a:r>
          </a:p>
          <a:p>
            <a:pPr eaLnBrk="1" hangingPunct="1">
              <a:buFontTx/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i="1" dirty="0">
                <a:ea typeface="SimSun" panose="02010600030101010101" pitchFamily="2" charset="-122"/>
              </a:rPr>
              <a:t>Yielding </a:t>
            </a:r>
            <a:r>
              <a:rPr lang="en-US" altLang="zh-CN" sz="2800" i="1" dirty="0">
                <a:latin typeface="Palatino" charset="0"/>
                <a:ea typeface="SimSun" panose="02010600030101010101" pitchFamily="2" charset="-122"/>
              </a:rPr>
              <a:t>…</a:t>
            </a:r>
            <a:endParaRPr lang="en-US" altLang="zh-CN" sz="2800" i="1" dirty="0">
              <a:ea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Rapid, incremental delivery of software</a:t>
            </a:r>
          </a:p>
        </p:txBody>
      </p:sp>
    </p:spTree>
    <p:extLst>
      <p:ext uri="{BB962C8B-B14F-4D97-AF65-F5344CB8AC3E}">
        <p14:creationId xmlns:p14="http://schemas.microsoft.com/office/powerpoint/2010/main" val="28744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60775" y="274638"/>
            <a:ext cx="488315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An Agile Process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162603"/>
            <a:ext cx="7823200" cy="44989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Is driven by customer descriptions of what is required (scenarios)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Develops software iteratively with a heavy emphasis on construction activities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Delivers multiple </a:t>
            </a:r>
            <a:r>
              <a:rPr lang="en-US" altLang="zh-CN" sz="2800" dirty="0">
                <a:latin typeface="Palatino" charset="0"/>
                <a:ea typeface="SimSun" panose="02010600030101010101" pitchFamily="2" charset="-122"/>
              </a:rPr>
              <a:t>‘</a:t>
            </a:r>
            <a:r>
              <a:rPr lang="en-US" altLang="zh-CN" sz="2800" dirty="0">
                <a:ea typeface="SimSun" panose="02010600030101010101" pitchFamily="2" charset="-122"/>
              </a:rPr>
              <a:t>software increments</a:t>
            </a:r>
            <a:r>
              <a:rPr lang="en-US" altLang="zh-CN" sz="2800" dirty="0">
                <a:latin typeface="Palatino" charset="0"/>
                <a:ea typeface="SimSun" panose="02010600030101010101" pitchFamily="2" charset="-122"/>
              </a:rPr>
              <a:t>’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Adapts as changes occur</a:t>
            </a:r>
          </a:p>
        </p:txBody>
      </p:sp>
    </p:spTree>
    <p:extLst>
      <p:ext uri="{BB962C8B-B14F-4D97-AF65-F5344CB8AC3E}">
        <p14:creationId xmlns:p14="http://schemas.microsoft.com/office/powerpoint/2010/main" val="12278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mtClean="0"/>
              <a:t>Principles of agile methods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66900" y="2057829"/>
            <a:ext cx="8458200" cy="4738052"/>
            <a:chOff x="1904999" y="2317844"/>
            <a:chExt cx="8458200" cy="4899112"/>
          </a:xfrm>
        </p:grpSpPr>
        <p:sp>
          <p:nvSpPr>
            <p:cNvPr id="1028" name="Rectangle 3"/>
            <p:cNvSpPr>
              <a:spLocks noChangeArrowheads="1"/>
            </p:cNvSpPr>
            <p:nvPr/>
          </p:nvSpPr>
          <p:spPr bwMode="auto">
            <a:xfrm>
              <a:off x="1904999" y="2317844"/>
              <a:ext cx="8458200" cy="46482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6765255"/>
                </p:ext>
              </p:extLst>
            </p:nvPr>
          </p:nvGraphicFramePr>
          <p:xfrm>
            <a:off x="2259012" y="2486206"/>
            <a:ext cx="7750175" cy="473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Document" r:id="rId4" imgW="5653983" imgH="3450566" progId="Word.Document.8">
                    <p:embed/>
                  </p:oleObj>
                </mc:Choice>
                <mc:Fallback>
                  <p:oleObj name="Document" r:id="rId4" imgW="5653983" imgH="345056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0829"/>
                        <a:stretch>
                          <a:fillRect/>
                        </a:stretch>
                      </p:blipFill>
                      <p:spPr bwMode="auto">
                        <a:xfrm>
                          <a:off x="2259012" y="2486206"/>
                          <a:ext cx="7750175" cy="4730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6512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Agile process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5592" y="2349308"/>
            <a:ext cx="7338919" cy="367830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Extreme Programming (XP)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Scrum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Adaptive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Dynamic System Development Method (DSDM)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Crystal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Feature Driven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Agile Modeling (AM)</a:t>
            </a:r>
          </a:p>
        </p:txBody>
      </p:sp>
    </p:spTree>
    <p:extLst>
      <p:ext uri="{BB962C8B-B14F-4D97-AF65-F5344CB8AC3E}">
        <p14:creationId xmlns:p14="http://schemas.microsoft.com/office/powerpoint/2010/main" val="40350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sz="3200" dirty="0" smtClean="0">
                <a:ea typeface="SimSun" panose="02010600030101010101" pitchFamily="2" charset="-122"/>
              </a:rPr>
              <a:t>Extreme Programming (XP)</a:t>
            </a:r>
            <a:endParaRPr lang="en-US" altLang="en-US" sz="3200" dirty="0" smtClean="0">
              <a:ea typeface="SimSun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Perhaps the best-known and most widely used agile method.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Extreme Programming (XP) takes an ‘extreme’ approach to iterative development.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New versions may be built several times per day;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Increments are delivered to customers every 2 weeks;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All tests must be run for every build and the build is only accepted if tests run successfully.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97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7259" y="937431"/>
            <a:ext cx="8116887" cy="600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Extreme Programming (XP)</a:t>
            </a:r>
          </a:p>
        </p:txBody>
      </p:sp>
      <p:pic>
        <p:nvPicPr>
          <p:cNvPr id="12292" name="Picture 4" descr="Extreme_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39" y="1872077"/>
            <a:ext cx="6009562" cy="491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9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2026" y="274638"/>
            <a:ext cx="7750175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370" y="2147791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500" u="sng" dirty="0">
                <a:ea typeface="SimSun" panose="02010600030101010101" pitchFamily="2" charset="-122"/>
              </a:rPr>
              <a:t>XP Planning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Begins with the creation of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user stories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Agile team assesses each story and assigns a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cost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altLang="zh-CN" sz="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Stories are grouped to for a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deliverable increment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altLang="zh-CN" sz="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commitment</a:t>
            </a:r>
            <a:r>
              <a:rPr lang="en-US" altLang="zh-CN" sz="2800" dirty="0">
                <a:ea typeface="SimSun" panose="02010600030101010101" pitchFamily="2" charset="-122"/>
              </a:rPr>
              <a:t> is made on delivery date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4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0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7188" y="782473"/>
            <a:ext cx="7772400" cy="75027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What is a software process?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98010" y="2063461"/>
            <a:ext cx="8721969" cy="4487467"/>
          </a:xfrm>
        </p:spPr>
        <p:txBody>
          <a:bodyPr>
            <a:normAutofit fontScale="92500" lnSpcReduction="20000"/>
          </a:bodyPr>
          <a:lstStyle/>
          <a:p>
            <a:pPr marL="388278" indent="-354515">
              <a:buFont typeface="Wingdings 2"/>
              <a:buChar char=""/>
              <a:defRPr/>
            </a:pPr>
            <a:endParaRPr lang="en-GB" sz="2585" dirty="0"/>
          </a:p>
          <a:p>
            <a:pPr marL="388278" indent="-354515" algn="just">
              <a:buFont typeface="Wingdings 2"/>
              <a:buChar char=""/>
              <a:defRPr/>
            </a:pPr>
            <a:r>
              <a:rPr lang="en-GB" sz="2585" dirty="0"/>
              <a:t>SP is a </a:t>
            </a:r>
            <a:r>
              <a:rPr lang="en-GB" sz="2585" b="1" dirty="0">
                <a:solidFill>
                  <a:srgbClr val="9933FF"/>
                </a:solidFill>
              </a:rPr>
              <a:t>set of activities</a:t>
            </a:r>
            <a:r>
              <a:rPr lang="en-GB" sz="2585" dirty="0"/>
              <a:t> whose goal is the development or evolution of software.</a:t>
            </a:r>
          </a:p>
          <a:p>
            <a:pPr marL="388278" indent="-354515">
              <a:buFont typeface="Wingdings 2"/>
              <a:buChar char=""/>
              <a:defRPr/>
            </a:pPr>
            <a:r>
              <a:rPr lang="en-GB" sz="2585" dirty="0"/>
              <a:t>Fundamental activities in all software processes are:</a:t>
            </a:r>
          </a:p>
          <a:p>
            <a:pPr marL="388278" indent="-354515">
              <a:buFont typeface="Wingdings 2"/>
              <a:buChar char=""/>
              <a:defRPr/>
            </a:pPr>
            <a:endParaRPr lang="en-GB" sz="1200" dirty="0"/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Specification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what the system should do and its development constraints.</a:t>
            </a:r>
          </a:p>
          <a:p>
            <a:pPr marL="666825" lvl="1" indent="-253225">
              <a:defRPr/>
            </a:pPr>
            <a:endParaRPr lang="en-GB" sz="900" dirty="0">
              <a:solidFill>
                <a:schemeClr val="accent2"/>
              </a:solidFill>
            </a:endParaRPr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Development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production of the software system (design and implementation) </a:t>
            </a:r>
          </a:p>
          <a:p>
            <a:pPr marL="666825" lvl="1" indent="-253225">
              <a:defRPr/>
            </a:pPr>
            <a:endParaRPr lang="en-GB" sz="900" dirty="0">
              <a:solidFill>
                <a:schemeClr val="accent2"/>
              </a:solidFill>
            </a:endParaRPr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Validation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checking that the software is what the customer wants</a:t>
            </a:r>
          </a:p>
          <a:p>
            <a:pPr marL="666825" lvl="1" indent="-253225">
              <a:defRPr/>
            </a:pPr>
            <a:endParaRPr lang="en-GB" sz="900" dirty="0">
              <a:solidFill>
                <a:schemeClr val="accent2"/>
              </a:solidFill>
            </a:endParaRPr>
          </a:p>
          <a:p>
            <a:pPr marL="666825" lvl="1" indent="-253225">
              <a:defRPr/>
            </a:pPr>
            <a:r>
              <a:rPr lang="en-GB" sz="2215" b="1" dirty="0">
                <a:solidFill>
                  <a:srgbClr val="FF0000"/>
                </a:solidFill>
              </a:rPr>
              <a:t>Evolution</a:t>
            </a:r>
            <a:r>
              <a:rPr lang="en-GB" sz="2215" dirty="0"/>
              <a:t> - </a:t>
            </a:r>
            <a:r>
              <a:rPr lang="en-GB" sz="2215" dirty="0">
                <a:solidFill>
                  <a:schemeClr val="accent2"/>
                </a:solidFill>
              </a:rPr>
              <a:t>changing the software in response to changing demands</a:t>
            </a:r>
          </a:p>
          <a:p>
            <a:pPr marL="33763" indent="0">
              <a:buNone/>
              <a:defRPr/>
            </a:pPr>
            <a:endParaRPr lang="en-GB" sz="2585" dirty="0"/>
          </a:p>
        </p:txBody>
      </p:sp>
    </p:spTree>
    <p:extLst>
      <p:ext uri="{BB962C8B-B14F-4D97-AF65-F5344CB8AC3E}">
        <p14:creationId xmlns:p14="http://schemas.microsoft.com/office/powerpoint/2010/main" val="2449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Requirements scenarios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9618" y="2180496"/>
            <a:ext cx="8393373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In XP, user requirements are expressed as scenarios or user stories.</a:t>
            </a:r>
          </a:p>
          <a:p>
            <a:pPr algn="just" eaLnBrk="1" hangingPunct="1"/>
            <a:r>
              <a:rPr lang="en-US" altLang="en-US" sz="2400" dirty="0"/>
              <a:t>These are written on cards and the development team break them down into implementation tasks. These tasks are the basis of schedule and cost estimates.</a:t>
            </a:r>
          </a:p>
          <a:p>
            <a:pPr algn="just" eaLnBrk="1" hangingPunct="1"/>
            <a:r>
              <a:rPr lang="en-US" altLang="en-US" sz="2400" dirty="0"/>
              <a:t>The customer chooses the stories for inclusion in the next release based on their priorities and the schedule estimates.</a:t>
            </a:r>
          </a:p>
        </p:txBody>
      </p:sp>
    </p:spTree>
    <p:extLst>
      <p:ext uri="{BB962C8B-B14F-4D97-AF65-F5344CB8AC3E}">
        <p14:creationId xmlns:p14="http://schemas.microsoft.com/office/powerpoint/2010/main" val="27845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z="3000" dirty="0"/>
              <a:t>Story card for document downloading</a:t>
            </a:r>
            <a:endParaRPr lang="en-GB" altLang="en-US" sz="3000" dirty="0" smtClean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50911"/>
            <a:ext cx="67056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6054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9325" y="274638"/>
            <a:ext cx="775335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077" y="1953432"/>
            <a:ext cx="7412037" cy="47228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XP Design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200" dirty="0">
              <a:ea typeface="SimSun" panose="02010600030101010101" pitchFamily="2" charset="-122"/>
            </a:endParaRPr>
          </a:p>
          <a:p>
            <a:pPr marL="685800" lvl="1" indent="-228600" algn="just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Follows the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KIS (keep it simple) principle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8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marL="685800" lvl="1" indent="-228600" algn="just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Encourage the use of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CRC (class-responsibility-cards) cards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800" dirty="0">
              <a:ea typeface="SimSun" panose="02010600030101010101" pitchFamily="2" charset="-122"/>
            </a:endParaRP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For difficult design problems, suggests the creation of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spike solutions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Palatino" charset="0"/>
                <a:ea typeface="SimSun" panose="02010600030101010101" pitchFamily="2" charset="-122"/>
              </a:rPr>
              <a:t>—</a:t>
            </a:r>
            <a:r>
              <a:rPr lang="en-US" altLang="zh-CN" sz="2800" dirty="0">
                <a:ea typeface="SimSun" panose="02010600030101010101" pitchFamily="2" charset="-122"/>
              </a:rPr>
              <a:t> a design prototype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800" dirty="0">
              <a:ea typeface="SimSun" panose="02010600030101010101" pitchFamily="2" charset="-122"/>
            </a:endParaRP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Encourages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refactoring</a:t>
            </a:r>
            <a:r>
              <a:rPr lang="en-US" altLang="zh-CN" sz="2800" dirty="0">
                <a:solidFill>
                  <a:srgbClr val="F3FF07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Palatino" charset="0"/>
                <a:ea typeface="SimSun" panose="02010600030101010101" pitchFamily="2" charset="-122"/>
              </a:rPr>
              <a:t>—</a:t>
            </a:r>
            <a:r>
              <a:rPr lang="en-US" altLang="zh-CN" sz="2800" dirty="0">
                <a:ea typeface="SimSun" panose="02010600030101010101" pitchFamily="2" charset="-122"/>
              </a:rPr>
              <a:t> an iterative refinement of the internal program design</a:t>
            </a:r>
          </a:p>
          <a:p>
            <a:pPr marL="685800" lvl="1" indent="-228600">
              <a:lnSpc>
                <a:spcPct val="80000"/>
              </a:lnSpc>
            </a:pPr>
            <a:endParaRPr lang="zh-CN" altLang="en-US" sz="1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719" y="970674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791" y="2456596"/>
            <a:ext cx="8229600" cy="3370997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 smtClean="0">
                <a:solidFill>
                  <a:srgbClr val="C00000"/>
                </a:solidFill>
                <a:ea typeface="SimSun" panose="02010600030101010101" pitchFamily="2" charset="-122"/>
              </a:rPr>
              <a:t>CRC </a:t>
            </a: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600" dirty="0">
                <a:ea typeface="SimSun" panose="02010600030101010101" pitchFamily="2" charset="-122"/>
              </a:rPr>
              <a:t>Class-responsibility-collaboration (CRC) cards are a tool used in the design of object-oriented software. 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7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43379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3340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CRC 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600" dirty="0">
                <a:ea typeface="SimSun" panose="02010600030101010101" pitchFamily="2" charset="-122"/>
              </a:rPr>
              <a:t>The card is partitioned into three areas: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dirty="0">
              <a:ea typeface="SimSun" panose="02010600030101010101" pitchFamily="2" charset="-122"/>
            </a:endParaRPr>
          </a:p>
          <a:p>
            <a:pPr marL="1028700" lvl="1" indent="-571500" algn="just">
              <a:lnSpc>
                <a:spcPct val="80000"/>
              </a:lnSpc>
              <a:buFont typeface="+mj-lt"/>
              <a:buAutoNum type="romanUcPeriod"/>
            </a:pPr>
            <a:r>
              <a:rPr lang="en-US" altLang="zh-CN" sz="2600" dirty="0">
                <a:ea typeface="SimSun" panose="02010600030101010101" pitchFamily="2" charset="-122"/>
              </a:rPr>
              <a:t>On top of the card, the class name</a:t>
            </a:r>
          </a:p>
          <a:p>
            <a:pPr marL="1028700" lvl="1" indent="-571500" algn="just">
              <a:lnSpc>
                <a:spcPct val="80000"/>
              </a:lnSpc>
              <a:buFont typeface="+mj-lt"/>
              <a:buAutoNum type="romanUcPeriod"/>
            </a:pPr>
            <a:r>
              <a:rPr lang="en-US" altLang="zh-CN" sz="2600" dirty="0">
                <a:ea typeface="SimSun" panose="02010600030101010101" pitchFamily="2" charset="-122"/>
              </a:rPr>
              <a:t>On the left, the responsibilities of the class</a:t>
            </a:r>
          </a:p>
          <a:p>
            <a:pPr marL="1028700" lvl="1" indent="-571500" algn="just">
              <a:lnSpc>
                <a:spcPct val="80000"/>
              </a:lnSpc>
              <a:buFont typeface="+mj-lt"/>
              <a:buAutoNum type="romanUcPeriod"/>
            </a:pPr>
            <a:r>
              <a:rPr lang="en-US" altLang="zh-CN" sz="2600" dirty="0">
                <a:ea typeface="SimSun" panose="02010600030101010101" pitchFamily="2" charset="-122"/>
              </a:rPr>
              <a:t>On the right, collaborators (other classes) with which this class interacts to fulfill its responsibilities.</a:t>
            </a:r>
            <a:endParaRPr lang="en-US" altLang="zh-CN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8787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3340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CRC 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43201"/>
            <a:ext cx="5420028" cy="31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592" y="785019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3340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CRC 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09" y="2610134"/>
            <a:ext cx="59174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3340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" t="4878" r="2883" b="3658"/>
          <a:stretch/>
        </p:blipFill>
        <p:spPr>
          <a:xfrm>
            <a:off x="2606722" y="857803"/>
            <a:ext cx="7285858" cy="575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7940" y="968991"/>
            <a:ext cx="6078514" cy="5987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325" y="2094243"/>
            <a:ext cx="7412037" cy="47228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XP Coding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Recommends the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construction of a unit test</a:t>
            </a:r>
            <a:r>
              <a:rPr lang="en-US" altLang="zh-CN" sz="2800" dirty="0">
                <a:ea typeface="SimSun" panose="02010600030101010101" pitchFamily="2" charset="-122"/>
              </a:rPr>
              <a:t> for a store </a:t>
            </a:r>
            <a:r>
              <a:rPr lang="en-US" altLang="zh-CN" sz="2800" i="1" dirty="0">
                <a:ea typeface="SimSun" panose="02010600030101010101" pitchFamily="2" charset="-122"/>
              </a:rPr>
              <a:t>before</a:t>
            </a:r>
            <a:r>
              <a:rPr lang="en-US" altLang="zh-CN" sz="2800" dirty="0">
                <a:ea typeface="SimSun" panose="02010600030101010101" pitchFamily="2" charset="-122"/>
              </a:rPr>
              <a:t> coding commences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Encourages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pair programming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XP Testing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All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unit tests are executed daily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Acceptance tests</a:t>
            </a:r>
            <a:r>
              <a:rPr lang="en-US" altLang="zh-CN" sz="2800" dirty="0">
                <a:ea typeface="SimSun" panose="02010600030101010101" pitchFamily="2" charset="-122"/>
              </a:rPr>
              <a:t> are defined by the customer and executed to assess customer visible functionality</a:t>
            </a:r>
          </a:p>
          <a:p>
            <a:pPr marL="685800" lvl="1" indent="-228600">
              <a:lnSpc>
                <a:spcPct val="80000"/>
              </a:lnSpc>
            </a:pPr>
            <a:endParaRPr lang="zh-CN" alt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9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Testing in XP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Test-first development.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800" dirty="0"/>
              <a:t>Incremental test development from scenarios.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800" dirty="0"/>
              <a:t>User involvement in test development and validation.</a:t>
            </a:r>
          </a:p>
          <a:p>
            <a:pPr eaLnBrk="1" hangingPunct="1"/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193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0737" y="920262"/>
            <a:ext cx="7772400" cy="7502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/>
              <a:t>Software Development Life Cycle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875694" y="1295401"/>
            <a:ext cx="8440615" cy="5298831"/>
          </a:xfrm>
        </p:spPr>
        <p:txBody>
          <a:bodyPr>
            <a:normAutofit/>
          </a:bodyPr>
          <a:lstStyle/>
          <a:p>
            <a:pPr marL="388278" indent="-354515">
              <a:lnSpc>
                <a:spcPct val="90000"/>
              </a:lnSpc>
              <a:buNone/>
              <a:defRPr/>
            </a:pPr>
            <a:r>
              <a:rPr lang="en-GB" sz="2585" b="1" dirty="0">
                <a:solidFill>
                  <a:schemeClr val="accent2"/>
                </a:solidFill>
              </a:rPr>
              <a:t>	</a:t>
            </a:r>
          </a:p>
          <a:p>
            <a:pPr marL="388278" indent="-354515">
              <a:lnSpc>
                <a:spcPct val="90000"/>
              </a:lnSpc>
              <a:buNone/>
              <a:defRPr/>
            </a:pPr>
            <a:r>
              <a:rPr lang="en-GB" sz="2585" b="1" dirty="0">
                <a:solidFill>
                  <a:schemeClr val="accent2"/>
                </a:solidFill>
              </a:rPr>
              <a:t>	</a:t>
            </a:r>
            <a:endParaRPr lang="en-GB" sz="2215" b="1" dirty="0">
              <a:solidFill>
                <a:srgbClr val="66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"/>
          <a:stretch/>
        </p:blipFill>
        <p:spPr>
          <a:xfrm>
            <a:off x="3370996" y="2259268"/>
            <a:ext cx="5738741" cy="43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332" y="825004"/>
            <a:ext cx="9976514" cy="917575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z="3200" dirty="0"/>
              <a:t>Task cards for document downloading</a:t>
            </a:r>
            <a:endParaRPr lang="en-GB" altLang="en-US" sz="3200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2668966"/>
            <a:ext cx="6324600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986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Test case description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491854"/>
            <a:ext cx="64770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Significance of Test-first </a:t>
            </a:r>
            <a:r>
              <a:rPr lang="en-US" altLang="en-US" sz="3200" dirty="0"/>
              <a:t>development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3015" y="2180496"/>
            <a:ext cx="8379725" cy="3678303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Writing tests before code clarifies the requirements to be implemented.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Tests are written as programs rather than data so that they can be executed automatically. The test includes a check that it has executed correctly.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2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/>
              <a:t>All previous and new tests are automatically run when new functionality is added. Thus  checking that the new functionality has not introduced errors.</a:t>
            </a:r>
          </a:p>
        </p:txBody>
      </p:sp>
    </p:spTree>
    <p:extLst>
      <p:ext uri="{BB962C8B-B14F-4D97-AF65-F5344CB8AC3E}">
        <p14:creationId xmlns:p14="http://schemas.microsoft.com/office/powerpoint/2010/main" val="19482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dirty="0" smtClean="0"/>
              <a:t>Cost of Change in Agile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92" y="1936031"/>
            <a:ext cx="7589227" cy="47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63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 smtClean="0"/>
              <a:t>SCRUM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9494" y="2535338"/>
            <a:ext cx="8584442" cy="3678303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Scrum is an Agile framework for completing complex projects. 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Scrum </a:t>
            </a:r>
            <a:r>
              <a:rPr lang="en-US" sz="2400" dirty="0"/>
              <a:t>originally was formalized for software development projects, but it works well for any complex, innovative scope of </a:t>
            </a:r>
            <a:r>
              <a:rPr lang="en-US" sz="2400" dirty="0" smtClean="0"/>
              <a:t>work. 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/>
              <a:t>Scrum is a team-based approach, to iteratively, incrementally develop systems and products. 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when requirements are rapidly changing </a:t>
            </a:r>
            <a:r>
              <a:rPr lang="en-US" sz="2400" dirty="0" smtClean="0"/>
              <a:t>.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18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 smtClean="0"/>
              <a:t>How does SCRUM work?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Small teams (&lt; 10 people) 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series of Sprints (1-4 weeks)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68" y="3519644"/>
            <a:ext cx="67255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3600" dirty="0" smtClean="0"/>
              <a:t>How does SCRUM work?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5" y="1860958"/>
            <a:ext cx="8052179" cy="49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4385" y="920262"/>
            <a:ext cx="7772400" cy="7502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/>
              <a:t>S</a:t>
            </a:r>
            <a:r>
              <a:rPr lang="en-GB" sz="3200" dirty="0" smtClean="0"/>
              <a:t>oftware process models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479909" y="1950495"/>
            <a:ext cx="8440615" cy="4682318"/>
          </a:xfrm>
        </p:spPr>
        <p:txBody>
          <a:bodyPr>
            <a:normAutofit/>
          </a:bodyPr>
          <a:lstStyle/>
          <a:p>
            <a:pPr marL="413600" lvl="1" indent="0">
              <a:lnSpc>
                <a:spcPct val="90000"/>
              </a:lnSpc>
              <a:buNone/>
              <a:defRPr/>
            </a:pPr>
            <a:endParaRPr lang="en-GB" sz="2400" b="1" dirty="0">
              <a:solidFill>
                <a:schemeClr val="tx1"/>
              </a:solidFill>
            </a:endParaRP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Waterfall model</a:t>
            </a: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V Model</a:t>
            </a: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Rapid </a:t>
            </a:r>
            <a:r>
              <a:rPr lang="en-GB" sz="2400" b="1" dirty="0">
                <a:solidFill>
                  <a:schemeClr val="tx1"/>
                </a:solidFill>
              </a:rPr>
              <a:t>prototyping </a:t>
            </a:r>
            <a:r>
              <a:rPr lang="en-GB" sz="2400" b="1" dirty="0" smtClean="0">
                <a:solidFill>
                  <a:schemeClr val="tx1"/>
                </a:solidFill>
              </a:rPr>
              <a:t>model</a:t>
            </a: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Evolutionary s/w process Model</a:t>
            </a:r>
          </a:p>
          <a:p>
            <a:pPr marL="1372820" lvl="3" indent="-342900">
              <a:lnSpc>
                <a:spcPct val="90000"/>
              </a:lnSpc>
              <a:defRPr/>
            </a:pPr>
            <a:r>
              <a:rPr lang="en-GB" sz="1900" b="1" dirty="0">
                <a:solidFill>
                  <a:schemeClr val="tx1"/>
                </a:solidFill>
              </a:rPr>
              <a:t>Incremental </a:t>
            </a:r>
            <a:r>
              <a:rPr lang="en-GB" sz="1900" b="1" dirty="0" smtClean="0">
                <a:solidFill>
                  <a:schemeClr val="tx1"/>
                </a:solidFill>
              </a:rPr>
              <a:t>model</a:t>
            </a:r>
          </a:p>
          <a:p>
            <a:pPr marL="1372820" lvl="3" indent="-342900">
              <a:lnSpc>
                <a:spcPct val="90000"/>
              </a:lnSpc>
              <a:defRPr/>
            </a:pPr>
            <a:r>
              <a:rPr lang="en-GB" sz="1900" b="1" dirty="0" smtClean="0">
                <a:solidFill>
                  <a:schemeClr val="tx1"/>
                </a:solidFill>
              </a:rPr>
              <a:t>Spiral Model</a:t>
            </a:r>
            <a:endParaRPr lang="en-GB" sz="1900" b="1" dirty="0">
              <a:solidFill>
                <a:schemeClr val="tx1"/>
              </a:solidFill>
            </a:endParaRPr>
          </a:p>
          <a:p>
            <a:pPr marL="8708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Agile Development</a:t>
            </a:r>
          </a:p>
          <a:p>
            <a:pPr marL="1145120" lvl="2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Extreme Programming</a:t>
            </a:r>
          </a:p>
          <a:p>
            <a:pPr marL="1145120" lvl="2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chemeClr val="tx1"/>
                </a:solidFill>
              </a:rPr>
              <a:t>Scrum</a:t>
            </a:r>
          </a:p>
          <a:p>
            <a:pPr marL="413600" lvl="1" indent="0">
              <a:lnSpc>
                <a:spcPct val="90000"/>
              </a:lnSpc>
              <a:buNone/>
              <a:defRPr/>
            </a:pPr>
            <a:endParaRPr lang="en-GB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9306" y="711856"/>
            <a:ext cx="11029616" cy="113590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Waterfall Process </a:t>
            </a:r>
            <a:r>
              <a:rPr lang="en-US" sz="2400" dirty="0" smtClean="0"/>
              <a:t>Model </a:t>
            </a:r>
            <a:br>
              <a:rPr lang="en-US" sz="2400" dirty="0" smtClean="0"/>
            </a:br>
            <a:r>
              <a:rPr lang="en-US" sz="2400" dirty="0" smtClean="0"/>
              <a:t>AKA </a:t>
            </a:r>
            <a:br>
              <a:rPr lang="en-US" sz="2400" dirty="0" smtClean="0"/>
            </a:br>
            <a:r>
              <a:rPr lang="en-US" sz="2400" dirty="0" smtClean="0"/>
              <a:t>Linear sequential model</a:t>
            </a:r>
            <a:endParaRPr lang="en-US" sz="24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514600" y="21017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 dirty="0">
                <a:latin typeface="Helvetica" panose="020B0604020202020204" pitchFamily="34" charset="0"/>
              </a:rPr>
              <a:t>Requirements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733800" y="29399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Design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077200" y="57593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Maintenance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253039" y="3855949"/>
            <a:ext cx="1755775" cy="530225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Coding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629400" y="4768760"/>
            <a:ext cx="1752600" cy="533400"/>
          </a:xfrm>
          <a:prstGeom prst="rect">
            <a:avLst/>
          </a:prstGeom>
          <a:solidFill>
            <a:srgbClr val="FF33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latin typeface="Helvetica" panose="020B0604020202020204" pitchFamily="34" charset="0"/>
              </a:rPr>
              <a:t>Testing</a:t>
            </a:r>
          </a:p>
        </p:txBody>
      </p:sp>
      <p:sp>
        <p:nvSpPr>
          <p:cNvPr id="48136" name="Freeform 8"/>
          <p:cNvSpPr>
            <a:spLocks/>
          </p:cNvSpPr>
          <p:nvPr/>
        </p:nvSpPr>
        <p:spPr bwMode="auto">
          <a:xfrm>
            <a:off x="4267200" y="23049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Freeform 9"/>
          <p:cNvSpPr>
            <a:spLocks/>
          </p:cNvSpPr>
          <p:nvPr/>
        </p:nvSpPr>
        <p:spPr bwMode="auto">
          <a:xfrm>
            <a:off x="5486400" y="32447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Freeform 10"/>
          <p:cNvSpPr>
            <a:spLocks/>
          </p:cNvSpPr>
          <p:nvPr/>
        </p:nvSpPr>
        <p:spPr bwMode="auto">
          <a:xfrm>
            <a:off x="7010400" y="41591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Freeform 11"/>
          <p:cNvSpPr>
            <a:spLocks/>
          </p:cNvSpPr>
          <p:nvPr/>
        </p:nvSpPr>
        <p:spPr bwMode="auto">
          <a:xfrm>
            <a:off x="8382000" y="5149760"/>
            <a:ext cx="406400" cy="635000"/>
          </a:xfrm>
          <a:custGeom>
            <a:avLst/>
            <a:gdLst>
              <a:gd name="T0" fmla="*/ 0 w 256"/>
              <a:gd name="T1" fmla="*/ 16 h 400"/>
              <a:gd name="T2" fmla="*/ 144 w 256"/>
              <a:gd name="T3" fmla="*/ 16 h 400"/>
              <a:gd name="T4" fmla="*/ 240 w 256"/>
              <a:gd name="T5" fmla="*/ 64 h 400"/>
              <a:gd name="T6" fmla="*/ 240 w 256"/>
              <a:gd name="T7" fmla="*/ 40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6" h="400">
                <a:moveTo>
                  <a:pt x="0" y="16"/>
                </a:moveTo>
                <a:cubicBezTo>
                  <a:pt x="52" y="12"/>
                  <a:pt x="104" y="8"/>
                  <a:pt x="144" y="16"/>
                </a:cubicBezTo>
                <a:cubicBezTo>
                  <a:pt x="184" y="24"/>
                  <a:pt x="224" y="0"/>
                  <a:pt x="240" y="64"/>
                </a:cubicBezTo>
                <a:cubicBezTo>
                  <a:pt x="256" y="128"/>
                  <a:pt x="248" y="264"/>
                  <a:pt x="240" y="40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8763000" y="629276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2819400" y="6597560"/>
            <a:ext cx="594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2819400" y="2635160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V="1">
            <a:off x="4191000" y="347336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V="1">
            <a:off x="5715000" y="438776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7162800" y="530216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>
            <a:off x="7162800" y="60641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H="1">
            <a:off x="5715000" y="50735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4191000" y="415916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2819400" y="324476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4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713" y="820549"/>
            <a:ext cx="7772400" cy="792162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Waterfall model Advantages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483120" y="2169994"/>
            <a:ext cx="8331897" cy="32891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Simple </a:t>
            </a:r>
            <a:r>
              <a:rPr lang="en-US" dirty="0">
                <a:solidFill>
                  <a:schemeClr val="tx1"/>
                </a:solidFill>
              </a:rPr>
              <a:t>and easy to understand and </a:t>
            </a:r>
            <a:r>
              <a:rPr lang="en-US" dirty="0" smtClean="0">
                <a:solidFill>
                  <a:schemeClr val="tx1"/>
                </a:solidFill>
              </a:rPr>
              <a:t>use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Works </a:t>
            </a:r>
            <a:r>
              <a:rPr lang="en-US" dirty="0">
                <a:solidFill>
                  <a:schemeClr val="tx1"/>
                </a:solidFill>
              </a:rPr>
              <a:t>well for smaller projects where requirements are very well understood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Clearly defined stages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Well understood milestones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Easy to arrange tasks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Process and results are well documented.</a:t>
            </a:r>
          </a:p>
          <a:p>
            <a:pPr marL="420492" indent="-383927" algn="just">
              <a:lnSpc>
                <a:spcPct val="90000"/>
              </a:lnSpc>
              <a:buNone/>
              <a:defRPr/>
            </a:pP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301" y="834197"/>
            <a:ext cx="7772400" cy="792162"/>
          </a:xfrm>
        </p:spPr>
        <p:txBody>
          <a:bodyPr>
            <a:normAutofit/>
          </a:bodyPr>
          <a:lstStyle/>
          <a:p>
            <a:r>
              <a:rPr lang="en-GB" altLang="en-US" sz="3200" dirty="0" smtClean="0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11568" y="2550994"/>
            <a:ext cx="8331897" cy="2819400"/>
          </a:xfrm>
        </p:spPr>
        <p:txBody>
          <a:bodyPr>
            <a:normAutofit/>
          </a:bodyPr>
          <a:lstStyle/>
          <a:p>
            <a:pPr marL="420492" indent="-383927" algn="just">
              <a:lnSpc>
                <a:spcPct val="90000"/>
              </a:lnSpc>
              <a:buNone/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drawback of the waterfall model is the difficulty of accommodating change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after</a:t>
            </a:r>
          </a:p>
          <a:p>
            <a:pPr marL="420492" indent="-383927" algn="just">
              <a:lnSpc>
                <a:spcPct val="90000"/>
              </a:lnSpc>
              <a:buNone/>
              <a:defRPr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is underway.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GB" dirty="0" smtClean="0">
                <a:solidFill>
                  <a:srgbClr val="FF0000"/>
                </a:solidFill>
              </a:rPr>
              <a:t>This makes it difficult to respond to changing customer requirements</a:t>
            </a:r>
          </a:p>
          <a:p>
            <a:pPr marL="274234" indent="-274234">
              <a:spcBef>
                <a:spcPts val="600"/>
              </a:spcBef>
              <a:buFont typeface="Wingdings"/>
              <a:buChar char=""/>
              <a:defRPr/>
            </a:pPr>
            <a:r>
              <a:rPr lang="en-GB" dirty="0" smtClean="0"/>
              <a:t>Therefore, this model is only appropriate when the requirements are well-understood.</a:t>
            </a:r>
          </a:p>
        </p:txBody>
      </p:sp>
      <p:pic>
        <p:nvPicPr>
          <p:cNvPr id="15364" name="Picture 4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942" y="3159945"/>
            <a:ext cx="1943950" cy="241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037522" y="5575542"/>
            <a:ext cx="5812729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None/>
            </a:pPr>
            <a:r>
              <a:rPr lang="en-GB" altLang="en-US" sz="2810" b="1" dirty="0">
                <a:solidFill>
                  <a:srgbClr val="0000FF"/>
                </a:solidFill>
                <a:latin typeface="Arial" panose="020B0604020202020204" pitchFamily="34" charset="0"/>
              </a:rPr>
              <a:t>Waterfall model describes a process of  stepwise refinement</a:t>
            </a:r>
          </a:p>
        </p:txBody>
      </p:sp>
    </p:spTree>
    <p:extLst>
      <p:ext uri="{BB962C8B-B14F-4D97-AF65-F5344CB8AC3E}">
        <p14:creationId xmlns:p14="http://schemas.microsoft.com/office/powerpoint/2010/main" val="42010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44773" y="982639"/>
            <a:ext cx="7772400" cy="722550"/>
          </a:xfrm>
          <a:ln/>
        </p:spPr>
        <p:txBody>
          <a:bodyPr>
            <a:normAutofit/>
          </a:bodyPr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Waterfall </a:t>
            </a:r>
            <a:r>
              <a:rPr lang="en-GB" sz="3200" dirty="0" smtClean="0"/>
              <a:t>Model  (Problems</a:t>
            </a:r>
            <a:r>
              <a:rPr lang="en-GB" sz="3200" dirty="0"/>
              <a:t>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7230" y="2456596"/>
            <a:ext cx="9325970" cy="3639403"/>
          </a:xfrm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Doesn't support iteration, so changes can cause </a:t>
            </a:r>
            <a:r>
              <a:rPr lang="en-GB" sz="2800" dirty="0" smtClean="0"/>
              <a:t>confusion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Difficult for customers to state all requirements explicitly and up </a:t>
            </a:r>
            <a:r>
              <a:rPr lang="en-GB" sz="2800" dirty="0" smtClean="0"/>
              <a:t>front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Requires customer patience because a working version of the program doesn't occur until the final phase</a:t>
            </a:r>
          </a:p>
        </p:txBody>
      </p:sp>
    </p:spTree>
    <p:extLst>
      <p:ext uri="{BB962C8B-B14F-4D97-AF65-F5344CB8AC3E}">
        <p14:creationId xmlns:p14="http://schemas.microsoft.com/office/powerpoint/2010/main" val="2806375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780</TotalTime>
  <Words>1271</Words>
  <Application>Microsoft Office PowerPoint</Application>
  <PresentationFormat>Widescreen</PresentationFormat>
  <Paragraphs>248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SimSun</vt:lpstr>
      <vt:lpstr>Arial</vt:lpstr>
      <vt:lpstr>Calibri</vt:lpstr>
      <vt:lpstr>Gill Sans MT</vt:lpstr>
      <vt:lpstr>Helvetica</vt:lpstr>
      <vt:lpstr>Palatino</vt:lpstr>
      <vt:lpstr>Times New Roman</vt:lpstr>
      <vt:lpstr>Wingdings</vt:lpstr>
      <vt:lpstr>Wingdings 2</vt:lpstr>
      <vt:lpstr>Dividend</vt:lpstr>
      <vt:lpstr>Document</vt:lpstr>
      <vt:lpstr>SOFTWARE ENGINEERING (Week-2)</vt:lpstr>
      <vt:lpstr>Agenda of week # 2</vt:lpstr>
      <vt:lpstr>What is a software process?</vt:lpstr>
      <vt:lpstr>Software Development Life Cycle</vt:lpstr>
      <vt:lpstr>Software process models</vt:lpstr>
      <vt:lpstr>Waterfall Process Model  AKA  Linear sequential model</vt:lpstr>
      <vt:lpstr>Waterfall model Advantages</vt:lpstr>
      <vt:lpstr>Waterfall model problems</vt:lpstr>
      <vt:lpstr>Waterfall Model  (Problems)</vt:lpstr>
      <vt:lpstr>V Model</vt:lpstr>
      <vt:lpstr>Rapid Prototyping Process Model</vt:lpstr>
      <vt:lpstr>Rapid Prototyping Model</vt:lpstr>
      <vt:lpstr> </vt:lpstr>
      <vt:lpstr>Incremental or Iterative Process Model</vt:lpstr>
      <vt:lpstr>Incremental or Iterative Process Model</vt:lpstr>
      <vt:lpstr>Incremental or Iterative development advantages</vt:lpstr>
      <vt:lpstr>Spiral Process Model</vt:lpstr>
      <vt:lpstr>Spiral Process Model</vt:lpstr>
      <vt:lpstr>Spiral Model(Description)</vt:lpstr>
      <vt:lpstr>General Weaknesses of Evolutionary Process Models</vt:lpstr>
      <vt:lpstr>Agile Development</vt:lpstr>
      <vt:lpstr>Common Fears for Developers</vt:lpstr>
      <vt:lpstr>What is “Agility”?</vt:lpstr>
      <vt:lpstr>An Agile Process</vt:lpstr>
      <vt:lpstr>Principles of agile methods</vt:lpstr>
      <vt:lpstr>Agile process models</vt:lpstr>
      <vt:lpstr>Extreme Programming (XP)</vt:lpstr>
      <vt:lpstr>Extreme Programming (XP)</vt:lpstr>
      <vt:lpstr>Extreme Programming (XP)</vt:lpstr>
      <vt:lpstr>Requirements scenarios</vt:lpstr>
      <vt:lpstr>Story card for document downloading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PowerPoint Presentation</vt:lpstr>
      <vt:lpstr>Extreme Programming (XP)</vt:lpstr>
      <vt:lpstr>Testing in XP</vt:lpstr>
      <vt:lpstr>Task cards for document downloading</vt:lpstr>
      <vt:lpstr>Test case description</vt:lpstr>
      <vt:lpstr>Significance of Test-first development</vt:lpstr>
      <vt:lpstr>Cost of Change in Agile</vt:lpstr>
      <vt:lpstr>SCRUM </vt:lpstr>
      <vt:lpstr>How does SCRUM work? </vt:lpstr>
      <vt:lpstr>How does SCRUM work?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155</cp:revision>
  <dcterms:created xsi:type="dcterms:W3CDTF">2021-02-17T13:59:14Z</dcterms:created>
  <dcterms:modified xsi:type="dcterms:W3CDTF">2021-03-22T10:25:23Z</dcterms:modified>
</cp:coreProperties>
</file>