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8" r:id="rId2"/>
    <p:sldId id="314" r:id="rId3"/>
    <p:sldId id="376" r:id="rId4"/>
    <p:sldId id="377" r:id="rId5"/>
    <p:sldId id="378" r:id="rId6"/>
    <p:sldId id="381" r:id="rId7"/>
    <p:sldId id="383" r:id="rId8"/>
    <p:sldId id="384" r:id="rId9"/>
    <p:sldId id="385" r:id="rId10"/>
    <p:sldId id="387" r:id="rId11"/>
    <p:sldId id="388" r:id="rId12"/>
    <p:sldId id="406" r:id="rId13"/>
    <p:sldId id="407" r:id="rId14"/>
    <p:sldId id="411" r:id="rId15"/>
    <p:sldId id="415" r:id="rId16"/>
    <p:sldId id="421" r:id="rId17"/>
    <p:sldId id="429" r:id="rId18"/>
    <p:sldId id="431" r:id="rId19"/>
    <p:sldId id="433" r:id="rId20"/>
    <p:sldId id="436" r:id="rId21"/>
    <p:sldId id="438" r:id="rId22"/>
    <p:sldId id="439" r:id="rId23"/>
    <p:sldId id="440" r:id="rId24"/>
    <p:sldId id="412" r:id="rId25"/>
    <p:sldId id="413" r:id="rId26"/>
    <p:sldId id="414"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15-Mar-21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bwMode="auto">
          <a:xfrm>
            <a:off x="384175" y="687388"/>
            <a:ext cx="6089650" cy="3425825"/>
          </a:xfrm>
          <a:prstGeom prst="rect">
            <a:avLst/>
          </a:prstGeom>
          <a:noFill/>
          <a:ln w="12700">
            <a:solidFill>
              <a:srgbClr val="000000"/>
            </a:solidFill>
            <a:miter lim="800000"/>
            <a:headEnd/>
            <a:tailEnd/>
          </a:ln>
        </p:spPr>
      </p:sp>
      <p:sp>
        <p:nvSpPr>
          <p:cNvPr id="921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380536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bwMode="auto">
          <a:xfrm>
            <a:off x="384175" y="687388"/>
            <a:ext cx="6089650" cy="3425825"/>
          </a:xfrm>
          <a:prstGeom prst="rect">
            <a:avLst/>
          </a:prstGeom>
          <a:noFill/>
          <a:ln w="12700">
            <a:solidFill>
              <a:srgbClr val="000000"/>
            </a:solidFill>
            <a:miter lim="800000"/>
            <a:headEnd/>
            <a:tailEnd/>
          </a:ln>
        </p:spPr>
      </p:sp>
      <p:sp>
        <p:nvSpPr>
          <p:cNvPr id="13315"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23965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09DEB7E-34E8-47B6-95A8-130254CFD409}" type="slidenum">
              <a:rPr lang="en-US" altLang="en-US" smtClean="0"/>
              <a:pPr>
                <a:spcBef>
                  <a:spcPct val="0"/>
                </a:spcBef>
              </a:pPr>
              <a:t>12</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0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F6934A2-19D1-4366-8A70-260B8AC4D0E4}" type="slidenum">
              <a:rPr lang="en-US" altLang="en-US" smtClean="0"/>
              <a:pPr>
                <a:spcBef>
                  <a:spcPct val="0"/>
                </a:spcBef>
              </a:pPr>
              <a:t>14</a:t>
            </a:fld>
            <a:endParaRPr lang="en-US" alt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094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09DEB7E-34E8-47B6-95A8-130254CFD409}" type="slidenum">
              <a:rPr lang="en-US" altLang="en-US" smtClean="0"/>
              <a:pPr>
                <a:spcBef>
                  <a:spcPct val="0"/>
                </a:spcBef>
              </a:pPr>
              <a:t>23</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159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3E846C4-29F5-45DB-82D6-53D1487C9667}" type="slidenum">
              <a:rPr lang="en-US" altLang="en-US" smtClean="0"/>
              <a:pPr>
                <a:spcBef>
                  <a:spcPct val="0"/>
                </a:spcBef>
              </a:pPr>
              <a:t>24</a:t>
            </a:fld>
            <a:endParaRPr lang="en-US" alt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240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67F5770-FB03-4E0E-885D-4AAC7993DD0E}" type="slidenum">
              <a:rPr lang="en-US" altLang="en-US" smtClean="0"/>
              <a:pPr>
                <a:spcBef>
                  <a:spcPct val="0"/>
                </a:spcBef>
              </a:pPr>
              <a:t>25</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6010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3DEBC7B-4F03-4021-A972-AD40F999907C}" type="slidenum">
              <a:rPr lang="en-US" altLang="en-US" smtClean="0"/>
              <a:pPr>
                <a:spcBef>
                  <a:spcPct val="0"/>
                </a:spcBef>
              </a:pPr>
              <a:t>26</a:t>
            </a:fld>
            <a:endParaRPr lang="en-US" alt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5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15-Mar-21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15-Mar-21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15-Mar-21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38151" y="1941513"/>
            <a:ext cx="10945283" cy="4114800"/>
          </a:xfrm>
        </p:spPr>
        <p:txBody>
          <a:bodyPr/>
          <a:lstStyle/>
          <a:p>
            <a:pPr lvl="0"/>
            <a:endParaRPr lang="en-US" noProof="0" smtClean="0"/>
          </a:p>
        </p:txBody>
      </p:sp>
      <p:sp>
        <p:nvSpPr>
          <p:cNvPr id="4" name="Rectangle 8"/>
          <p:cNvSpPr>
            <a:spLocks noGrp="1" noChangeArrowheads="1"/>
          </p:cNvSpPr>
          <p:nvPr>
            <p:ph type="dt" sz="half" idx="10"/>
          </p:nvPr>
        </p:nvSpPr>
        <p:spPr>
          <a:ln/>
        </p:spPr>
        <p:txBody>
          <a:bodyPr/>
          <a:lstStyle>
            <a:lvl1pPr>
              <a:defRPr/>
            </a:lvl1pPr>
          </a:lstStyle>
          <a:p>
            <a:pPr>
              <a:defRPr/>
            </a:pPr>
            <a:fld id="{6C9EE394-1164-4F94-A7ED-5390289E7222}" type="datetime5">
              <a:rPr lang="en-US"/>
              <a:pPr>
                <a:defRPr/>
              </a:pPr>
              <a:t>15-Mar-21</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1087654-2FF4-412E-971C-002C3A476749}" type="slidenum">
              <a:rPr lang="en-US"/>
              <a:pPr>
                <a:defRPr/>
              </a:pPr>
              <a:t>‹#›</a:t>
            </a:fld>
            <a:endParaRPr lang="en-US"/>
          </a:p>
        </p:txBody>
      </p:sp>
    </p:spTree>
    <p:extLst>
      <p:ext uri="{BB962C8B-B14F-4D97-AF65-F5344CB8AC3E}">
        <p14:creationId xmlns:p14="http://schemas.microsoft.com/office/powerpoint/2010/main" val="187752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15-Mar-21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15-Mar-21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15-Mar-21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15-Mar-21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15-Mar-21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15-Mar-21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15-Mar-21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15-Mar-21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15-Mar-21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ENGINEERING</a:t>
            </a:r>
            <a:br>
              <a:rPr lang="en-US" dirty="0" smtClean="0"/>
            </a:br>
            <a:r>
              <a:rPr lang="en-US" cap="none" dirty="0" smtClean="0">
                <a:latin typeface="Calibri" panose="020F0502020204030204" pitchFamily="34" charset="0"/>
                <a:cs typeface="Calibri" panose="020F0502020204030204" pitchFamily="34" charset="0"/>
              </a:rPr>
              <a:t>(Week-3)</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fontScale="85000" lnSpcReduction="20000"/>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dirty="0" smtClean="0">
                <a:solidFill>
                  <a:schemeClr val="bg1"/>
                </a:solidFill>
                <a:latin typeface="Calibri" panose="020F0502020204030204" pitchFamily="34" charset="0"/>
                <a:cs typeface="Calibri" panose="020F0502020204030204" pitchFamily="34" charset="0"/>
              </a:rPr>
              <a:t>MS-CS (</a:t>
            </a:r>
            <a:r>
              <a:rPr lang="en-US" sz="2800" cap="none" dirty="0">
                <a:solidFill>
                  <a:schemeClr val="bg1"/>
                </a:solidFill>
                <a:latin typeface="Calibri" panose="020F0502020204030204" pitchFamily="34" charset="0"/>
                <a:cs typeface="Calibri" panose="020F0502020204030204" pitchFamily="34" charset="0"/>
              </a:rPr>
              <a:t>S</a:t>
            </a:r>
            <a:r>
              <a:rPr lang="en-US" sz="2800" cap="none" dirty="0" smtClean="0">
                <a:solidFill>
                  <a:schemeClr val="bg1"/>
                </a:solidFill>
                <a:latin typeface="Calibri" panose="020F0502020204030204" pitchFamily="34" charset="0"/>
                <a:cs typeface="Calibri" panose="020F0502020204030204" pitchFamily="34" charset="0"/>
              </a:rPr>
              <a:t>oftware </a:t>
            </a:r>
            <a:r>
              <a:rPr lang="en-US" sz="2800" cap="none" dirty="0">
                <a:solidFill>
                  <a:schemeClr val="bg1"/>
                </a:solidFill>
                <a:latin typeface="Calibri" panose="020F0502020204030204" pitchFamily="34" charset="0"/>
                <a:cs typeface="Calibri" panose="020F0502020204030204" pitchFamily="34" charset="0"/>
              </a:rPr>
              <a:t>E</a:t>
            </a:r>
            <a:r>
              <a:rPr lang="en-US" sz="2800" cap="none" dirty="0" smtClean="0">
                <a:solidFill>
                  <a:schemeClr val="bg1"/>
                </a:solidFill>
                <a:latin typeface="Calibri" panose="020F0502020204030204" pitchFamily="34" charset="0"/>
                <a:cs typeface="Calibri" panose="020F0502020204030204" pitchFamily="34" charset="0"/>
              </a:rPr>
              <a:t>ngineering</a:t>
            </a:r>
            <a:r>
              <a:rPr lang="en-US" sz="2800"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normAutofit/>
          </a:bodyPr>
          <a:lstStyle/>
          <a:p>
            <a:pPr eaLnBrk="0" hangingPunct="0"/>
            <a:r>
              <a:rPr lang="en-US" dirty="0" smtClean="0"/>
              <a:t>Requirements </a:t>
            </a:r>
            <a:r>
              <a:rPr lang="en-US" dirty="0"/>
              <a:t>Elicitation</a:t>
            </a:r>
            <a:br>
              <a:rPr lang="en-US" dirty="0"/>
            </a:br>
            <a:r>
              <a:rPr lang="en-US" sz="2200" dirty="0"/>
              <a:t>Stakeholders</a:t>
            </a:r>
          </a:p>
        </p:txBody>
      </p:sp>
      <p:sp>
        <p:nvSpPr>
          <p:cNvPr id="12291" name="Rectangle 3"/>
          <p:cNvSpPr>
            <a:spLocks noGrp="1" noChangeArrowheads="1"/>
          </p:cNvSpPr>
          <p:nvPr>
            <p:ph type="body" idx="1"/>
          </p:nvPr>
        </p:nvSpPr>
        <p:spPr>
          <a:xfrm>
            <a:off x="1742364" y="2047164"/>
            <a:ext cx="8193206" cy="4572000"/>
          </a:xfrm>
          <a:noFill/>
          <a:ln/>
        </p:spPr>
        <p:txBody>
          <a:bodyPr>
            <a:normAutofit/>
          </a:bodyPr>
          <a:lstStyle/>
          <a:p>
            <a:pPr eaLnBrk="0" hangingPunct="0">
              <a:buClr>
                <a:schemeClr val="tx2"/>
              </a:buClr>
              <a:buSzPct val="75000"/>
              <a:buFont typeface="Monotype Sorts" pitchFamily="2" charset="2"/>
              <a:buChar char="l"/>
            </a:pPr>
            <a:r>
              <a:rPr lang="en-US" sz="2400" u="sng" dirty="0"/>
              <a:t>Clients</a:t>
            </a:r>
            <a:r>
              <a:rPr lang="en-US" sz="2400" dirty="0"/>
              <a:t>: pay for the software to be developed</a:t>
            </a:r>
          </a:p>
          <a:p>
            <a:pPr eaLnBrk="0" hangingPunct="0">
              <a:buClr>
                <a:schemeClr val="tx2"/>
              </a:buClr>
              <a:buSzPct val="75000"/>
              <a:buFont typeface="Monotype Sorts" pitchFamily="2" charset="2"/>
              <a:buChar char="l"/>
            </a:pPr>
            <a:r>
              <a:rPr lang="en-US" sz="2400" u="sng" dirty="0" smtClean="0"/>
              <a:t>Users</a:t>
            </a:r>
            <a:r>
              <a:rPr lang="en-US" sz="2400" dirty="0"/>
              <a:t>: use the system</a:t>
            </a:r>
          </a:p>
          <a:p>
            <a:pPr eaLnBrk="0" hangingPunct="0">
              <a:buClr>
                <a:schemeClr val="tx2"/>
              </a:buClr>
              <a:buSzPct val="75000"/>
              <a:buFont typeface="Monotype Sorts" pitchFamily="2" charset="2"/>
              <a:buChar char="l"/>
            </a:pPr>
            <a:r>
              <a:rPr lang="en-US" sz="2400" u="sng" dirty="0"/>
              <a:t>Domain experts</a:t>
            </a:r>
            <a:r>
              <a:rPr lang="en-US" sz="2400" dirty="0"/>
              <a:t>: familiar with the problem that the software must automate</a:t>
            </a:r>
          </a:p>
          <a:p>
            <a:pPr marL="0" indent="0" eaLnBrk="0" hangingPunct="0">
              <a:buClr>
                <a:schemeClr val="tx2"/>
              </a:buClr>
              <a:buSzPct val="75000"/>
              <a:buNone/>
            </a:pPr>
            <a:endParaRPr lang="en-US" sz="2400" dirty="0"/>
          </a:p>
        </p:txBody>
      </p:sp>
    </p:spTree>
    <p:extLst>
      <p:ext uri="{BB962C8B-B14F-4D97-AF65-F5344CB8AC3E}">
        <p14:creationId xmlns:p14="http://schemas.microsoft.com/office/powerpoint/2010/main" val="3729555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421850-1530-435D-9ED2-7EF11CEE3E68}" type="slidenum">
              <a:rPr lang="en-US"/>
              <a:pPr/>
              <a:t>11</a:t>
            </a:fld>
            <a:endParaRPr lang="en-US"/>
          </a:p>
        </p:txBody>
      </p:sp>
      <p:sp>
        <p:nvSpPr>
          <p:cNvPr id="59394" name="Rectangle 2"/>
          <p:cNvSpPr>
            <a:spLocks noGrp="1" noChangeArrowheads="1"/>
          </p:cNvSpPr>
          <p:nvPr>
            <p:ph type="title"/>
          </p:nvPr>
        </p:nvSpPr>
        <p:spPr/>
        <p:txBody>
          <a:bodyPr>
            <a:normAutofit/>
          </a:bodyPr>
          <a:lstStyle/>
          <a:p>
            <a:r>
              <a:rPr lang="en-US" dirty="0" smtClean="0"/>
              <a:t>Requirements </a:t>
            </a:r>
            <a:r>
              <a:rPr lang="en-US" dirty="0"/>
              <a:t>Elicitation</a:t>
            </a:r>
            <a:br>
              <a:rPr lang="en-US" dirty="0"/>
            </a:br>
            <a:r>
              <a:rPr lang="en-US" sz="2200" dirty="0"/>
              <a:t>Means of Eliciting Requirements</a:t>
            </a:r>
          </a:p>
        </p:txBody>
      </p:sp>
      <p:sp>
        <p:nvSpPr>
          <p:cNvPr id="59395" name="Rectangle 3"/>
          <p:cNvSpPr>
            <a:spLocks noGrp="1" noChangeArrowheads="1"/>
          </p:cNvSpPr>
          <p:nvPr>
            <p:ph type="body" idx="1"/>
          </p:nvPr>
        </p:nvSpPr>
        <p:spPr>
          <a:xfrm>
            <a:off x="1787857" y="2437435"/>
            <a:ext cx="7118446" cy="2797222"/>
          </a:xfrm>
        </p:spPr>
        <p:txBody>
          <a:bodyPr>
            <a:normAutofit/>
          </a:bodyPr>
          <a:lstStyle/>
          <a:p>
            <a:pPr>
              <a:lnSpc>
                <a:spcPct val="90000"/>
              </a:lnSpc>
            </a:pPr>
            <a:r>
              <a:rPr lang="en-US" sz="2800" dirty="0"/>
              <a:t>Interviewing stakeholders</a:t>
            </a:r>
          </a:p>
          <a:p>
            <a:pPr>
              <a:lnSpc>
                <a:spcPct val="90000"/>
              </a:lnSpc>
            </a:pPr>
            <a:r>
              <a:rPr lang="en-US" sz="2800" dirty="0"/>
              <a:t>Reviewing available documentations</a:t>
            </a:r>
          </a:p>
          <a:p>
            <a:pPr>
              <a:lnSpc>
                <a:spcPct val="90000"/>
              </a:lnSpc>
            </a:pPr>
            <a:r>
              <a:rPr lang="en-US" sz="2800" dirty="0"/>
              <a:t>Observing the current system (if one exists</a:t>
            </a:r>
            <a:r>
              <a:rPr lang="en-US" sz="2800" dirty="0" smtClean="0"/>
              <a:t>)</a:t>
            </a:r>
            <a:endParaRPr lang="en-US" sz="2800" dirty="0"/>
          </a:p>
        </p:txBody>
      </p:sp>
    </p:spTree>
    <p:extLst>
      <p:ext uri="{BB962C8B-B14F-4D97-AF65-F5344CB8AC3E}">
        <p14:creationId xmlns:p14="http://schemas.microsoft.com/office/powerpoint/2010/main" val="1858099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581192" y="1020431"/>
            <a:ext cx="10227836" cy="1475013"/>
          </a:xfrm>
        </p:spPr>
        <p:txBody>
          <a:bodyPr/>
          <a:lstStyle/>
          <a:p>
            <a:pPr eaLnBrk="1" hangingPunct="1"/>
            <a:r>
              <a:rPr lang="en-US" altLang="en-US" dirty="0" smtClean="0"/>
              <a:t>Analysis Modeling</a:t>
            </a:r>
          </a:p>
        </p:txBody>
      </p:sp>
    </p:spTree>
    <p:extLst>
      <p:ext uri="{BB962C8B-B14F-4D97-AF65-F5344CB8AC3E}">
        <p14:creationId xmlns:p14="http://schemas.microsoft.com/office/powerpoint/2010/main" val="3099178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27100" y="1089545"/>
            <a:ext cx="7772400" cy="609599"/>
          </a:xfrm>
        </p:spPr>
        <p:txBody>
          <a:bodyPr/>
          <a:lstStyle/>
          <a:p>
            <a:pPr eaLnBrk="1" hangingPunct="1"/>
            <a:r>
              <a:rPr lang="en-US" altLang="en-US" dirty="0" smtClean="0"/>
              <a:t>Elements of the Analysis Model</a:t>
            </a:r>
          </a:p>
        </p:txBody>
      </p:sp>
      <p:grpSp>
        <p:nvGrpSpPr>
          <p:cNvPr id="13315" name="Group 3"/>
          <p:cNvGrpSpPr>
            <a:grpSpLocks/>
          </p:cNvGrpSpPr>
          <p:nvPr/>
        </p:nvGrpSpPr>
        <p:grpSpPr bwMode="auto">
          <a:xfrm>
            <a:off x="3352800" y="2537344"/>
            <a:ext cx="2057400" cy="1676400"/>
            <a:chOff x="624" y="1344"/>
            <a:chExt cx="1296" cy="1056"/>
          </a:xfrm>
        </p:grpSpPr>
        <p:sp>
          <p:nvSpPr>
            <p:cNvPr id="13334" name="Rectangle 4"/>
            <p:cNvSpPr>
              <a:spLocks noChangeArrowheads="1"/>
            </p:cNvSpPr>
            <p:nvPr/>
          </p:nvSpPr>
          <p:spPr bwMode="auto">
            <a:xfrm>
              <a:off x="624" y="1728"/>
              <a:ext cx="1296" cy="67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dirty="0">
                  <a:latin typeface="Times New Roman" panose="02020603050405020304" pitchFamily="18" charset="0"/>
                </a:rPr>
                <a:t>Use case text</a:t>
              </a:r>
            </a:p>
            <a:p>
              <a:pPr eaLnBrk="1" hangingPunct="1">
                <a:spcBef>
                  <a:spcPct val="0"/>
                </a:spcBef>
                <a:buFontTx/>
                <a:buNone/>
              </a:pPr>
              <a:r>
                <a:rPr lang="en-US" altLang="en-US" sz="1600" i="1" dirty="0">
                  <a:latin typeface="Times New Roman" panose="02020603050405020304" pitchFamily="18" charset="0"/>
                </a:rPr>
                <a:t>Use case diagrams</a:t>
              </a:r>
            </a:p>
            <a:p>
              <a:pPr eaLnBrk="1" hangingPunct="1">
                <a:spcBef>
                  <a:spcPct val="0"/>
                </a:spcBef>
                <a:buFontTx/>
                <a:buNone/>
              </a:pPr>
              <a:r>
                <a:rPr lang="en-US" altLang="en-US" sz="1600" dirty="0">
                  <a:latin typeface="Times New Roman" panose="02020603050405020304" pitchFamily="18" charset="0"/>
                </a:rPr>
                <a:t>Activity </a:t>
              </a:r>
              <a:r>
                <a:rPr lang="en-US" altLang="en-US" sz="1600" dirty="0" smtClean="0">
                  <a:latin typeface="Times New Roman" panose="02020603050405020304" pitchFamily="18" charset="0"/>
                </a:rPr>
                <a:t>diagrams</a:t>
              </a:r>
              <a:endParaRPr lang="en-US" altLang="en-US" sz="1600" dirty="0">
                <a:latin typeface="Times New Roman" panose="02020603050405020304" pitchFamily="18" charset="0"/>
              </a:endParaRPr>
            </a:p>
          </p:txBody>
        </p:sp>
        <p:sp>
          <p:nvSpPr>
            <p:cNvPr id="13335" name="Rectangle 5"/>
            <p:cNvSpPr>
              <a:spLocks noChangeArrowheads="1"/>
            </p:cNvSpPr>
            <p:nvPr/>
          </p:nvSpPr>
          <p:spPr bwMode="auto">
            <a:xfrm>
              <a:off x="624" y="1344"/>
              <a:ext cx="1296" cy="384"/>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dirty="0">
                  <a:latin typeface="Times New Roman" panose="02020603050405020304" pitchFamily="18" charset="0"/>
                </a:rPr>
                <a:t>Scenario-based</a:t>
              </a:r>
            </a:p>
            <a:p>
              <a:pPr algn="ctr" eaLnBrk="1" hangingPunct="1">
                <a:spcBef>
                  <a:spcPct val="0"/>
                </a:spcBef>
                <a:buFontTx/>
                <a:buNone/>
              </a:pPr>
              <a:r>
                <a:rPr lang="en-US" altLang="en-US" sz="1800" b="1" dirty="0">
                  <a:latin typeface="Times New Roman" panose="02020603050405020304" pitchFamily="18" charset="0"/>
                </a:rPr>
                <a:t>modeling</a:t>
              </a:r>
            </a:p>
          </p:txBody>
        </p:sp>
      </p:grpSp>
      <p:grpSp>
        <p:nvGrpSpPr>
          <p:cNvPr id="13316" name="Group 6"/>
          <p:cNvGrpSpPr>
            <a:grpSpLocks/>
          </p:cNvGrpSpPr>
          <p:nvPr/>
        </p:nvGrpSpPr>
        <p:grpSpPr bwMode="auto">
          <a:xfrm>
            <a:off x="3352800" y="4899544"/>
            <a:ext cx="2057400" cy="1676400"/>
            <a:chOff x="576" y="3072"/>
            <a:chExt cx="1296" cy="1056"/>
          </a:xfrm>
        </p:grpSpPr>
        <p:sp>
          <p:nvSpPr>
            <p:cNvPr id="13332" name="Rectangle 7"/>
            <p:cNvSpPr>
              <a:spLocks noChangeArrowheads="1"/>
            </p:cNvSpPr>
            <p:nvPr/>
          </p:nvSpPr>
          <p:spPr bwMode="auto">
            <a:xfrm>
              <a:off x="576" y="3456"/>
              <a:ext cx="1296" cy="67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dirty="0">
                  <a:latin typeface="Times New Roman" panose="02020603050405020304" pitchFamily="18" charset="0"/>
                </a:rPr>
                <a:t>Class diagrams</a:t>
              </a:r>
            </a:p>
            <a:p>
              <a:pPr eaLnBrk="1" hangingPunct="1">
                <a:spcBef>
                  <a:spcPct val="0"/>
                </a:spcBef>
                <a:buFontTx/>
                <a:buNone/>
              </a:pPr>
              <a:r>
                <a:rPr lang="en-US" altLang="en-US" sz="1600" dirty="0" smtClean="0">
                  <a:latin typeface="Times New Roman" panose="02020603050405020304" pitchFamily="18" charset="0"/>
                </a:rPr>
                <a:t>CRC </a:t>
              </a:r>
              <a:r>
                <a:rPr lang="en-US" altLang="en-US" sz="1600" dirty="0">
                  <a:latin typeface="Times New Roman" panose="02020603050405020304" pitchFamily="18" charset="0"/>
                </a:rPr>
                <a:t>models</a:t>
              </a:r>
            </a:p>
            <a:p>
              <a:pPr eaLnBrk="1" hangingPunct="1">
                <a:spcBef>
                  <a:spcPct val="0"/>
                </a:spcBef>
                <a:buFontTx/>
                <a:buNone/>
              </a:pPr>
              <a:r>
                <a:rPr lang="en-US" altLang="en-US" sz="1600" dirty="0">
                  <a:latin typeface="Times New Roman" panose="02020603050405020304" pitchFamily="18" charset="0"/>
                </a:rPr>
                <a:t>Collaboration diagrams</a:t>
              </a:r>
            </a:p>
          </p:txBody>
        </p:sp>
        <p:sp>
          <p:nvSpPr>
            <p:cNvPr id="13333" name="Rectangle 8"/>
            <p:cNvSpPr>
              <a:spLocks noChangeArrowheads="1"/>
            </p:cNvSpPr>
            <p:nvPr/>
          </p:nvSpPr>
          <p:spPr bwMode="auto">
            <a:xfrm>
              <a:off x="576" y="3072"/>
              <a:ext cx="1296" cy="384"/>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a:latin typeface="Times New Roman" panose="02020603050405020304" pitchFamily="18" charset="0"/>
                </a:rPr>
                <a:t>Class-based</a:t>
              </a:r>
            </a:p>
            <a:p>
              <a:pPr algn="ctr" eaLnBrk="1" hangingPunct="1">
                <a:spcBef>
                  <a:spcPct val="0"/>
                </a:spcBef>
                <a:buFontTx/>
                <a:buNone/>
              </a:pPr>
              <a:r>
                <a:rPr lang="en-US" altLang="en-US" sz="1800" b="1">
                  <a:latin typeface="Times New Roman" panose="02020603050405020304" pitchFamily="18" charset="0"/>
                </a:rPr>
                <a:t>modeling</a:t>
              </a:r>
            </a:p>
          </p:txBody>
        </p:sp>
      </p:grpSp>
      <p:grpSp>
        <p:nvGrpSpPr>
          <p:cNvPr id="13317" name="Group 9"/>
          <p:cNvGrpSpPr>
            <a:grpSpLocks/>
          </p:cNvGrpSpPr>
          <p:nvPr/>
        </p:nvGrpSpPr>
        <p:grpSpPr bwMode="auto">
          <a:xfrm>
            <a:off x="6667500" y="2537344"/>
            <a:ext cx="2057400" cy="1676400"/>
            <a:chOff x="3264" y="1344"/>
            <a:chExt cx="1296" cy="1056"/>
          </a:xfrm>
        </p:grpSpPr>
        <p:sp>
          <p:nvSpPr>
            <p:cNvPr id="13330" name="Rectangle 10"/>
            <p:cNvSpPr>
              <a:spLocks noChangeArrowheads="1"/>
            </p:cNvSpPr>
            <p:nvPr/>
          </p:nvSpPr>
          <p:spPr bwMode="auto">
            <a:xfrm>
              <a:off x="3264" y="1728"/>
              <a:ext cx="1296" cy="67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dirty="0">
                  <a:latin typeface="Times New Roman" panose="02020603050405020304" pitchFamily="18" charset="0"/>
                </a:rPr>
                <a:t>Data structure diagrams</a:t>
              </a:r>
            </a:p>
            <a:p>
              <a:pPr eaLnBrk="1" hangingPunct="1">
                <a:spcBef>
                  <a:spcPct val="0"/>
                </a:spcBef>
                <a:buFontTx/>
                <a:buNone/>
              </a:pPr>
              <a:r>
                <a:rPr lang="en-US" altLang="en-US" sz="1600" dirty="0">
                  <a:latin typeface="Times New Roman" panose="02020603050405020304" pitchFamily="18" charset="0"/>
                </a:rPr>
                <a:t>Data flow </a:t>
              </a:r>
              <a:r>
                <a:rPr lang="en-US" altLang="en-US" sz="1600" dirty="0" smtClean="0">
                  <a:latin typeface="Times New Roman" panose="02020603050405020304" pitchFamily="18" charset="0"/>
                </a:rPr>
                <a:t>diagrams</a:t>
              </a:r>
              <a:endParaRPr lang="en-US" altLang="en-US" sz="1600" dirty="0">
                <a:latin typeface="Times New Roman" panose="02020603050405020304" pitchFamily="18" charset="0"/>
              </a:endParaRPr>
            </a:p>
          </p:txBody>
        </p:sp>
        <p:sp>
          <p:nvSpPr>
            <p:cNvPr id="13331" name="Rectangle 11"/>
            <p:cNvSpPr>
              <a:spLocks noChangeArrowheads="1"/>
            </p:cNvSpPr>
            <p:nvPr/>
          </p:nvSpPr>
          <p:spPr bwMode="auto">
            <a:xfrm>
              <a:off x="3264" y="1344"/>
              <a:ext cx="1296" cy="384"/>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a:latin typeface="Times New Roman" panose="02020603050405020304" pitchFamily="18" charset="0"/>
                </a:rPr>
                <a:t>Flow-oriented</a:t>
              </a:r>
            </a:p>
            <a:p>
              <a:pPr algn="ctr" eaLnBrk="1" hangingPunct="1">
                <a:spcBef>
                  <a:spcPct val="0"/>
                </a:spcBef>
                <a:buFontTx/>
                <a:buNone/>
              </a:pPr>
              <a:r>
                <a:rPr lang="en-US" altLang="en-US" sz="1800" b="1">
                  <a:latin typeface="Times New Roman" panose="02020603050405020304" pitchFamily="18" charset="0"/>
                </a:rPr>
                <a:t>modeling</a:t>
              </a:r>
            </a:p>
          </p:txBody>
        </p:sp>
      </p:grpSp>
      <p:grpSp>
        <p:nvGrpSpPr>
          <p:cNvPr id="13318" name="Group 12"/>
          <p:cNvGrpSpPr>
            <a:grpSpLocks/>
          </p:cNvGrpSpPr>
          <p:nvPr/>
        </p:nvGrpSpPr>
        <p:grpSpPr bwMode="auto">
          <a:xfrm>
            <a:off x="6667500" y="4899544"/>
            <a:ext cx="2057400" cy="1676400"/>
            <a:chOff x="3408" y="2880"/>
            <a:chExt cx="1296" cy="1056"/>
          </a:xfrm>
        </p:grpSpPr>
        <p:sp>
          <p:nvSpPr>
            <p:cNvPr id="13328" name="Rectangle 13"/>
            <p:cNvSpPr>
              <a:spLocks noChangeArrowheads="1"/>
            </p:cNvSpPr>
            <p:nvPr/>
          </p:nvSpPr>
          <p:spPr bwMode="auto">
            <a:xfrm>
              <a:off x="3408" y="3264"/>
              <a:ext cx="1296" cy="67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latin typeface="Times New Roman" panose="02020603050405020304" pitchFamily="18" charset="0"/>
                </a:rPr>
                <a:t>State diagrams</a:t>
              </a:r>
            </a:p>
            <a:p>
              <a:pPr eaLnBrk="1" hangingPunct="1">
                <a:spcBef>
                  <a:spcPct val="0"/>
                </a:spcBef>
                <a:buFontTx/>
                <a:buNone/>
              </a:pPr>
              <a:r>
                <a:rPr lang="en-US" altLang="en-US" sz="1600">
                  <a:latin typeface="Times New Roman" panose="02020603050405020304" pitchFamily="18" charset="0"/>
                </a:rPr>
                <a:t>Sequence diagrams</a:t>
              </a:r>
            </a:p>
            <a:p>
              <a:pPr eaLnBrk="1" hangingPunct="1">
                <a:spcBef>
                  <a:spcPct val="0"/>
                </a:spcBef>
                <a:buFontTx/>
                <a:buNone/>
              </a:pPr>
              <a:endParaRPr lang="en-US" altLang="en-US" sz="1600">
                <a:latin typeface="Times New Roman" panose="02020603050405020304" pitchFamily="18" charset="0"/>
              </a:endParaRPr>
            </a:p>
          </p:txBody>
        </p:sp>
        <p:sp>
          <p:nvSpPr>
            <p:cNvPr id="13329" name="Rectangle 14"/>
            <p:cNvSpPr>
              <a:spLocks noChangeArrowheads="1"/>
            </p:cNvSpPr>
            <p:nvPr/>
          </p:nvSpPr>
          <p:spPr bwMode="auto">
            <a:xfrm>
              <a:off x="3408" y="2880"/>
              <a:ext cx="1296" cy="384"/>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a:latin typeface="Times New Roman" panose="02020603050405020304" pitchFamily="18" charset="0"/>
                </a:rPr>
                <a:t>Behavioral</a:t>
              </a:r>
            </a:p>
            <a:p>
              <a:pPr algn="ctr" eaLnBrk="1" hangingPunct="1">
                <a:spcBef>
                  <a:spcPct val="0"/>
                </a:spcBef>
                <a:buFontTx/>
                <a:buNone/>
              </a:pPr>
              <a:r>
                <a:rPr lang="en-US" altLang="en-US" sz="1800" b="1">
                  <a:latin typeface="Times New Roman" panose="02020603050405020304" pitchFamily="18" charset="0"/>
                </a:rPr>
                <a:t>modeling</a:t>
              </a:r>
            </a:p>
          </p:txBody>
        </p:sp>
      </p:grpSp>
      <p:sp>
        <p:nvSpPr>
          <p:cNvPr id="13319" name="Rectangle 15"/>
          <p:cNvSpPr>
            <a:spLocks noChangeArrowheads="1"/>
          </p:cNvSpPr>
          <p:nvPr/>
        </p:nvSpPr>
        <p:spPr bwMode="auto">
          <a:xfrm>
            <a:off x="6400800" y="2384944"/>
            <a:ext cx="2590800" cy="1981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3320" name="Text Box 16"/>
          <p:cNvSpPr txBox="1">
            <a:spLocks noChangeArrowheads="1"/>
          </p:cNvSpPr>
          <p:nvPr/>
        </p:nvSpPr>
        <p:spPr bwMode="auto">
          <a:xfrm>
            <a:off x="6705600" y="1927745"/>
            <a:ext cx="1993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Structured Analysis</a:t>
            </a:r>
          </a:p>
        </p:txBody>
      </p:sp>
      <p:sp>
        <p:nvSpPr>
          <p:cNvPr id="13321" name="Line 17"/>
          <p:cNvSpPr>
            <a:spLocks noChangeShapeType="1"/>
          </p:cNvSpPr>
          <p:nvPr/>
        </p:nvSpPr>
        <p:spPr bwMode="auto">
          <a:xfrm>
            <a:off x="3048000" y="6804544"/>
            <a:ext cx="5943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18"/>
          <p:cNvSpPr>
            <a:spLocks noChangeShapeType="1"/>
          </p:cNvSpPr>
          <p:nvPr/>
        </p:nvSpPr>
        <p:spPr bwMode="auto">
          <a:xfrm>
            <a:off x="5715000" y="4670944"/>
            <a:ext cx="3276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19"/>
          <p:cNvSpPr>
            <a:spLocks noChangeShapeType="1"/>
          </p:cNvSpPr>
          <p:nvPr/>
        </p:nvSpPr>
        <p:spPr bwMode="auto">
          <a:xfrm>
            <a:off x="8991600" y="4670944"/>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Line 20"/>
          <p:cNvSpPr>
            <a:spLocks noChangeShapeType="1"/>
          </p:cNvSpPr>
          <p:nvPr/>
        </p:nvSpPr>
        <p:spPr bwMode="auto">
          <a:xfrm>
            <a:off x="3048000" y="2384944"/>
            <a:ext cx="2667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21"/>
          <p:cNvSpPr>
            <a:spLocks noChangeShapeType="1"/>
          </p:cNvSpPr>
          <p:nvPr/>
        </p:nvSpPr>
        <p:spPr bwMode="auto">
          <a:xfrm>
            <a:off x="3048000" y="2384944"/>
            <a:ext cx="0" cy="441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Line 22"/>
          <p:cNvSpPr>
            <a:spLocks noChangeShapeType="1"/>
          </p:cNvSpPr>
          <p:nvPr/>
        </p:nvSpPr>
        <p:spPr bwMode="auto">
          <a:xfrm>
            <a:off x="5715000" y="2384944"/>
            <a:ext cx="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Text Box 23"/>
          <p:cNvSpPr txBox="1">
            <a:spLocks noChangeArrowheads="1"/>
          </p:cNvSpPr>
          <p:nvPr/>
        </p:nvSpPr>
        <p:spPr bwMode="auto">
          <a:xfrm>
            <a:off x="3086100" y="1927745"/>
            <a:ext cx="247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dirty="0">
                <a:latin typeface="Times New Roman" panose="02020603050405020304" pitchFamily="18" charset="0"/>
              </a:rPr>
              <a:t>Object-oriented Analysis</a:t>
            </a:r>
          </a:p>
        </p:txBody>
      </p:sp>
    </p:spTree>
    <p:extLst>
      <p:ext uri="{BB962C8B-B14F-4D97-AF65-F5344CB8AC3E}">
        <p14:creationId xmlns:p14="http://schemas.microsoft.com/office/powerpoint/2010/main" val="649956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eaLnBrk="1" hangingPunct="1"/>
            <a:r>
              <a:rPr lang="en-US" altLang="en-US" smtClean="0"/>
              <a:t>Flow-Oriented Modeling</a:t>
            </a:r>
          </a:p>
        </p:txBody>
      </p:sp>
    </p:spTree>
    <p:extLst>
      <p:ext uri="{BB962C8B-B14F-4D97-AF65-F5344CB8AC3E}">
        <p14:creationId xmlns:p14="http://schemas.microsoft.com/office/powerpoint/2010/main" val="884283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What is a Data Flow Diagram?</a:t>
            </a:r>
          </a:p>
        </p:txBody>
      </p:sp>
      <p:sp>
        <p:nvSpPr>
          <p:cNvPr id="7171" name="Rectangle 3"/>
          <p:cNvSpPr>
            <a:spLocks noGrp="1" noChangeArrowheads="1"/>
          </p:cNvSpPr>
          <p:nvPr>
            <p:ph type="body" idx="1"/>
          </p:nvPr>
        </p:nvSpPr>
        <p:spPr>
          <a:xfrm>
            <a:off x="1973264" y="2893325"/>
            <a:ext cx="7812181" cy="2310381"/>
          </a:xfrm>
        </p:spPr>
        <p:txBody>
          <a:bodyPr/>
          <a:lstStyle/>
          <a:p>
            <a:endParaRPr lang="en-US" altLang="en-US" sz="2400" dirty="0"/>
          </a:p>
          <a:p>
            <a:r>
              <a:rPr lang="en-US" altLang="en-US" sz="2400" dirty="0"/>
              <a:t>A data flow diagram (DFD) is a graphical tool that allows system analysts (and system users) to depict the flow of data in an information system.</a:t>
            </a:r>
          </a:p>
          <a:p>
            <a:endParaRPr lang="en-US" altLang="en-US" sz="2400" dirty="0"/>
          </a:p>
        </p:txBody>
      </p:sp>
    </p:spTree>
    <p:extLst>
      <p:ext uri="{BB962C8B-B14F-4D97-AF65-F5344CB8AC3E}">
        <p14:creationId xmlns:p14="http://schemas.microsoft.com/office/powerpoint/2010/main" val="272091530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rrowheads="1"/>
          </p:cNvPicPr>
          <p:nvPr/>
        </p:nvPicPr>
        <p:blipFill>
          <a:blip r:embed="rId2">
            <a:extLst>
              <a:ext uri="{28A0092B-C50C-407E-A947-70E740481C1C}">
                <a14:useLocalDpi xmlns:a14="http://schemas.microsoft.com/office/drawing/2010/main" val="0"/>
              </a:ext>
            </a:extLst>
          </a:blip>
          <a:srcRect l="37590" b="68474"/>
          <a:stretch>
            <a:fillRect/>
          </a:stretch>
        </p:blipFill>
        <p:spPr bwMode="auto">
          <a:xfrm>
            <a:off x="714399" y="2288251"/>
            <a:ext cx="32893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Rectangle 3"/>
          <p:cNvSpPr>
            <a:spLocks noGrp="1" noChangeArrowheads="1"/>
          </p:cNvSpPr>
          <p:nvPr>
            <p:ph type="title"/>
          </p:nvPr>
        </p:nvSpPr>
        <p:spPr>
          <a:xfrm>
            <a:off x="572259" y="925676"/>
            <a:ext cx="8637588" cy="765293"/>
          </a:xfrm>
        </p:spPr>
        <p:txBody>
          <a:bodyPr>
            <a:normAutofit/>
          </a:bodyPr>
          <a:lstStyle/>
          <a:p>
            <a:pPr eaLnBrk="1" hangingPunct="1"/>
            <a:r>
              <a:rPr lang="en-US" altLang="en-US" smtClean="0"/>
              <a:t>Data Flow Diagram Symbols</a:t>
            </a:r>
          </a:p>
        </p:txBody>
      </p:sp>
      <p:pic>
        <p:nvPicPr>
          <p:cNvPr id="7" name="Picture 2"/>
          <p:cNvPicPr>
            <a:picLocks noChangeArrowheads="1"/>
          </p:cNvPicPr>
          <p:nvPr/>
        </p:nvPicPr>
        <p:blipFill>
          <a:blip r:embed="rId2">
            <a:extLst>
              <a:ext uri="{28A0092B-C50C-407E-A947-70E740481C1C}">
                <a14:useLocalDpi xmlns:a14="http://schemas.microsoft.com/office/drawing/2010/main" val="0"/>
              </a:ext>
            </a:extLst>
          </a:blip>
          <a:srcRect l="37590" t="34265" b="43823"/>
          <a:stretch>
            <a:fillRect/>
          </a:stretch>
        </p:blipFill>
        <p:spPr bwMode="auto">
          <a:xfrm>
            <a:off x="5755494" y="2216813"/>
            <a:ext cx="51403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rrowheads="1"/>
          </p:cNvPicPr>
          <p:nvPr/>
        </p:nvPicPr>
        <p:blipFill>
          <a:blip r:embed="rId2">
            <a:extLst>
              <a:ext uri="{28A0092B-C50C-407E-A947-70E740481C1C}">
                <a14:useLocalDpi xmlns:a14="http://schemas.microsoft.com/office/drawing/2010/main" val="0"/>
              </a:ext>
            </a:extLst>
          </a:blip>
          <a:srcRect l="37590" t="75349" b="8215"/>
          <a:stretch>
            <a:fillRect/>
          </a:stretch>
        </p:blipFill>
        <p:spPr bwMode="auto">
          <a:xfrm>
            <a:off x="6355853" y="5238634"/>
            <a:ext cx="43846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p:nvGrpSpPr>
        <p:grpSpPr>
          <a:xfrm>
            <a:off x="1151128" y="4707197"/>
            <a:ext cx="2656597" cy="1963172"/>
            <a:chOff x="4440238" y="3141663"/>
            <a:chExt cx="3205162" cy="2368550"/>
          </a:xfrm>
        </p:grpSpPr>
        <p:pic>
          <p:nvPicPr>
            <p:cNvPr id="10" name="Picture 2"/>
            <p:cNvPicPr>
              <a:picLocks noChangeArrowheads="1"/>
            </p:cNvPicPr>
            <p:nvPr/>
          </p:nvPicPr>
          <p:blipFill>
            <a:blip r:embed="rId2">
              <a:extLst>
                <a:ext uri="{28A0092B-C50C-407E-A947-70E740481C1C}">
                  <a14:useLocalDpi xmlns:a14="http://schemas.microsoft.com/office/drawing/2010/main" val="0"/>
                </a:ext>
              </a:extLst>
            </a:blip>
            <a:srcRect l="63029" t="52068" b="20541"/>
            <a:stretch>
              <a:fillRect/>
            </a:stretch>
          </p:blipFill>
          <p:spPr bwMode="auto">
            <a:xfrm>
              <a:off x="4440238" y="3141663"/>
              <a:ext cx="3205162"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5393259" y="3382727"/>
              <a:ext cx="12991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anchor="b">
              <a:spAutoFit/>
            </a:bodyP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dirty="0"/>
                <a:t>Source</a:t>
              </a:r>
            </a:p>
          </p:txBody>
        </p:sp>
      </p:grpSp>
    </p:spTree>
    <p:extLst>
      <p:ext uri="{BB962C8B-B14F-4D97-AF65-F5344CB8AC3E}">
        <p14:creationId xmlns:p14="http://schemas.microsoft.com/office/powerpoint/2010/main" val="188212676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en-US" smtClean="0"/>
              <a:t>Steps in Building DFDs</a:t>
            </a:r>
          </a:p>
        </p:txBody>
      </p:sp>
      <p:sp>
        <p:nvSpPr>
          <p:cNvPr id="22532" name="Rectangle 3"/>
          <p:cNvSpPr>
            <a:spLocks noGrp="1" noChangeArrowheads="1"/>
          </p:cNvSpPr>
          <p:nvPr>
            <p:ph type="body" idx="1"/>
          </p:nvPr>
        </p:nvSpPr>
        <p:spPr/>
        <p:txBody>
          <a:bodyPr/>
          <a:lstStyle/>
          <a:p>
            <a:pPr eaLnBrk="1" hangingPunct="1"/>
            <a:endParaRPr lang="en-US" altLang="en-US" sz="2800" dirty="0"/>
          </a:p>
          <a:p>
            <a:pPr eaLnBrk="1" hangingPunct="1"/>
            <a:r>
              <a:rPr lang="en-US" altLang="en-US" sz="2800" dirty="0"/>
              <a:t>Build the context diagram</a:t>
            </a:r>
          </a:p>
          <a:p>
            <a:pPr eaLnBrk="1" hangingPunct="1"/>
            <a:r>
              <a:rPr lang="en-US" altLang="en-US" sz="2800" dirty="0"/>
              <a:t>Create DFD fragments</a:t>
            </a:r>
          </a:p>
          <a:p>
            <a:pPr eaLnBrk="1" hangingPunct="1"/>
            <a:r>
              <a:rPr lang="en-US" altLang="en-US" sz="2800" dirty="0"/>
              <a:t>Organize DFD fragments into level 0</a:t>
            </a:r>
          </a:p>
          <a:p>
            <a:pPr eaLnBrk="1" hangingPunct="1"/>
            <a:r>
              <a:rPr lang="en-US" altLang="en-US" sz="2800" dirty="0"/>
              <a:t>Decompose level 0 DFDs as </a:t>
            </a:r>
            <a:r>
              <a:rPr lang="en-US" altLang="en-US" sz="2800" dirty="0" smtClean="0"/>
              <a:t>needed</a:t>
            </a:r>
            <a:endParaRPr lang="en-US" altLang="en-US" sz="2800" dirty="0"/>
          </a:p>
        </p:txBody>
      </p:sp>
    </p:spTree>
    <p:extLst>
      <p:ext uri="{BB962C8B-B14F-4D97-AF65-F5344CB8AC3E}">
        <p14:creationId xmlns:p14="http://schemas.microsoft.com/office/powerpoint/2010/main" val="1826174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animEffect transition="in" filter="fade">
                                      <p:cBhvr>
                                        <p:cTn id="7" dur="1000"/>
                                        <p:tgtEl>
                                          <p:spTgt spid="22532">
                                            <p:txEl>
                                              <p:pRg st="2" end="2"/>
                                            </p:txEl>
                                          </p:spTgt>
                                        </p:tgtEl>
                                      </p:cBhvr>
                                    </p:animEffect>
                                    <p:anim calcmode="lin" valueType="num">
                                      <p:cBhvr>
                                        <p:cTn id="8" dur="1000" fill="hold"/>
                                        <p:tgtEl>
                                          <p:spTgt spid="2253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253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532">
                                            <p:txEl>
                                              <p:pRg st="3" end="3"/>
                                            </p:txEl>
                                          </p:spTgt>
                                        </p:tgtEl>
                                        <p:attrNameLst>
                                          <p:attrName>style.visibility</p:attrName>
                                        </p:attrNameLst>
                                      </p:cBhvr>
                                      <p:to>
                                        <p:strVal val="visible"/>
                                      </p:to>
                                    </p:set>
                                    <p:animEffect transition="in" filter="fade">
                                      <p:cBhvr>
                                        <p:cTn id="14" dur="1000"/>
                                        <p:tgtEl>
                                          <p:spTgt spid="22532">
                                            <p:txEl>
                                              <p:pRg st="3" end="3"/>
                                            </p:txEl>
                                          </p:spTgt>
                                        </p:tgtEl>
                                      </p:cBhvr>
                                    </p:animEffect>
                                    <p:anim calcmode="lin" valueType="num">
                                      <p:cBhvr>
                                        <p:cTn id="15" dur="1000" fill="hold"/>
                                        <p:tgtEl>
                                          <p:spTgt spid="2253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253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532">
                                            <p:txEl>
                                              <p:pRg st="4" end="4"/>
                                            </p:txEl>
                                          </p:spTgt>
                                        </p:tgtEl>
                                        <p:attrNameLst>
                                          <p:attrName>style.visibility</p:attrName>
                                        </p:attrNameLst>
                                      </p:cBhvr>
                                      <p:to>
                                        <p:strVal val="visible"/>
                                      </p:to>
                                    </p:set>
                                    <p:animEffect transition="in" filter="fade">
                                      <p:cBhvr>
                                        <p:cTn id="21" dur="1000"/>
                                        <p:tgtEl>
                                          <p:spTgt spid="22532">
                                            <p:txEl>
                                              <p:pRg st="4" end="4"/>
                                            </p:txEl>
                                          </p:spTgt>
                                        </p:tgtEl>
                                      </p:cBhvr>
                                    </p:animEffect>
                                    <p:anim calcmode="lin" valueType="num">
                                      <p:cBhvr>
                                        <p:cTn id="22" dur="1000" fill="hold"/>
                                        <p:tgtEl>
                                          <p:spTgt spid="2253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253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046027" y="673551"/>
            <a:ext cx="7772400" cy="70485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algn="ctr" eaLnBrk="1" hangingPunct="1"/>
            <a:r>
              <a:rPr lang="en-US" altLang="en-US" sz="1600" dirty="0">
                <a:solidFill>
                  <a:schemeClr val="tx1"/>
                </a:solidFill>
              </a:rPr>
              <a:t/>
            </a:r>
            <a:br>
              <a:rPr lang="en-US" altLang="en-US" sz="1600" dirty="0">
                <a:solidFill>
                  <a:schemeClr val="tx1"/>
                </a:solidFill>
              </a:rPr>
            </a:br>
            <a:r>
              <a:rPr lang="en-US" altLang="en-US" sz="2400" dirty="0">
                <a:solidFill>
                  <a:schemeClr val="tx1"/>
                </a:solidFill>
              </a:rPr>
              <a:t>Context Diagram of Food Ordering System</a:t>
            </a:r>
          </a:p>
        </p:txBody>
      </p:sp>
      <p:pic>
        <p:nvPicPr>
          <p:cNvPr id="24580"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450" y="1889576"/>
            <a:ext cx="79883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3718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141561" y="542096"/>
            <a:ext cx="7772400" cy="644526"/>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algn="ctr" eaLnBrk="1" hangingPunct="1"/>
            <a:r>
              <a:rPr lang="en-US" altLang="en-US" sz="1600" dirty="0">
                <a:solidFill>
                  <a:schemeClr val="tx1"/>
                </a:solidFill>
              </a:rPr>
              <a:t/>
            </a:r>
            <a:br>
              <a:rPr lang="en-US" altLang="en-US" sz="1600" dirty="0">
                <a:solidFill>
                  <a:schemeClr val="tx1"/>
                </a:solidFill>
              </a:rPr>
            </a:br>
            <a:r>
              <a:rPr lang="en-US" altLang="en-US" sz="2000" dirty="0">
                <a:solidFill>
                  <a:schemeClr val="tx1"/>
                </a:solidFill>
              </a:rPr>
              <a:t>Level-0 DFD of </a:t>
            </a:r>
            <a:r>
              <a:rPr lang="en-US" altLang="en-US" sz="2000" dirty="0" smtClean="0">
                <a:solidFill>
                  <a:schemeClr val="tx1"/>
                </a:solidFill>
              </a:rPr>
              <a:t>Food </a:t>
            </a:r>
            <a:r>
              <a:rPr lang="en-US" altLang="en-US" sz="2000" dirty="0">
                <a:solidFill>
                  <a:schemeClr val="tx1"/>
                </a:solidFill>
              </a:rPr>
              <a:t>Ordering System</a:t>
            </a:r>
          </a:p>
        </p:txBody>
      </p:sp>
      <p:pic>
        <p:nvPicPr>
          <p:cNvPr id="26628"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0998" y="1323834"/>
            <a:ext cx="5620602" cy="542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23717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6938" y="918951"/>
            <a:ext cx="7772400" cy="750277"/>
          </a:xfrm>
        </p:spPr>
        <p:txBody>
          <a:bodyPr>
            <a:normAutofit/>
          </a:bodyPr>
          <a:lstStyle/>
          <a:p>
            <a:pPr eaLnBrk="1" hangingPunct="1"/>
            <a:r>
              <a:rPr lang="en-GB" altLang="en-US" sz="3200" dirty="0" smtClean="0"/>
              <a:t>Agenda of week # 3</a:t>
            </a:r>
          </a:p>
        </p:txBody>
      </p:sp>
      <p:sp>
        <p:nvSpPr>
          <p:cNvPr id="18435" name="Rectangle 3"/>
          <p:cNvSpPr>
            <a:spLocks noGrp="1" noChangeArrowheads="1"/>
          </p:cNvSpPr>
          <p:nvPr>
            <p:ph idx="1"/>
          </p:nvPr>
        </p:nvSpPr>
        <p:spPr>
          <a:xfrm>
            <a:off x="1698010" y="2063461"/>
            <a:ext cx="8721969" cy="4487467"/>
          </a:xfrm>
        </p:spPr>
        <p:txBody>
          <a:bodyPr>
            <a:normAutofit/>
          </a:bodyPr>
          <a:lstStyle/>
          <a:p>
            <a:pPr marL="490963" indent="-457200">
              <a:buFont typeface="Wingdings" panose="05000000000000000000" pitchFamily="2" charset="2"/>
              <a:buChar char="§"/>
              <a:defRPr/>
            </a:pPr>
            <a:r>
              <a:rPr lang="en-GB" sz="2585" dirty="0" smtClean="0"/>
              <a:t>Case Study Discussion</a:t>
            </a:r>
          </a:p>
          <a:p>
            <a:pPr marL="490963" indent="-457200">
              <a:buFont typeface="Wingdings" panose="05000000000000000000" pitchFamily="2" charset="2"/>
              <a:buChar char="§"/>
              <a:defRPr/>
            </a:pPr>
            <a:r>
              <a:rPr lang="en-GB" sz="2585" dirty="0" smtClean="0"/>
              <a:t>Class Activities </a:t>
            </a:r>
          </a:p>
          <a:p>
            <a:pPr marL="1084963" lvl="2" indent="-457200">
              <a:buFont typeface="Courier New" panose="02070309020205020404" pitchFamily="49" charset="0"/>
              <a:buChar char="o"/>
              <a:defRPr/>
            </a:pPr>
            <a:r>
              <a:rPr lang="en-GB" sz="2185" dirty="0"/>
              <a:t>Discussion on Assignment # 1</a:t>
            </a:r>
          </a:p>
          <a:p>
            <a:pPr marL="1084963" lvl="2" indent="-457200">
              <a:buFont typeface="Courier New" panose="02070309020205020404" pitchFamily="49" charset="0"/>
              <a:buChar char="o"/>
              <a:defRPr/>
            </a:pPr>
            <a:r>
              <a:rPr lang="en-GB" sz="2185" dirty="0"/>
              <a:t>Quiz # </a:t>
            </a:r>
            <a:r>
              <a:rPr lang="en-GB" sz="2185" dirty="0" smtClean="0"/>
              <a:t>1</a:t>
            </a:r>
            <a:endParaRPr lang="en-GB" sz="2585" dirty="0" smtClean="0"/>
          </a:p>
          <a:p>
            <a:pPr marL="490963" indent="-457200">
              <a:buFont typeface="Wingdings" panose="05000000000000000000" pitchFamily="2" charset="2"/>
              <a:buChar char="§"/>
              <a:defRPr/>
            </a:pPr>
            <a:r>
              <a:rPr lang="en-GB" sz="2585" dirty="0" smtClean="0"/>
              <a:t>Requirement Engineering</a:t>
            </a:r>
          </a:p>
          <a:p>
            <a:pPr marL="490963" indent="-457200">
              <a:buFont typeface="Wingdings" panose="05000000000000000000" pitchFamily="2" charset="2"/>
              <a:buChar char="§"/>
              <a:defRPr/>
            </a:pPr>
            <a:r>
              <a:rPr lang="en-GB" sz="2585" dirty="0" smtClean="0"/>
              <a:t>Requirement Analysis (Structured Analysis)</a:t>
            </a:r>
          </a:p>
          <a:p>
            <a:pPr marL="1084963" lvl="2" indent="-457200">
              <a:buFont typeface="Courier New" panose="02070309020205020404" pitchFamily="49" charset="0"/>
              <a:buChar char="o"/>
              <a:defRPr/>
            </a:pPr>
            <a:endParaRPr lang="en-GB" sz="2185" dirty="0" smtClean="0"/>
          </a:p>
        </p:txBody>
      </p:sp>
    </p:spTree>
    <p:extLst>
      <p:ext uri="{BB962C8B-B14F-4D97-AF65-F5344CB8AC3E}">
        <p14:creationId xmlns:p14="http://schemas.microsoft.com/office/powerpoint/2010/main" val="2233090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774825" y="559557"/>
            <a:ext cx="8642350" cy="887105"/>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pPr algn="ctr" eaLnBrk="1" hangingPunct="1"/>
            <a:r>
              <a:rPr lang="en-US" altLang="en-US" sz="1600" dirty="0">
                <a:solidFill>
                  <a:schemeClr val="tx1"/>
                </a:solidFill>
              </a:rPr>
              <a:t/>
            </a:r>
            <a:br>
              <a:rPr lang="en-US" altLang="en-US" sz="1600" dirty="0">
                <a:solidFill>
                  <a:schemeClr val="tx1"/>
                </a:solidFill>
              </a:rPr>
            </a:br>
            <a:r>
              <a:rPr lang="en-US" altLang="en-US" sz="2000" dirty="0">
                <a:solidFill>
                  <a:schemeClr val="tx1"/>
                </a:solidFill>
              </a:rPr>
              <a:t>Level-1 Diagram Showing Decomposition of Process 1.0 from the Level-0 Diagram</a:t>
            </a:r>
          </a:p>
        </p:txBody>
      </p:sp>
      <p:pic>
        <p:nvPicPr>
          <p:cNvPr id="30724"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969" y="1588259"/>
            <a:ext cx="7358062"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63261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5699200-9566-4679-B2E5-2924C8F8FDF2}" type="datetime5">
              <a:rPr lang="en-US"/>
              <a:pPr>
                <a:defRPr/>
              </a:pPr>
              <a:t>15-Mar-21</a:t>
            </a:fld>
            <a:endParaRPr lang="en-US"/>
          </a:p>
        </p:txBody>
      </p:sp>
      <p:sp>
        <p:nvSpPr>
          <p:cNvPr id="32771" name="Rectangle 2"/>
          <p:cNvSpPr>
            <a:spLocks noGrp="1" noChangeArrowheads="1"/>
          </p:cNvSpPr>
          <p:nvPr>
            <p:ph type="title"/>
          </p:nvPr>
        </p:nvSpPr>
        <p:spPr>
          <a:xfrm>
            <a:off x="2188369" y="378372"/>
            <a:ext cx="7772400" cy="828675"/>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algn="ctr" eaLnBrk="1" hangingPunct="1"/>
            <a:r>
              <a:rPr lang="en-US" altLang="en-US" sz="1600" dirty="0">
                <a:solidFill>
                  <a:schemeClr val="tx1"/>
                </a:solidFill>
              </a:rPr>
              <a:t/>
            </a:r>
            <a:br>
              <a:rPr lang="en-US" altLang="en-US" sz="1600" dirty="0">
                <a:solidFill>
                  <a:schemeClr val="tx1"/>
                </a:solidFill>
              </a:rPr>
            </a:br>
            <a:r>
              <a:rPr lang="en-US" altLang="en-US" sz="1600" dirty="0">
                <a:solidFill>
                  <a:schemeClr val="tx1"/>
                </a:solidFill>
              </a:rPr>
              <a:t>Level-1 Diagram Showing the Decomposition of Process 4.0 from the Level-0 Diagram</a:t>
            </a:r>
            <a:endParaRPr lang="en-US" altLang="en-US" dirty="0" smtClean="0">
              <a:solidFill>
                <a:schemeClr val="tx1"/>
              </a:solidFill>
            </a:endParaRPr>
          </a:p>
        </p:txBody>
      </p:sp>
      <p:pic>
        <p:nvPicPr>
          <p:cNvPr id="32772"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33362"/>
            <a:ext cx="8339138"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85065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2057401" y="886182"/>
            <a:ext cx="8077200" cy="828675"/>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Autofit/>
          </a:bodyPr>
          <a:lstStyle/>
          <a:p>
            <a:pPr algn="ctr" eaLnBrk="1" hangingPunct="1"/>
            <a:r>
              <a:rPr lang="en-US" altLang="en-US" sz="1800" dirty="0">
                <a:solidFill>
                  <a:schemeClr val="tx1"/>
                </a:solidFill>
              </a:rPr>
              <a:t/>
            </a:r>
            <a:br>
              <a:rPr lang="en-US" altLang="en-US" sz="1800" dirty="0">
                <a:solidFill>
                  <a:schemeClr val="tx1"/>
                </a:solidFill>
              </a:rPr>
            </a:br>
            <a:r>
              <a:rPr lang="en-US" altLang="en-US" sz="1800" dirty="0">
                <a:solidFill>
                  <a:schemeClr val="tx1"/>
                </a:solidFill>
              </a:rPr>
              <a:t>Level-2 Diagram Showing the Decomposition of Process 4.3 from the Level-1 Diagram for Process 4.0</a:t>
            </a:r>
            <a:endParaRPr lang="en-US" altLang="en-US" sz="1800" dirty="0" smtClean="0">
              <a:solidFill>
                <a:schemeClr val="tx1"/>
              </a:solidFill>
            </a:endParaRPr>
          </a:p>
        </p:txBody>
      </p:sp>
      <p:pic>
        <p:nvPicPr>
          <p:cNvPr id="33796"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651861"/>
            <a:ext cx="814387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24573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581192" y="1020431"/>
            <a:ext cx="10227836" cy="1475013"/>
          </a:xfrm>
        </p:spPr>
        <p:txBody>
          <a:bodyPr/>
          <a:lstStyle/>
          <a:p>
            <a:pPr eaLnBrk="1" hangingPunct="1"/>
            <a:r>
              <a:rPr lang="en-US" altLang="en-US" dirty="0" smtClean="0"/>
              <a:t>Data Flow Diagram of </a:t>
            </a:r>
            <a:br>
              <a:rPr lang="en-US" altLang="en-US" dirty="0" smtClean="0"/>
            </a:br>
            <a:r>
              <a:rPr lang="en-US" altLang="en-US" dirty="0" smtClean="0"/>
              <a:t>safe home system</a:t>
            </a:r>
          </a:p>
        </p:txBody>
      </p:sp>
    </p:spTree>
    <p:extLst>
      <p:ext uri="{BB962C8B-B14F-4D97-AF65-F5344CB8AC3E}">
        <p14:creationId xmlns:p14="http://schemas.microsoft.com/office/powerpoint/2010/main" val="3551245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FD_Level_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725" y="1646237"/>
            <a:ext cx="6934200" cy="4525963"/>
          </a:xfrm>
          <a:prstGeom prst="rect">
            <a:avLst/>
          </a:prstGeom>
          <a:noFill/>
          <a:ln w="12700">
            <a:solidFill>
              <a:srgbClr val="000000"/>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8435" name="Rectangle 3"/>
          <p:cNvSpPr>
            <a:spLocks noGrp="1" noChangeArrowheads="1"/>
          </p:cNvSpPr>
          <p:nvPr>
            <p:ph type="title"/>
          </p:nvPr>
        </p:nvSpPr>
        <p:spPr>
          <a:xfrm>
            <a:off x="681251" y="889355"/>
            <a:ext cx="7772400" cy="599364"/>
          </a:xfrm>
        </p:spPr>
        <p:txBody>
          <a:bodyPr/>
          <a:lstStyle/>
          <a:p>
            <a:pPr eaLnBrk="1" hangingPunct="1"/>
            <a:r>
              <a:rPr lang="en-US" altLang="en-US" dirty="0" smtClean="0"/>
              <a:t>Data Flow Diagram</a:t>
            </a:r>
          </a:p>
        </p:txBody>
      </p:sp>
      <p:sp>
        <p:nvSpPr>
          <p:cNvPr id="18436" name="Rectangle 4"/>
          <p:cNvSpPr>
            <a:spLocks noChangeArrowheads="1"/>
          </p:cNvSpPr>
          <p:nvPr/>
        </p:nvSpPr>
        <p:spPr bwMode="blackWhite">
          <a:xfrm>
            <a:off x="2778125" y="61722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solidFill>
                  <a:schemeClr val="tx2"/>
                </a:solidFill>
                <a:latin typeface="Times New Roman" panose="02020603050405020304" pitchFamily="18" charset="0"/>
              </a:rPr>
              <a:t>Context-level DFD for </a:t>
            </a:r>
            <a:r>
              <a:rPr lang="en-US" altLang="en-US" sz="2400" i="1" dirty="0">
                <a:solidFill>
                  <a:schemeClr val="tx2"/>
                </a:solidFill>
                <a:latin typeface="Times New Roman" panose="02020603050405020304" pitchFamily="18" charset="0"/>
              </a:rPr>
              <a:t>SafeHome</a:t>
            </a:r>
            <a:r>
              <a:rPr lang="en-US" altLang="en-US" sz="2400" dirty="0">
                <a:solidFill>
                  <a:schemeClr val="tx2"/>
                </a:solidFill>
                <a:latin typeface="Times New Roman" panose="02020603050405020304" pitchFamily="18" charset="0"/>
              </a:rPr>
              <a:t> security function</a:t>
            </a:r>
          </a:p>
        </p:txBody>
      </p:sp>
    </p:spTree>
    <p:extLst>
      <p:ext uri="{BB962C8B-B14F-4D97-AF65-F5344CB8AC3E}">
        <p14:creationId xmlns:p14="http://schemas.microsoft.com/office/powerpoint/2010/main" val="2236056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DFD_Level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
            <a:ext cx="8382000" cy="6523038"/>
          </a:xfrm>
          <a:prstGeom prst="rect">
            <a:avLst/>
          </a:prstGeom>
          <a:noFill/>
          <a:ln w="12700">
            <a:solidFill>
              <a:srgbClr val="000000"/>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734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DFD_Level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228600"/>
            <a:ext cx="8686800" cy="5557838"/>
          </a:xfrm>
          <a:prstGeom prst="rect">
            <a:avLst/>
          </a:prstGeom>
          <a:noFill/>
          <a:ln w="12700">
            <a:solidFill>
              <a:srgbClr val="000000"/>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2531" name="Rectangle 3"/>
          <p:cNvSpPr>
            <a:spLocks noChangeArrowheads="1"/>
          </p:cNvSpPr>
          <p:nvPr/>
        </p:nvSpPr>
        <p:spPr bwMode="blackWhite">
          <a:xfrm>
            <a:off x="2163764" y="6096001"/>
            <a:ext cx="7858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800">
                <a:solidFill>
                  <a:schemeClr val="tx2"/>
                </a:solidFill>
                <a:latin typeface="Times New Roman" panose="02020603050405020304" pitchFamily="18" charset="0"/>
              </a:rPr>
              <a:t>Level 2 DFD that refines the monitor sensors process </a:t>
            </a:r>
          </a:p>
        </p:txBody>
      </p:sp>
    </p:spTree>
    <p:extLst>
      <p:ext uri="{BB962C8B-B14F-4D97-AF65-F5344CB8AC3E}">
        <p14:creationId xmlns:p14="http://schemas.microsoft.com/office/powerpoint/2010/main" val="2629720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 GOO 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87188" y="782473"/>
            <a:ext cx="7772400" cy="750277"/>
          </a:xfrm>
        </p:spPr>
        <p:txBody>
          <a:bodyPr/>
          <a:lstStyle/>
          <a:p>
            <a:pPr eaLnBrk="1" hangingPunct="1"/>
            <a:r>
              <a:rPr lang="en-GB" altLang="en-US" dirty="0" smtClean="0"/>
              <a:t>Banking System Case study</a:t>
            </a:r>
          </a:p>
        </p:txBody>
      </p:sp>
      <p:sp>
        <p:nvSpPr>
          <p:cNvPr id="18435" name="Rectangle 3"/>
          <p:cNvSpPr>
            <a:spLocks noGrp="1" noChangeArrowheads="1"/>
          </p:cNvSpPr>
          <p:nvPr>
            <p:ph idx="1"/>
          </p:nvPr>
        </p:nvSpPr>
        <p:spPr>
          <a:xfrm>
            <a:off x="1698010" y="2063461"/>
            <a:ext cx="8721969" cy="4487467"/>
          </a:xfrm>
        </p:spPr>
        <p:txBody>
          <a:bodyPr>
            <a:normAutofit fontScale="85000" lnSpcReduction="10000"/>
          </a:bodyPr>
          <a:lstStyle/>
          <a:p>
            <a:pPr marL="388278" indent="-354515">
              <a:buFont typeface="Wingdings 2"/>
              <a:buChar char=""/>
              <a:defRPr/>
            </a:pPr>
            <a:endParaRPr lang="en-GB" sz="2585" dirty="0"/>
          </a:p>
          <a:p>
            <a:pPr marL="388278" indent="-354515" algn="just">
              <a:buFont typeface="Wingdings 2"/>
              <a:buChar char=""/>
              <a:defRPr/>
            </a:pPr>
            <a:r>
              <a:rPr lang="en-US" sz="2800" dirty="0"/>
              <a:t>A bank has several automated teller machines (ATMs), which are geographically distributed and connected via a wide area network to a central server. </a:t>
            </a:r>
            <a:endParaRPr lang="en-US" sz="2800" dirty="0" smtClean="0"/>
          </a:p>
          <a:p>
            <a:pPr marL="388278" indent="-354515" algn="just">
              <a:buFont typeface="Wingdings 2"/>
              <a:buChar char=""/>
              <a:defRPr/>
            </a:pPr>
            <a:endParaRPr lang="en-US" sz="2800" dirty="0" smtClean="0"/>
          </a:p>
          <a:p>
            <a:pPr marL="388278" indent="-354515" algn="just">
              <a:buFont typeface="Wingdings 2"/>
              <a:buChar char=""/>
              <a:defRPr/>
            </a:pPr>
            <a:r>
              <a:rPr lang="en-US" sz="2800" dirty="0" smtClean="0"/>
              <a:t>Each </a:t>
            </a:r>
            <a:r>
              <a:rPr lang="en-US" sz="2800" dirty="0"/>
              <a:t>ATM machine has a card reader, a cash dispenser, a keyboard/display, and a receipt printer. </a:t>
            </a:r>
            <a:endParaRPr lang="en-US" sz="2800" dirty="0" smtClean="0"/>
          </a:p>
          <a:p>
            <a:pPr marL="388278" indent="-354515" algn="just">
              <a:buFont typeface="Wingdings 2"/>
              <a:buChar char=""/>
              <a:defRPr/>
            </a:pPr>
            <a:endParaRPr lang="en-US" sz="2800" dirty="0" smtClean="0"/>
          </a:p>
          <a:p>
            <a:pPr marL="388278" indent="-354515" algn="just">
              <a:buFont typeface="Wingdings 2"/>
              <a:buChar char=""/>
              <a:defRPr/>
            </a:pPr>
            <a:r>
              <a:rPr lang="en-US" sz="2800" dirty="0" smtClean="0"/>
              <a:t>By </a:t>
            </a:r>
            <a:r>
              <a:rPr lang="en-US" sz="2800" dirty="0"/>
              <a:t>using the ATM machine, a customer can withdraw cash from either checking or savings account, query the balance of an account, or transfer funds from one account to another. </a:t>
            </a:r>
            <a:endParaRPr lang="en-US" sz="2800" dirty="0" smtClean="0"/>
          </a:p>
        </p:txBody>
      </p:sp>
    </p:spTree>
    <p:extLst>
      <p:ext uri="{BB962C8B-B14F-4D97-AF65-F5344CB8AC3E}">
        <p14:creationId xmlns:p14="http://schemas.microsoft.com/office/powerpoint/2010/main" val="244914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87188" y="782473"/>
            <a:ext cx="7772400" cy="750277"/>
          </a:xfrm>
        </p:spPr>
        <p:txBody>
          <a:bodyPr/>
          <a:lstStyle/>
          <a:p>
            <a:pPr eaLnBrk="1" hangingPunct="1"/>
            <a:r>
              <a:rPr lang="en-GB" altLang="en-US" dirty="0" smtClean="0"/>
              <a:t>Banking System Case study</a:t>
            </a:r>
          </a:p>
        </p:txBody>
      </p:sp>
      <p:sp>
        <p:nvSpPr>
          <p:cNvPr id="18435" name="Rectangle 3"/>
          <p:cNvSpPr>
            <a:spLocks noGrp="1" noChangeArrowheads="1"/>
          </p:cNvSpPr>
          <p:nvPr>
            <p:ph idx="1"/>
          </p:nvPr>
        </p:nvSpPr>
        <p:spPr>
          <a:xfrm>
            <a:off x="1698010" y="1940629"/>
            <a:ext cx="8721969" cy="4487467"/>
          </a:xfrm>
        </p:spPr>
        <p:txBody>
          <a:bodyPr>
            <a:normAutofit fontScale="77500" lnSpcReduction="20000"/>
          </a:bodyPr>
          <a:lstStyle/>
          <a:p>
            <a:pPr marL="388278" indent="-354515">
              <a:buFont typeface="Wingdings 2"/>
              <a:buChar char=""/>
              <a:defRPr/>
            </a:pPr>
            <a:endParaRPr lang="en-GB" sz="2585" dirty="0"/>
          </a:p>
          <a:p>
            <a:pPr marL="388278" indent="-354515" algn="just">
              <a:buFont typeface="Wingdings 2"/>
              <a:buChar char=""/>
              <a:defRPr/>
            </a:pPr>
            <a:r>
              <a:rPr lang="en-US" sz="2800" dirty="0" smtClean="0"/>
              <a:t>A </a:t>
            </a:r>
            <a:r>
              <a:rPr lang="en-US" sz="2800" dirty="0"/>
              <a:t>transaction is initiated when a customer inserts an ATM card into the card reader. Encoded on the magnetic strip on the back of the ATM card is the card number, the start date, and the expiration date. </a:t>
            </a:r>
            <a:endParaRPr lang="en-US" sz="2800" dirty="0" smtClean="0"/>
          </a:p>
          <a:p>
            <a:pPr marL="388278" indent="-354515" algn="just">
              <a:buFont typeface="Wingdings 2"/>
              <a:buChar char=""/>
              <a:defRPr/>
            </a:pPr>
            <a:endParaRPr lang="en-US" sz="2800" dirty="0" smtClean="0"/>
          </a:p>
          <a:p>
            <a:pPr marL="388278" indent="-354515" algn="just">
              <a:buFont typeface="Wingdings 2"/>
              <a:buChar char=""/>
              <a:defRPr/>
            </a:pPr>
            <a:r>
              <a:rPr lang="en-US" sz="2800" dirty="0" smtClean="0"/>
              <a:t>Assuming </a:t>
            </a:r>
            <a:r>
              <a:rPr lang="en-US" sz="2800" dirty="0"/>
              <a:t>the card is recognized, the system validates the ATM card to determine that the expiration date has not passed, that the user-entered PIN (personal identification number) matches the PIN maintained by the system, and that the card is not lost or stolen. </a:t>
            </a:r>
            <a:endParaRPr lang="en-US" sz="2800" dirty="0" smtClean="0"/>
          </a:p>
          <a:p>
            <a:pPr marL="33763" indent="0" algn="just">
              <a:buNone/>
              <a:defRPr/>
            </a:pPr>
            <a:endParaRPr lang="en-US" sz="2800" dirty="0" smtClean="0"/>
          </a:p>
          <a:p>
            <a:pPr marL="388278" indent="-354515" algn="just">
              <a:buFont typeface="Wingdings 2"/>
              <a:buChar char=""/>
              <a:defRPr/>
            </a:pPr>
            <a:r>
              <a:rPr lang="en-US" sz="2800" dirty="0" smtClean="0"/>
              <a:t>The </a:t>
            </a:r>
            <a:r>
              <a:rPr lang="en-US" sz="2800" dirty="0"/>
              <a:t>customer is allowed three attempts to enter the correct PIN; the card is confiscated if the third attempt fails. Cards that have been reported lost or stolen are also confiscated. </a:t>
            </a:r>
            <a:endParaRPr lang="en-GB" sz="2585" dirty="0"/>
          </a:p>
        </p:txBody>
      </p:sp>
    </p:spTree>
    <p:extLst>
      <p:ext uri="{BB962C8B-B14F-4D97-AF65-F5344CB8AC3E}">
        <p14:creationId xmlns:p14="http://schemas.microsoft.com/office/powerpoint/2010/main" val="3446414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87188" y="782473"/>
            <a:ext cx="7772400" cy="750277"/>
          </a:xfrm>
        </p:spPr>
        <p:txBody>
          <a:bodyPr/>
          <a:lstStyle/>
          <a:p>
            <a:pPr eaLnBrk="1" hangingPunct="1"/>
            <a:r>
              <a:rPr lang="en-GB" altLang="en-US" dirty="0" smtClean="0"/>
              <a:t>Banking System Case study</a:t>
            </a:r>
          </a:p>
        </p:txBody>
      </p:sp>
      <p:sp>
        <p:nvSpPr>
          <p:cNvPr id="18435" name="Rectangle 3"/>
          <p:cNvSpPr>
            <a:spLocks noGrp="1" noChangeArrowheads="1"/>
          </p:cNvSpPr>
          <p:nvPr>
            <p:ph idx="1"/>
          </p:nvPr>
        </p:nvSpPr>
        <p:spPr>
          <a:xfrm>
            <a:off x="1698010" y="1951633"/>
            <a:ext cx="8721969" cy="4653887"/>
          </a:xfrm>
        </p:spPr>
        <p:txBody>
          <a:bodyPr>
            <a:normAutofit fontScale="92500" lnSpcReduction="20000"/>
          </a:bodyPr>
          <a:lstStyle/>
          <a:p>
            <a:pPr marL="388278" indent="-354515" algn="just">
              <a:buFont typeface="Wingdings 2"/>
              <a:buChar char=""/>
              <a:defRPr/>
            </a:pPr>
            <a:r>
              <a:rPr lang="en-US" sz="2200" dirty="0"/>
              <a:t>If the PIN is validated satisfactorily, the customer is prompted for a withdrawal, query, or transfer transaction. </a:t>
            </a:r>
            <a:endParaRPr lang="en-US" sz="2200" dirty="0" smtClean="0"/>
          </a:p>
          <a:p>
            <a:pPr marL="388278" indent="-354515" algn="just">
              <a:buFont typeface="Wingdings 2"/>
              <a:buChar char=""/>
              <a:defRPr/>
            </a:pPr>
            <a:endParaRPr lang="en-US" sz="2200" dirty="0" smtClean="0"/>
          </a:p>
          <a:p>
            <a:pPr marL="388278" indent="-354515" algn="just">
              <a:buFont typeface="Wingdings 2"/>
              <a:buChar char=""/>
              <a:defRPr/>
            </a:pPr>
            <a:r>
              <a:rPr lang="en-US" sz="2200" dirty="0" smtClean="0"/>
              <a:t>Before </a:t>
            </a:r>
            <a:r>
              <a:rPr lang="en-US" sz="2200" dirty="0"/>
              <a:t>withdrawal transaction can be approved, the system determines that sufficient funds exist in the requested account, that the maximum daily limit will not be exceeded, and that there are sufficient funds available at the local cash dispenser. </a:t>
            </a:r>
            <a:endParaRPr lang="en-US" sz="2200" dirty="0" smtClean="0"/>
          </a:p>
          <a:p>
            <a:pPr marL="388278" indent="-354515" algn="just">
              <a:buFont typeface="Wingdings 2"/>
              <a:buChar char=""/>
              <a:defRPr/>
            </a:pPr>
            <a:endParaRPr lang="en-US" sz="2200" dirty="0" smtClean="0"/>
          </a:p>
          <a:p>
            <a:pPr marL="388278" indent="-354515" algn="just">
              <a:buFont typeface="Wingdings 2"/>
              <a:buChar char=""/>
              <a:defRPr/>
            </a:pPr>
            <a:r>
              <a:rPr lang="en-US" sz="2200" dirty="0" smtClean="0"/>
              <a:t>If </a:t>
            </a:r>
            <a:r>
              <a:rPr lang="en-US" sz="2200" dirty="0"/>
              <a:t>the transaction is approved, the requested amount of cash is dispensed, a receipt is printed containing information about the transaction, and the card is ejected. </a:t>
            </a:r>
            <a:endParaRPr lang="en-US" sz="2200" dirty="0" smtClean="0"/>
          </a:p>
          <a:p>
            <a:pPr marL="388278" indent="-354515" algn="just">
              <a:buFont typeface="Wingdings 2"/>
              <a:buChar char=""/>
              <a:defRPr/>
            </a:pPr>
            <a:endParaRPr lang="en-US" sz="2200" dirty="0" smtClean="0"/>
          </a:p>
          <a:p>
            <a:pPr marL="388278" indent="-354515" algn="just">
              <a:buFont typeface="Wingdings 2"/>
              <a:buChar char=""/>
              <a:defRPr/>
            </a:pPr>
            <a:r>
              <a:rPr lang="en-US" sz="2200" dirty="0"/>
              <a:t>Customer records, account records, and debit card records are all maintained at the server. </a:t>
            </a:r>
          </a:p>
        </p:txBody>
      </p:sp>
    </p:spTree>
    <p:extLst>
      <p:ext uri="{BB962C8B-B14F-4D97-AF65-F5344CB8AC3E}">
        <p14:creationId xmlns:p14="http://schemas.microsoft.com/office/powerpoint/2010/main" val="1687381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5051" y="905303"/>
            <a:ext cx="9057564" cy="750277"/>
          </a:xfrm>
        </p:spPr>
        <p:txBody>
          <a:bodyPr>
            <a:normAutofit/>
          </a:bodyPr>
          <a:lstStyle/>
          <a:p>
            <a:pPr eaLnBrk="1" hangingPunct="1"/>
            <a:r>
              <a:rPr lang="en-GB" altLang="en-US" dirty="0" smtClean="0"/>
              <a:t>Agile Development using Banking Case study</a:t>
            </a:r>
          </a:p>
        </p:txBody>
      </p:sp>
      <p:sp>
        <p:nvSpPr>
          <p:cNvPr id="18435" name="Rectangle 3"/>
          <p:cNvSpPr>
            <a:spLocks noGrp="1" noChangeArrowheads="1"/>
          </p:cNvSpPr>
          <p:nvPr>
            <p:ph idx="1"/>
          </p:nvPr>
        </p:nvSpPr>
        <p:spPr>
          <a:xfrm>
            <a:off x="1698010" y="1940629"/>
            <a:ext cx="8721969" cy="4487467"/>
          </a:xfrm>
        </p:spPr>
        <p:txBody>
          <a:bodyPr>
            <a:normAutofit/>
          </a:bodyPr>
          <a:lstStyle/>
          <a:p>
            <a:pPr marL="33763" indent="0" algn="just">
              <a:buNone/>
              <a:defRPr/>
            </a:pPr>
            <a:r>
              <a:rPr lang="en-US" sz="2400" b="1" dirty="0" smtClean="0"/>
              <a:t>Assignment no 1:</a:t>
            </a:r>
          </a:p>
          <a:p>
            <a:pPr marL="33763" indent="0" algn="just">
              <a:buNone/>
              <a:defRPr/>
            </a:pPr>
            <a:r>
              <a:rPr lang="en-US" sz="2400" dirty="0" smtClean="0"/>
              <a:t>Create a working plan for banking system case study using agile process model (Extreme programming). You are required to </a:t>
            </a:r>
          </a:p>
          <a:p>
            <a:pPr marL="700663" lvl="1" indent="-342900" algn="just">
              <a:defRPr/>
            </a:pPr>
            <a:r>
              <a:rPr lang="en-US" sz="2200" dirty="0" smtClean="0"/>
              <a:t>Identify </a:t>
            </a:r>
            <a:r>
              <a:rPr lang="en-US" sz="2200" dirty="0"/>
              <a:t>functional requirements (FR’s) from the case study and write User Stories for each FR in order to have detail understanding. </a:t>
            </a:r>
          </a:p>
          <a:p>
            <a:pPr lvl="1"/>
            <a:r>
              <a:rPr lang="en-US" sz="2200" dirty="0"/>
              <a:t>Create Iteration Plans.</a:t>
            </a:r>
          </a:p>
          <a:p>
            <a:pPr lvl="1"/>
            <a:r>
              <a:rPr lang="en-US" sz="2200" dirty="0"/>
              <a:t>Perform Test First Development (Write test descriptions for user story cards).</a:t>
            </a:r>
          </a:p>
        </p:txBody>
      </p:sp>
    </p:spTree>
    <p:extLst>
      <p:ext uri="{BB962C8B-B14F-4D97-AF65-F5344CB8AC3E}">
        <p14:creationId xmlns:p14="http://schemas.microsoft.com/office/powerpoint/2010/main" val="4070201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52348" y="2431476"/>
            <a:ext cx="8458200" cy="2809140"/>
          </a:xfrm>
        </p:spPr>
        <p:txBody>
          <a:bodyPr>
            <a:noAutofit/>
          </a:bodyPr>
          <a:lstStyle/>
          <a:p>
            <a:pPr marL="0" indent="0">
              <a:lnSpc>
                <a:spcPct val="110000"/>
              </a:lnSpc>
              <a:buNone/>
              <a:defRPr/>
            </a:pPr>
            <a:r>
              <a:rPr lang="en-US" sz="2400" b="1" dirty="0" smtClean="0">
                <a:latin typeface="Calibri" panose="020F0502020204030204" pitchFamily="34" charset="0"/>
                <a:cs typeface="Calibri" panose="020F0502020204030204" pitchFamily="34" charset="0"/>
              </a:rPr>
              <a:t>What </a:t>
            </a:r>
            <a:r>
              <a:rPr lang="en-US" sz="2400" b="1" dirty="0">
                <a:latin typeface="Calibri" panose="020F0502020204030204" pitchFamily="34" charset="0"/>
                <a:cs typeface="Calibri" panose="020F0502020204030204" pitchFamily="34" charset="0"/>
              </a:rPr>
              <a:t>is requirement?</a:t>
            </a:r>
          </a:p>
          <a:p>
            <a:pPr marL="0" indent="0">
              <a:lnSpc>
                <a:spcPct val="110000"/>
              </a:lnSpc>
              <a:buNone/>
              <a:defRPr/>
            </a:pPr>
            <a:endParaRPr lang="en-US" sz="1200" b="1" dirty="0">
              <a:latin typeface="Calibri" panose="020F0502020204030204" pitchFamily="34" charset="0"/>
              <a:cs typeface="Calibri" panose="020F0502020204030204" pitchFamily="34" charset="0"/>
            </a:endParaRPr>
          </a:p>
          <a:p>
            <a:pPr>
              <a:lnSpc>
                <a:spcPct val="110000"/>
              </a:lnSpc>
              <a:defRPr/>
            </a:pPr>
            <a:r>
              <a:rPr lang="en-US" sz="2400" b="1" dirty="0">
                <a:latin typeface="Calibri" panose="020F0502020204030204" pitchFamily="34" charset="0"/>
                <a:cs typeface="Calibri" panose="020F0502020204030204" pitchFamily="34" charset="0"/>
              </a:rPr>
              <a:t>The descriptions of what the system </a:t>
            </a:r>
            <a:r>
              <a:rPr lang="en-US" sz="2400" b="1" dirty="0">
                <a:solidFill>
                  <a:srgbClr val="FF0000"/>
                </a:solidFill>
                <a:latin typeface="Calibri" panose="020F0502020204030204" pitchFamily="34" charset="0"/>
                <a:cs typeface="Calibri" panose="020F0502020204030204" pitchFamily="34" charset="0"/>
              </a:rPr>
              <a:t>should do</a:t>
            </a:r>
          </a:p>
          <a:p>
            <a:pPr lvl="1">
              <a:lnSpc>
                <a:spcPct val="110000"/>
              </a:lnSpc>
              <a:defRPr/>
            </a:pPr>
            <a:r>
              <a:rPr lang="en-US" sz="2400" b="1" dirty="0">
                <a:solidFill>
                  <a:srgbClr val="FF0000"/>
                </a:solidFill>
                <a:latin typeface="Calibri" panose="020F0502020204030204" pitchFamily="34" charset="0"/>
                <a:cs typeface="Calibri" panose="020F0502020204030204" pitchFamily="34" charset="0"/>
              </a:rPr>
              <a:t>services</a:t>
            </a:r>
            <a:r>
              <a:rPr lang="en-US" sz="2400" b="1" dirty="0">
                <a:latin typeface="Calibri" panose="020F0502020204030204" pitchFamily="34" charset="0"/>
                <a:cs typeface="Calibri" panose="020F0502020204030204" pitchFamily="34" charset="0"/>
              </a:rPr>
              <a:t> that it provides and the </a:t>
            </a:r>
            <a:r>
              <a:rPr lang="en-US" sz="2400" b="1" dirty="0">
                <a:solidFill>
                  <a:srgbClr val="FF0000"/>
                </a:solidFill>
                <a:latin typeface="Calibri" panose="020F0502020204030204" pitchFamily="34" charset="0"/>
                <a:cs typeface="Calibri" panose="020F0502020204030204" pitchFamily="34" charset="0"/>
              </a:rPr>
              <a:t>constraints</a:t>
            </a:r>
            <a:r>
              <a:rPr lang="en-US" sz="2400" b="1" dirty="0">
                <a:latin typeface="Calibri" panose="020F0502020204030204" pitchFamily="34" charset="0"/>
                <a:cs typeface="Calibri" panose="020F0502020204030204" pitchFamily="34" charset="0"/>
              </a:rPr>
              <a:t> on its operation</a:t>
            </a:r>
          </a:p>
        </p:txBody>
      </p:sp>
      <p:sp>
        <p:nvSpPr>
          <p:cNvPr id="5" name="Rectangle 2"/>
          <p:cNvSpPr>
            <a:spLocks noGrp="1" noChangeArrowheads="1"/>
          </p:cNvSpPr>
          <p:nvPr>
            <p:ph type="title"/>
          </p:nvPr>
        </p:nvSpPr>
        <p:spPr>
          <a:xfrm>
            <a:off x="581192" y="702156"/>
            <a:ext cx="11029616" cy="1013800"/>
          </a:xfrm>
          <a:noFill/>
          <a:ln/>
        </p:spPr>
        <p:txBody>
          <a:bodyPr>
            <a:normAutofit/>
          </a:bodyPr>
          <a:lstStyle/>
          <a:p>
            <a:pPr algn="just" eaLnBrk="0" hangingPunct="0"/>
            <a:r>
              <a:rPr lang="en-US" dirty="0" smtClean="0"/>
              <a:t>What is Requirement?</a:t>
            </a:r>
            <a:endParaRPr lang="en-US" dirty="0"/>
          </a:p>
        </p:txBody>
      </p:sp>
    </p:spTree>
    <p:extLst>
      <p:ext uri="{BB962C8B-B14F-4D97-AF65-F5344CB8AC3E}">
        <p14:creationId xmlns:p14="http://schemas.microsoft.com/office/powerpoint/2010/main" val="2448160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387" y="1992573"/>
            <a:ext cx="5587595" cy="4722125"/>
          </a:xfrm>
        </p:spPr>
        <p:txBody>
          <a:bodyPr>
            <a:noAutofit/>
          </a:bodyPr>
          <a:lstStyle/>
          <a:p>
            <a:pPr>
              <a:defRPr/>
            </a:pPr>
            <a:r>
              <a:rPr lang="en-US" altLang="en-US" sz="2400" b="1" dirty="0" smtClean="0">
                <a:solidFill>
                  <a:srgbClr val="FF0000"/>
                </a:solidFill>
                <a:latin typeface="Calibri" panose="020F0502020204030204" pitchFamily="34" charset="0"/>
                <a:cs typeface="Calibri" panose="020F0502020204030204" pitchFamily="34" charset="0"/>
              </a:rPr>
              <a:t>Functional </a:t>
            </a:r>
            <a:r>
              <a:rPr lang="en-US" altLang="en-US" sz="2400" b="1" dirty="0">
                <a:solidFill>
                  <a:srgbClr val="FF0000"/>
                </a:solidFill>
                <a:latin typeface="Calibri" panose="020F0502020204030204" pitchFamily="34" charset="0"/>
                <a:cs typeface="Calibri" panose="020F0502020204030204" pitchFamily="34" charset="0"/>
              </a:rPr>
              <a:t>requirements:</a:t>
            </a:r>
          </a:p>
          <a:p>
            <a:pPr lvl="2">
              <a:defRPr/>
            </a:pPr>
            <a:r>
              <a:rPr lang="en-US" altLang="en-US" sz="2200" b="1" dirty="0">
                <a:latin typeface="Calibri" panose="020F0502020204030204" pitchFamily="34" charset="0"/>
                <a:cs typeface="Calibri" panose="020F0502020204030204" pitchFamily="34" charset="0"/>
              </a:rPr>
              <a:t>statement of </a:t>
            </a:r>
            <a:r>
              <a:rPr lang="en-US" altLang="en-US" sz="2200" b="1" dirty="0">
                <a:solidFill>
                  <a:srgbClr val="FF0000"/>
                </a:solidFill>
                <a:latin typeface="Calibri" panose="020F0502020204030204" pitchFamily="34" charset="0"/>
                <a:cs typeface="Calibri" panose="020F0502020204030204" pitchFamily="34" charset="0"/>
              </a:rPr>
              <a:t>services</a:t>
            </a:r>
          </a:p>
          <a:p>
            <a:pPr lvl="2">
              <a:defRPr/>
            </a:pPr>
            <a:r>
              <a:rPr lang="en-US" altLang="en-US" sz="2200" b="1" dirty="0">
                <a:latin typeface="Calibri" panose="020F0502020204030204" pitchFamily="34" charset="0"/>
                <a:cs typeface="Calibri" panose="020F0502020204030204" pitchFamily="34" charset="0"/>
              </a:rPr>
              <a:t>how system </a:t>
            </a:r>
            <a:r>
              <a:rPr lang="en-US" altLang="en-US" sz="2200" b="1" dirty="0">
                <a:solidFill>
                  <a:srgbClr val="FF0000"/>
                </a:solidFill>
                <a:latin typeface="Calibri" panose="020F0502020204030204" pitchFamily="34" charset="0"/>
                <a:cs typeface="Calibri" panose="020F0502020204030204" pitchFamily="34" charset="0"/>
              </a:rPr>
              <a:t>reacts</a:t>
            </a:r>
            <a:r>
              <a:rPr lang="en-US" altLang="en-US" sz="2200" b="1" dirty="0">
                <a:latin typeface="Calibri" panose="020F0502020204030204" pitchFamily="34" charset="0"/>
                <a:cs typeface="Calibri" panose="020F0502020204030204" pitchFamily="34" charset="0"/>
              </a:rPr>
              <a:t> to input</a:t>
            </a:r>
          </a:p>
          <a:p>
            <a:pPr lvl="2">
              <a:defRPr/>
            </a:pPr>
            <a:r>
              <a:rPr lang="en-US" altLang="en-US" sz="2200" b="1" dirty="0">
                <a:latin typeface="Calibri" panose="020F0502020204030204" pitchFamily="34" charset="0"/>
                <a:cs typeface="Calibri" panose="020F0502020204030204" pitchFamily="34" charset="0"/>
              </a:rPr>
              <a:t>how system </a:t>
            </a:r>
            <a:r>
              <a:rPr lang="en-US" altLang="en-US" sz="2200" b="1" dirty="0">
                <a:solidFill>
                  <a:srgbClr val="FF0000"/>
                </a:solidFill>
                <a:latin typeface="Calibri" panose="020F0502020204030204" pitchFamily="34" charset="0"/>
                <a:cs typeface="Calibri" panose="020F0502020204030204" pitchFamily="34" charset="0"/>
              </a:rPr>
              <a:t>behaves</a:t>
            </a:r>
            <a:r>
              <a:rPr lang="en-US" altLang="en-US" sz="2200" b="1" dirty="0">
                <a:latin typeface="Calibri" panose="020F0502020204030204" pitchFamily="34" charset="0"/>
                <a:cs typeface="Calibri" panose="020F0502020204030204" pitchFamily="34" charset="0"/>
              </a:rPr>
              <a:t> in particular </a:t>
            </a:r>
            <a:r>
              <a:rPr lang="en-US" altLang="en-US" sz="2200" b="1" dirty="0" smtClean="0">
                <a:latin typeface="Calibri" panose="020F0502020204030204" pitchFamily="34" charset="0"/>
                <a:cs typeface="Calibri" panose="020F0502020204030204" pitchFamily="34" charset="0"/>
              </a:rPr>
              <a:t>situation</a:t>
            </a:r>
            <a:endParaRPr lang="en-US" altLang="en-US" sz="2200" b="1" dirty="0">
              <a:solidFill>
                <a:srgbClr val="FF0000"/>
              </a:solidFill>
              <a:latin typeface="Calibri" panose="020F0502020204030204" pitchFamily="34" charset="0"/>
              <a:cs typeface="Calibri" panose="020F0502020204030204" pitchFamily="34" charset="0"/>
            </a:endParaRPr>
          </a:p>
          <a:p>
            <a:pPr>
              <a:defRPr/>
            </a:pPr>
            <a:endParaRPr lang="en-US" altLang="en-US" sz="2400" b="1" dirty="0" smtClean="0">
              <a:solidFill>
                <a:srgbClr val="FF0000"/>
              </a:solidFill>
              <a:latin typeface="Calibri" panose="020F0502020204030204" pitchFamily="34" charset="0"/>
              <a:cs typeface="Calibri" panose="020F0502020204030204" pitchFamily="34" charset="0"/>
            </a:endParaRPr>
          </a:p>
          <a:p>
            <a:pPr>
              <a:defRPr/>
            </a:pPr>
            <a:r>
              <a:rPr lang="en-US" altLang="en-US" sz="2400" b="1" dirty="0" smtClean="0">
                <a:solidFill>
                  <a:srgbClr val="FF0000"/>
                </a:solidFill>
                <a:latin typeface="Calibri" panose="020F0502020204030204" pitchFamily="34" charset="0"/>
                <a:cs typeface="Calibri" panose="020F0502020204030204" pitchFamily="34" charset="0"/>
              </a:rPr>
              <a:t>Non-functional </a:t>
            </a:r>
            <a:r>
              <a:rPr lang="en-US" altLang="en-US" sz="2400" b="1" dirty="0">
                <a:solidFill>
                  <a:srgbClr val="FF0000"/>
                </a:solidFill>
                <a:latin typeface="Calibri" panose="020F0502020204030204" pitchFamily="34" charset="0"/>
                <a:cs typeface="Calibri" panose="020F0502020204030204" pitchFamily="34" charset="0"/>
              </a:rPr>
              <a:t>requirements:</a:t>
            </a:r>
          </a:p>
          <a:p>
            <a:pPr lvl="2">
              <a:defRPr/>
            </a:pPr>
            <a:r>
              <a:rPr lang="en-US" altLang="en-US" sz="2200" b="1" dirty="0">
                <a:latin typeface="Calibri" panose="020F0502020204030204" pitchFamily="34" charset="0"/>
                <a:cs typeface="Calibri" panose="020F0502020204030204" pitchFamily="34" charset="0"/>
              </a:rPr>
              <a:t>constraints on services </a:t>
            </a:r>
            <a:r>
              <a:rPr lang="en-US" altLang="en-US" sz="2200" b="1" dirty="0">
                <a:solidFill>
                  <a:srgbClr val="FF0000"/>
                </a:solidFill>
                <a:latin typeface="Calibri" panose="020F0502020204030204" pitchFamily="34" charset="0"/>
                <a:cs typeface="Calibri" panose="020F0502020204030204" pitchFamily="34" charset="0"/>
              </a:rPr>
              <a:t>(timing, quality, security etc.)</a:t>
            </a:r>
          </a:p>
          <a:p>
            <a:pPr marL="0" indent="0">
              <a:buNone/>
              <a:defRPr/>
            </a:pPr>
            <a:endParaRPr lang="en-US" altLang="en-US" sz="2400" b="1" dirty="0">
              <a:latin typeface="Calibri" panose="020F0502020204030204" pitchFamily="34" charset="0"/>
              <a:cs typeface="Calibri" panose="020F0502020204030204" pitchFamily="34" charset="0"/>
            </a:endParaRPr>
          </a:p>
        </p:txBody>
      </p:sp>
      <p:sp>
        <p:nvSpPr>
          <p:cNvPr id="5" name="Rectangle 2"/>
          <p:cNvSpPr>
            <a:spLocks noGrp="1" noChangeArrowheads="1"/>
          </p:cNvSpPr>
          <p:nvPr>
            <p:ph type="title"/>
          </p:nvPr>
        </p:nvSpPr>
        <p:spPr>
          <a:xfrm>
            <a:off x="581192" y="702156"/>
            <a:ext cx="11029616" cy="1013800"/>
          </a:xfrm>
          <a:noFill/>
          <a:ln/>
        </p:spPr>
        <p:txBody>
          <a:bodyPr>
            <a:normAutofit/>
          </a:bodyPr>
          <a:lstStyle/>
          <a:p>
            <a:pPr algn="just" eaLnBrk="0" hangingPunct="0"/>
            <a:r>
              <a:rPr lang="en-US" dirty="0" smtClean="0"/>
              <a:t>Types of Requirement</a:t>
            </a:r>
            <a:r>
              <a:rPr lang="en-US" dirty="0"/>
              <a:t>s</a:t>
            </a:r>
          </a:p>
        </p:txBody>
      </p:sp>
      <p:sp>
        <p:nvSpPr>
          <p:cNvPr id="6" name="Rectangle 3"/>
          <p:cNvSpPr txBox="1">
            <a:spLocks noChangeArrowheads="1"/>
          </p:cNvSpPr>
          <p:nvPr/>
        </p:nvSpPr>
        <p:spPr>
          <a:xfrm>
            <a:off x="6754505" y="2224583"/>
            <a:ext cx="4436659" cy="322255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dirty="0" smtClean="0">
                <a:solidFill>
                  <a:srgbClr val="FF0000"/>
                </a:solidFill>
              </a:rPr>
              <a:t>Domain requirements</a:t>
            </a:r>
          </a:p>
          <a:p>
            <a:r>
              <a:rPr lang="en-US" altLang="en-US" sz="2400" dirty="0" smtClean="0">
                <a:solidFill>
                  <a:srgbClr val="FF0000"/>
                </a:solidFill>
              </a:rPr>
              <a:t>Inverse requirements</a:t>
            </a:r>
          </a:p>
          <a:p>
            <a:r>
              <a:rPr lang="en-US" altLang="en-US" sz="2400" dirty="0" smtClean="0">
                <a:solidFill>
                  <a:srgbClr val="FF0000"/>
                </a:solidFill>
              </a:rPr>
              <a:t>Design and implementation constraints</a:t>
            </a:r>
            <a:endParaRPr lang="en-US" altLang="en-US" sz="2400" dirty="0">
              <a:solidFill>
                <a:srgbClr val="FF0000"/>
              </a:solidFill>
            </a:endParaRPr>
          </a:p>
        </p:txBody>
      </p:sp>
    </p:spTree>
    <p:extLst>
      <p:ext uri="{BB962C8B-B14F-4D97-AF65-F5344CB8AC3E}">
        <p14:creationId xmlns:p14="http://schemas.microsoft.com/office/powerpoint/2010/main" val="778069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6382" y="597089"/>
            <a:ext cx="7772400" cy="1143000"/>
          </a:xfrm>
          <a:noFill/>
          <a:ln/>
        </p:spPr>
        <p:txBody>
          <a:bodyPr>
            <a:normAutofit/>
          </a:bodyPr>
          <a:lstStyle/>
          <a:p>
            <a:pPr eaLnBrk="0" hangingPunct="0"/>
            <a:r>
              <a:rPr lang="en-US" sz="3200" dirty="0"/>
              <a:t>The Requirements Process</a:t>
            </a:r>
            <a:br>
              <a:rPr lang="en-US" sz="3200" dirty="0"/>
            </a:br>
            <a:r>
              <a:rPr lang="en-US" sz="3200" dirty="0" smtClean="0"/>
              <a:t>(</a:t>
            </a:r>
            <a:r>
              <a:rPr lang="en-US" sz="2000" dirty="0" smtClean="0"/>
              <a:t>Process </a:t>
            </a:r>
            <a:r>
              <a:rPr lang="en-US" sz="2000" dirty="0"/>
              <a:t>for Capturing </a:t>
            </a:r>
            <a:r>
              <a:rPr lang="en-US" sz="2000" dirty="0" smtClean="0"/>
              <a:t>Requirements)</a:t>
            </a:r>
            <a:endParaRPr lang="en-US" sz="2000" dirty="0"/>
          </a:p>
        </p:txBody>
      </p:sp>
      <p:sp>
        <p:nvSpPr>
          <p:cNvPr id="8195" name="Rectangle 3"/>
          <p:cNvSpPr>
            <a:spLocks noGrp="1" noChangeArrowheads="1"/>
          </p:cNvSpPr>
          <p:nvPr>
            <p:ph type="body" idx="1"/>
          </p:nvPr>
        </p:nvSpPr>
        <p:spPr>
          <a:xfrm>
            <a:off x="321884" y="2161125"/>
            <a:ext cx="3071859" cy="3270683"/>
          </a:xfrm>
          <a:noFill/>
          <a:ln/>
        </p:spPr>
        <p:txBody>
          <a:bodyPr>
            <a:normAutofit/>
          </a:bodyPr>
          <a:lstStyle/>
          <a:p>
            <a:pPr eaLnBrk="0" hangingPunct="0">
              <a:lnSpc>
                <a:spcPct val="90000"/>
              </a:lnSpc>
              <a:buClr>
                <a:schemeClr val="tx2"/>
              </a:buClr>
              <a:buSzPct val="75000"/>
              <a:buFont typeface="Monotype Sorts" pitchFamily="2" charset="2"/>
              <a:buChar char="l"/>
            </a:pPr>
            <a:r>
              <a:rPr lang="en-US" sz="2400" dirty="0"/>
              <a:t>Performed by the req. analyst or system analyst</a:t>
            </a:r>
          </a:p>
          <a:p>
            <a:pPr eaLnBrk="0" hangingPunct="0">
              <a:lnSpc>
                <a:spcPct val="90000"/>
              </a:lnSpc>
              <a:buClr>
                <a:schemeClr val="tx2"/>
              </a:buClr>
              <a:buSzPct val="75000"/>
              <a:buFont typeface="Monotype Sorts" pitchFamily="2" charset="2"/>
              <a:buChar char="l"/>
            </a:pPr>
            <a:r>
              <a:rPr lang="en-US" sz="2400" dirty="0"/>
              <a:t>The final outcome is a Software Requirements Specification (SRS) document</a:t>
            </a:r>
          </a:p>
          <a:p>
            <a:pPr marL="0" indent="0" eaLnBrk="0" hangingPunct="0">
              <a:lnSpc>
                <a:spcPct val="90000"/>
              </a:lnSpc>
              <a:buClr>
                <a:schemeClr val="tx2"/>
              </a:buClr>
              <a:buSzPct val="75000"/>
              <a:buNone/>
            </a:pPr>
            <a:endParaRPr lang="en-US" sz="2400" dirty="0"/>
          </a:p>
        </p:txBody>
      </p:sp>
      <p:pic>
        <p:nvPicPr>
          <p:cNvPr id="2" name="Picture 1"/>
          <p:cNvPicPr>
            <a:picLocks noChangeAspect="1"/>
          </p:cNvPicPr>
          <p:nvPr/>
        </p:nvPicPr>
        <p:blipFill>
          <a:blip r:embed="rId3"/>
          <a:stretch>
            <a:fillRect/>
          </a:stretch>
        </p:blipFill>
        <p:spPr>
          <a:xfrm>
            <a:off x="3600142" y="2161126"/>
            <a:ext cx="8123285" cy="3912128"/>
          </a:xfrm>
          <a:prstGeom prst="rect">
            <a:avLst/>
          </a:prstGeom>
        </p:spPr>
      </p:pic>
    </p:spTree>
    <p:extLst>
      <p:ext uri="{BB962C8B-B14F-4D97-AF65-F5344CB8AC3E}">
        <p14:creationId xmlns:p14="http://schemas.microsoft.com/office/powerpoint/2010/main" val="486158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1272</TotalTime>
  <Words>726</Words>
  <Application>Microsoft Office PowerPoint</Application>
  <PresentationFormat>Widescreen</PresentationFormat>
  <Paragraphs>121</Paragraphs>
  <Slides>27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 New</vt:lpstr>
      <vt:lpstr>Gill Sans MT</vt:lpstr>
      <vt:lpstr>Monotype Sorts</vt:lpstr>
      <vt:lpstr>Times New Roman</vt:lpstr>
      <vt:lpstr>Wingdings</vt:lpstr>
      <vt:lpstr>Wingdings 2</vt:lpstr>
      <vt:lpstr>Dividend</vt:lpstr>
      <vt:lpstr>SOFTWARE ENGINEERING (Week-3)</vt:lpstr>
      <vt:lpstr>Agenda of week # 3</vt:lpstr>
      <vt:lpstr>Banking System Case study</vt:lpstr>
      <vt:lpstr>Banking System Case study</vt:lpstr>
      <vt:lpstr>Banking System Case study</vt:lpstr>
      <vt:lpstr>Agile Development using Banking Case study</vt:lpstr>
      <vt:lpstr>What is Requirement?</vt:lpstr>
      <vt:lpstr>Types of Requirements</vt:lpstr>
      <vt:lpstr>The Requirements Process (Process for Capturing Requirements)</vt:lpstr>
      <vt:lpstr>Requirements Elicitation Stakeholders</vt:lpstr>
      <vt:lpstr>Requirements Elicitation Means of Eliciting Requirements</vt:lpstr>
      <vt:lpstr>Analysis Modeling</vt:lpstr>
      <vt:lpstr>Elements of the Analysis Model</vt:lpstr>
      <vt:lpstr>Flow-Oriented Modeling</vt:lpstr>
      <vt:lpstr>What is a Data Flow Diagram?</vt:lpstr>
      <vt:lpstr>Data Flow Diagram Symbols</vt:lpstr>
      <vt:lpstr>Steps in Building DFDs</vt:lpstr>
      <vt:lpstr> Context Diagram of Food Ordering System</vt:lpstr>
      <vt:lpstr> Level-0 DFD of Food Ordering System</vt:lpstr>
      <vt:lpstr> Level-1 Diagram Showing Decomposition of Process 1.0 from the Level-0 Diagram</vt:lpstr>
      <vt:lpstr> Level-1 Diagram Showing the Decomposition of Process 4.0 from the Level-0 Diagram</vt:lpstr>
      <vt:lpstr> Level-2 Diagram Showing the Decomposition of Process 4.3 from the Level-1 Diagram for Process 4.0</vt:lpstr>
      <vt:lpstr>Data Flow Diagram of  safe home system</vt:lpstr>
      <vt:lpstr>Data Flow Diagram</vt:lpstr>
      <vt:lpstr>PowerPoint Presentation</vt:lpstr>
      <vt:lpstr>PowerPoint Presentation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211</cp:revision>
  <dcterms:created xsi:type="dcterms:W3CDTF">2021-02-17T13:59:14Z</dcterms:created>
  <dcterms:modified xsi:type="dcterms:W3CDTF">2021-03-15T08:51:00Z</dcterms:modified>
</cp:coreProperties>
</file>