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312" r:id="rId3"/>
    <p:sldId id="389" r:id="rId4"/>
    <p:sldId id="342" r:id="rId5"/>
    <p:sldId id="397" r:id="rId6"/>
    <p:sldId id="351" r:id="rId7"/>
    <p:sldId id="352" r:id="rId8"/>
    <p:sldId id="390" r:id="rId9"/>
    <p:sldId id="391" r:id="rId10"/>
    <p:sldId id="401" r:id="rId11"/>
    <p:sldId id="393" r:id="rId12"/>
    <p:sldId id="355" r:id="rId13"/>
    <p:sldId id="398" r:id="rId14"/>
    <p:sldId id="396" r:id="rId15"/>
    <p:sldId id="356" r:id="rId16"/>
    <p:sldId id="357" r:id="rId17"/>
    <p:sldId id="399" r:id="rId18"/>
    <p:sldId id="359" r:id="rId19"/>
    <p:sldId id="400" r:id="rId20"/>
    <p:sldId id="403" r:id="rId21"/>
    <p:sldId id="404" r:id="rId22"/>
    <p:sldId id="405" r:id="rId23"/>
    <p:sldId id="369" r:id="rId24"/>
    <p:sldId id="373" r:id="rId25"/>
    <p:sldId id="406" r:id="rId26"/>
    <p:sldId id="407" r:id="rId27"/>
    <p:sldId id="432" r:id="rId28"/>
    <p:sldId id="442" r:id="rId29"/>
    <p:sldId id="443" r:id="rId30"/>
    <p:sldId id="444" r:id="rId31"/>
    <p:sldId id="446" r:id="rId32"/>
    <p:sldId id="447" r:id="rId33"/>
    <p:sldId id="448" r:id="rId34"/>
    <p:sldId id="449" r:id="rId35"/>
    <p:sldId id="450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13" r:id="rId49"/>
    <p:sldId id="411" r:id="rId50"/>
    <p:sldId id="26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9DEB7E-34E8-47B6-95A8-130254CFD409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9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9EE54-6971-4230-8BBF-3503AC3422E6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6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9DEB7E-34E8-47B6-95A8-130254CFD409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0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9EE54-6971-4230-8BBF-3503AC3422E6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4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D55C91-CCC5-4712-A82C-22AE16CB0E92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C83F5E-B213-4A3C-95D6-F6808BED8CE1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1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509750-27A6-41B3-9EAE-0389FD966A0D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CEF4ED-A7D1-4D5A-B4B1-5CC1BCC278AF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4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(Week-4)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Extend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948486"/>
            <a:ext cx="6153978" cy="2336912"/>
          </a:xfrm>
        </p:spPr>
        <p:txBody>
          <a:bodyPr>
            <a:normAutofit/>
          </a:bodyPr>
          <a:lstStyle/>
          <a:p>
            <a:pPr lvl="1" algn="just">
              <a:defRPr/>
            </a:pPr>
            <a:r>
              <a:rPr lang="en-US" sz="1800" b="1" dirty="0"/>
              <a:t>The extending use case is usually optional</a:t>
            </a:r>
            <a:r>
              <a:rPr lang="en-US" sz="1800" dirty="0"/>
              <a:t> and can be triggered conditionally. In the diagram, you can see that the extending use case is triggered only for deposits over 10,000 or when the age is over </a:t>
            </a:r>
            <a:r>
              <a:rPr lang="en-US" sz="1800" dirty="0" smtClean="0"/>
              <a:t>55.</a:t>
            </a:r>
            <a:endParaRPr lang="en-US" altLang="en-US" sz="20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929" y="3985147"/>
            <a:ext cx="6289281" cy="23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case diagram for atm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13" y="1986674"/>
            <a:ext cx="6086434" cy="45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blackWhite">
          <a:xfrm>
            <a:off x="1317009" y="688868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Use Case Example</a:t>
            </a: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12847"/>
              </p:ext>
            </p:extLst>
          </p:nvPr>
        </p:nvGraphicFramePr>
        <p:xfrm>
          <a:off x="1663510" y="1274205"/>
          <a:ext cx="9295642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48"/>
                <a:gridCol w="73424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 PIN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validates customer PIN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ATM 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ATM is idle, displaying a Welcome message.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Flow of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</a:t>
                      </a:r>
                      <a:r>
                        <a:rPr lang="en-US" smtClean="0"/>
                        <a:t>Diagram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Alternatives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the system does not recognize the card, the card is ejected.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the system determines that the card date has expired, the card is confiscated.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the system determines that the card has been reported lost or stolen, the card is confiscated.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the customer-entered PIN does not match the PIN number for this card, the system re-prompts for PIN.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the customer enter the incorrect PIN three times, the system confiscates the card.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the customer enters Cancel, the system cancels the transaction and ejects the card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PIN has been validated.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6910" y="171279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Behavioral Modeling</a:t>
            </a:r>
          </a:p>
        </p:txBody>
      </p:sp>
    </p:spTree>
    <p:extLst>
      <p:ext uri="{BB962C8B-B14F-4D97-AF65-F5344CB8AC3E}">
        <p14:creationId xmlns:p14="http://schemas.microsoft.com/office/powerpoint/2010/main" val="22457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Activity diagram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64526" y="2180496"/>
            <a:ext cx="9703558" cy="367830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en-US" sz="2000" dirty="0"/>
          </a:p>
          <a:p>
            <a:pPr algn="just">
              <a:spcBef>
                <a:spcPct val="0"/>
              </a:spcBef>
            </a:pPr>
            <a:endParaRPr lang="en-US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sz="2400" dirty="0"/>
              <a:t>An activity diagram in the use-case model can be used to capture the activities and actions performed in a use case</a:t>
            </a:r>
            <a:r>
              <a:rPr lang="en-US" sz="2400" dirty="0" smtClean="0"/>
              <a:t>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expresses the dynamic aspect of the system.</a:t>
            </a:r>
          </a:p>
          <a:p>
            <a:pPr eaLnBrk="1" hangingPunct="1"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1673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blackWhite">
          <a:xfrm>
            <a:off x="504967" y="0"/>
            <a:ext cx="373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Activity diagram</a:t>
            </a:r>
            <a:endParaRPr lang="en-US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789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6" y="838201"/>
            <a:ext cx="8977313" cy="571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4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blackWhite">
          <a:xfrm>
            <a:off x="464024" y="0"/>
            <a:ext cx="373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Activity diagram</a:t>
            </a:r>
            <a:endParaRPr lang="en-US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993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1"/>
            <a:ext cx="8453438" cy="55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9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Swimlane diagram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55343" y="2743200"/>
            <a:ext cx="9853684" cy="267887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sz="3600" dirty="0"/>
              <a:t>Mapping Who Does What to </a:t>
            </a:r>
            <a:r>
              <a:rPr lang="en-US" sz="3600" dirty="0" smtClean="0"/>
              <a:t>Whom</a:t>
            </a:r>
          </a:p>
          <a:p>
            <a:pPr marL="324000" lvl="1" indent="0" algn="just">
              <a:spcBef>
                <a:spcPct val="0"/>
              </a:spcBef>
              <a:buNone/>
            </a:pPr>
            <a:r>
              <a:rPr lang="en-US" sz="2600" dirty="0" smtClean="0"/>
              <a:t>You are assigning a responsibility to an actor.</a:t>
            </a:r>
          </a:p>
          <a:p>
            <a:pPr marL="324000" lvl="1" indent="0" algn="just">
              <a:spcBef>
                <a:spcPct val="0"/>
              </a:spcBef>
              <a:buNone/>
            </a:pPr>
            <a:r>
              <a:rPr lang="en-US" sz="2600" dirty="0" smtClean="0"/>
              <a:t>Note</a:t>
            </a:r>
            <a:r>
              <a:rPr lang="en-US" sz="2600" dirty="0"/>
              <a:t>, we did not say to an object - to an actor.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644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blackWhite">
          <a:xfrm>
            <a:off x="428768" y="0"/>
            <a:ext cx="373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Swimlane Diagram</a:t>
            </a:r>
            <a:endParaRPr lang="en-US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40" y="475395"/>
            <a:ext cx="6973790" cy="638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State Machine Diagram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32764" y="2361062"/>
            <a:ext cx="9853684" cy="3507475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n-US" sz="2400" dirty="0"/>
              <a:t>A state machine diagram models dynamic behavior. </a:t>
            </a:r>
            <a:endParaRPr lang="en-US" sz="2400" dirty="0" smtClean="0"/>
          </a:p>
          <a:p>
            <a:pPr algn="just">
              <a:spcBef>
                <a:spcPct val="0"/>
              </a:spcBef>
            </a:pPr>
            <a:endParaRPr lang="en-US" sz="2400" dirty="0" smtClean="0"/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It </a:t>
            </a:r>
            <a:r>
              <a:rPr lang="en-US" sz="2400" dirty="0"/>
              <a:t>specifies the sequence of states in which an object can exist: </a:t>
            </a:r>
            <a:endParaRPr lang="en-US" sz="2400" dirty="0" smtClean="0"/>
          </a:p>
          <a:p>
            <a:pPr algn="just">
              <a:spcBef>
                <a:spcPct val="0"/>
              </a:spcBef>
            </a:pPr>
            <a:endParaRPr lang="en-US" sz="2400" dirty="0" smtClean="0"/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events and conditions that cause the object to reach those </a:t>
            </a:r>
            <a:r>
              <a:rPr lang="en-US" sz="2400" dirty="0" smtClean="0"/>
              <a:t>states.</a:t>
            </a:r>
          </a:p>
          <a:p>
            <a:pPr algn="just">
              <a:spcBef>
                <a:spcPct val="0"/>
              </a:spcBef>
            </a:pPr>
            <a:endParaRPr lang="en-US" sz="2400" dirty="0" smtClean="0"/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actions that take place when those states are </a:t>
            </a:r>
            <a:r>
              <a:rPr lang="en-US" sz="2400" dirty="0" smtClean="0"/>
              <a:t>reached.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73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6559" y="975112"/>
            <a:ext cx="11029616" cy="758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cs typeface="Arial" panose="020B0604020202020204" pitchFamily="34" charset="0"/>
              </a:rPr>
              <a:t>Agenda of week #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4" y="2183641"/>
            <a:ext cx="9471546" cy="3043452"/>
          </a:xfrm>
        </p:spPr>
        <p:txBody>
          <a:bodyPr rtlCol="0">
            <a:no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Requirement Analysis (Cont…)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Object Oriented Analysis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Modeling with UML (Static and Dynamic Models)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/>
              <a:t>Discussion on Assignment # 2</a:t>
            </a:r>
          </a:p>
          <a:p>
            <a:pPr algn="just">
              <a:spcAft>
                <a:spcPts val="0"/>
              </a:spcAft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78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Element of State Machine Diagram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32513" y="4419029"/>
            <a:ext cx="6878472" cy="1405720"/>
          </a:xfrm>
        </p:spPr>
        <p:txBody>
          <a:bodyPr>
            <a:normAutofit fontScale="92500"/>
          </a:bodyPr>
          <a:lstStyle/>
          <a:p>
            <a:pPr algn="just">
              <a:spcBef>
                <a:spcPct val="0"/>
              </a:spcBef>
            </a:pPr>
            <a:r>
              <a:rPr lang="en-US" sz="2400" dirty="0"/>
              <a:t>An object has state, behavior, and a unique </a:t>
            </a:r>
            <a:r>
              <a:rPr lang="en-US" sz="2400" dirty="0" smtClean="0"/>
              <a:t>identity.</a:t>
            </a:r>
          </a:p>
          <a:p>
            <a:pPr algn="just">
              <a:spcBef>
                <a:spcPct val="0"/>
              </a:spcBef>
            </a:pPr>
            <a:endParaRPr lang="en-US" sz="2400" dirty="0" smtClean="0"/>
          </a:p>
          <a:p>
            <a:pPr algn="just">
              <a:spcBef>
                <a:spcPct val="0"/>
              </a:spcBef>
            </a:pPr>
            <a:r>
              <a:rPr lang="en-US" sz="2400" dirty="0"/>
              <a:t>An object goes through various states during its </a:t>
            </a:r>
            <a:r>
              <a:rPr lang="en-US" sz="2400" dirty="0" smtClean="0"/>
              <a:t>lifespan. </a:t>
            </a:r>
            <a:endParaRPr lang="en-US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799" y="2222879"/>
            <a:ext cx="1897039" cy="1553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sz="2400" dirty="0" smtClean="0"/>
              <a:t>States</a:t>
            </a:r>
          </a:p>
          <a:p>
            <a:pPr algn="just">
              <a:spcBef>
                <a:spcPct val="0"/>
              </a:spcBef>
            </a:pPr>
            <a:r>
              <a:rPr lang="en-US" altLang="en-US" sz="2400" dirty="0" smtClean="0"/>
              <a:t>Events </a:t>
            </a:r>
          </a:p>
          <a:p>
            <a:pPr algn="just">
              <a:spcBef>
                <a:spcPct val="0"/>
              </a:spcBef>
            </a:pPr>
            <a:r>
              <a:rPr lang="en-US" altLang="en-US" sz="2400" dirty="0" smtClean="0"/>
              <a:t>Transition</a:t>
            </a:r>
            <a:endParaRPr lang="en-US" altLang="en-US" sz="24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1976651"/>
            <a:ext cx="4115374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2663"/>
            <a:ext cx="7772400" cy="6635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State Machine Diagram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77" y="498860"/>
            <a:ext cx="6387152" cy="63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Sequence diagram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32764" y="2361062"/>
            <a:ext cx="9853684" cy="3507475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n-US" sz="2400" dirty="0"/>
              <a:t>A </a:t>
            </a:r>
            <a:r>
              <a:rPr lang="en-US" sz="2400" b="1" dirty="0"/>
              <a:t>sequence diagram</a:t>
            </a:r>
            <a:r>
              <a:rPr lang="en-US" sz="2400" dirty="0"/>
              <a:t> shows object </a:t>
            </a:r>
            <a:r>
              <a:rPr lang="en-US" sz="2400" dirty="0" smtClean="0"/>
              <a:t>interactions. </a:t>
            </a:r>
          </a:p>
          <a:p>
            <a:pPr algn="just">
              <a:spcBef>
                <a:spcPct val="0"/>
              </a:spcBef>
            </a:pPr>
            <a:endParaRPr lang="en-US" sz="2400" dirty="0" smtClean="0"/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It </a:t>
            </a:r>
            <a:r>
              <a:rPr lang="en-US" sz="2400" dirty="0"/>
              <a:t>depicts the objects involved in the scenario and the sequence of messages exchanged between the objects needed to carry out the functionality of the scenario.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2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3"/>
          <a:stretch>
            <a:fillRect/>
          </a:stretch>
        </p:blipFill>
        <p:spPr bwMode="auto">
          <a:xfrm>
            <a:off x="1981200" y="152400"/>
            <a:ext cx="83058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0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System Sequence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3" y="2362201"/>
            <a:ext cx="11272294" cy="40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6910" y="1712794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Structured Analysis of Object oriented Paradigm</a:t>
            </a:r>
          </a:p>
        </p:txBody>
      </p:sp>
    </p:spTree>
    <p:extLst>
      <p:ext uri="{BB962C8B-B14F-4D97-AF65-F5344CB8AC3E}">
        <p14:creationId xmlns:p14="http://schemas.microsoft.com/office/powerpoint/2010/main" val="36044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 Diagram</a:t>
            </a:r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"/>
          <a:stretch>
            <a:fillRect/>
          </a:stretch>
        </p:blipFill>
        <p:spPr bwMode="auto">
          <a:xfrm>
            <a:off x="2211219" y="2006751"/>
            <a:ext cx="7070587" cy="457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5606" y="889380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/>
              <a:t>Inheritance</a:t>
            </a:r>
          </a:p>
        </p:txBody>
      </p:sp>
      <p:pic>
        <p:nvPicPr>
          <p:cNvPr id="2560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7" y="1958098"/>
            <a:ext cx="6439541" cy="4681538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7194645" y="2456597"/>
            <a:ext cx="3982872" cy="293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  <a:defRPr/>
            </a:pPr>
            <a:endParaRPr lang="en-US" sz="2400" i="1" smtClean="0"/>
          </a:p>
          <a:p>
            <a:pPr marL="0" indent="0" algn="just">
              <a:buFont typeface="Wingdings 2" panose="05020102010507070707" pitchFamily="18" charset="2"/>
              <a:buNone/>
              <a:defRPr/>
            </a:pPr>
            <a:r>
              <a:rPr lang="en-US" sz="2400" i="1" smtClean="0"/>
              <a:t>Advantages of Inheritance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400" i="1" smtClean="0"/>
              <a:t>Reuse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400" i="1" smtClean="0"/>
              <a:t>Less redundancy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400" i="1" smtClean="0"/>
              <a:t>Increased maintainability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33165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15" y="823118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 dirty="0"/>
              <a:t>Kinds of Association</a:t>
            </a:r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>
          <a:xfrm>
            <a:off x="1885665" y="2142698"/>
            <a:ext cx="8229600" cy="3373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sz="2800" i="1" dirty="0"/>
              <a:t>There are two main types of association which are then further subdivided i.e.</a:t>
            </a:r>
          </a:p>
          <a:p>
            <a:pPr marL="0" indent="0">
              <a:buNone/>
            </a:pPr>
            <a:endParaRPr lang="en-US" altLang="en-US" sz="1400" dirty="0"/>
          </a:p>
          <a:p>
            <a:pPr lvl="2"/>
            <a:r>
              <a:rPr lang="en-US" altLang="en-US" sz="2400" dirty="0" smtClean="0"/>
              <a:t>Class Association</a:t>
            </a:r>
            <a:endParaRPr lang="en-US" altLang="en-US" sz="2400" dirty="0"/>
          </a:p>
          <a:p>
            <a:pPr lvl="2"/>
            <a:r>
              <a:rPr lang="en-US" altLang="en-US" sz="2400" dirty="0" smtClean="0"/>
              <a:t>Object Association</a:t>
            </a:r>
            <a:endParaRPr lang="en-US" altLang="en-US" sz="2400" dirty="0"/>
          </a:p>
          <a:p>
            <a:pPr marL="0" indent="0" algn="just">
              <a:buNone/>
            </a:pP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76655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0197" y="823118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/>
              <a:t>Class Association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>
          <a:xfrm>
            <a:off x="1953905" y="2388357"/>
            <a:ext cx="8229600" cy="39032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>Class association is implemented in terms of Inheritance. </a:t>
            </a:r>
          </a:p>
          <a:p>
            <a:endParaRPr lang="en-US" altLang="en-US" sz="3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>Inheritance implements generalization/specialization relationship between objects. </a:t>
            </a:r>
          </a:p>
          <a:p>
            <a:endParaRPr lang="en-US" altLang="en-US" sz="3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>Inheritance is considered class association.</a:t>
            </a: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3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192" y="1020431"/>
            <a:ext cx="10227836" cy="14750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Analysis Modeling (Cont…)</a:t>
            </a:r>
          </a:p>
        </p:txBody>
      </p:sp>
    </p:spTree>
    <p:extLst>
      <p:ext uri="{BB962C8B-B14F-4D97-AF65-F5344CB8AC3E}">
        <p14:creationId xmlns:p14="http://schemas.microsoft.com/office/powerpoint/2010/main" val="32460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0197" y="943971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 dirty="0"/>
              <a:t>Object Association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>
          <a:xfrm>
            <a:off x="1981200" y="2784144"/>
            <a:ext cx="8229600" cy="287967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It </a:t>
            </a:r>
            <a:r>
              <a:rPr lang="en-US" altLang="en-US" sz="2800" dirty="0"/>
              <a:t>can be of one of the following types</a:t>
            </a:r>
            <a:r>
              <a:rPr lang="en-US" altLang="en-US" sz="2800" dirty="0" smtClean="0"/>
              <a:t>,</a:t>
            </a:r>
            <a:endParaRPr lang="en-US" altLang="en-US" sz="2800" dirty="0"/>
          </a:p>
          <a:p>
            <a:pPr lvl="2"/>
            <a:r>
              <a:rPr lang="en-US" altLang="en-US" sz="2400" i="1" dirty="0" smtClean="0"/>
              <a:t>Simple Association</a:t>
            </a:r>
          </a:p>
          <a:p>
            <a:pPr lvl="2"/>
            <a:r>
              <a:rPr lang="en-US" altLang="en-US" sz="2400" i="1" dirty="0" smtClean="0"/>
              <a:t>Composition</a:t>
            </a:r>
          </a:p>
          <a:p>
            <a:pPr lvl="2"/>
            <a:r>
              <a:rPr lang="en-US" altLang="en-US" sz="2400" i="1" dirty="0" smtClean="0"/>
              <a:t>Aggregation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8849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845" y="903028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 dirty="0"/>
              <a:t>Simple Association</a:t>
            </a:r>
          </a:p>
        </p:txBody>
      </p:sp>
      <p:pic>
        <p:nvPicPr>
          <p:cNvPr id="39939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9614" y="2314409"/>
            <a:ext cx="8445500" cy="3497262"/>
          </a:xfrm>
        </p:spPr>
      </p:pic>
    </p:spTree>
    <p:extLst>
      <p:ext uri="{BB962C8B-B14F-4D97-AF65-F5344CB8AC3E}">
        <p14:creationId xmlns:p14="http://schemas.microsoft.com/office/powerpoint/2010/main" val="60315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663" y="916676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 dirty="0"/>
              <a:t>Kinds of Simple Association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5666" y="2678373"/>
            <a:ext cx="8229600" cy="3429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 smtClean="0"/>
              <a:t>Simple </a:t>
            </a:r>
            <a:r>
              <a:rPr lang="en-US" sz="2400" dirty="0"/>
              <a:t>association can be categorized in two ways,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dirty="0"/>
              <a:t>With respect to direction (navigation)</a:t>
            </a:r>
          </a:p>
          <a:p>
            <a:pPr lvl="1">
              <a:defRPr/>
            </a:pPr>
            <a:r>
              <a:rPr lang="en-US" sz="2400" dirty="0"/>
              <a:t>With respect to number of objects (cardinality)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4861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8310" y="960437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Kinds of Simple Association w.r.t </a:t>
            </a:r>
            <a:r>
              <a:rPr lang="en-US" altLang="en-US" dirty="0" smtClean="0"/>
              <a:t>Navigation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4290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With respect to navigation association has the following types,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>
              <a:defRPr/>
            </a:pPr>
            <a:r>
              <a:rPr lang="en-US" sz="2400" dirty="0"/>
              <a:t>One-way Association</a:t>
            </a:r>
          </a:p>
          <a:p>
            <a:pPr>
              <a:defRPr/>
            </a:pPr>
            <a:r>
              <a:rPr lang="en-US" sz="2400" dirty="0"/>
              <a:t>Two-way Association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104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6424" y="960437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One-Way </a:t>
            </a:r>
            <a:r>
              <a:rPr lang="en-US" altLang="en-US" dirty="0" smtClean="0"/>
              <a:t>Association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8299" y="1746913"/>
            <a:ext cx="9498841" cy="16650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 smtClean="0"/>
              <a:t>In </a:t>
            </a:r>
            <a:r>
              <a:rPr lang="en-US" sz="2400" dirty="0"/>
              <a:t>one-way association we can navigate along a single direction only, it is denoted by an arrow towards the server object</a:t>
            </a:r>
            <a:r>
              <a:rPr lang="en-US" sz="2400" dirty="0" smtClean="0"/>
              <a:t>.</a:t>
            </a:r>
            <a:endParaRPr lang="en-US" sz="2400" b="1" dirty="0"/>
          </a:p>
          <a:p>
            <a:pPr>
              <a:defRPr/>
            </a:pPr>
            <a:r>
              <a:rPr lang="en-US" sz="2400" b="1" dirty="0"/>
              <a:t>Examples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>
              <a:defRPr/>
            </a:pPr>
            <a:endParaRPr lang="en-US" sz="2400" dirty="0"/>
          </a:p>
        </p:txBody>
      </p:sp>
      <p:pic>
        <p:nvPicPr>
          <p:cNvPr id="43012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60" y="3603425"/>
            <a:ext cx="561657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41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5606" y="899318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Two-Way </a:t>
            </a:r>
            <a:r>
              <a:rPr lang="en-US" altLang="en-US" dirty="0" smtClean="0"/>
              <a:t>Association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In two-way association we can navigate in both directions, it is denoted by a line between the associated objects.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Example: 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pic>
        <p:nvPicPr>
          <p:cNvPr id="44036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69611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9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254" y="943971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Kinds of Simple Association w.r.t </a:t>
            </a:r>
            <a:r>
              <a:rPr lang="en-US" altLang="en-US" dirty="0" smtClean="0"/>
              <a:t>Cardinality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4848" y="2391770"/>
            <a:ext cx="8229600" cy="34290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With respect to cardinality association has the following types,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dirty="0"/>
              <a:t>Binary Association</a:t>
            </a:r>
          </a:p>
          <a:p>
            <a:pPr lvl="1">
              <a:defRPr/>
            </a:pPr>
            <a:r>
              <a:rPr lang="en-US" sz="2400" dirty="0"/>
              <a:t>Ternary Association</a:t>
            </a:r>
          </a:p>
          <a:p>
            <a:pPr lvl="1">
              <a:defRPr/>
            </a:pPr>
            <a:r>
              <a:rPr lang="en-US" sz="2400" dirty="0"/>
              <a:t>N-</a:t>
            </a:r>
            <a:r>
              <a:rPr lang="en-US" sz="2400" dirty="0" err="1"/>
              <a:t>ary</a:t>
            </a:r>
            <a:r>
              <a:rPr lang="en-US" sz="2400" dirty="0"/>
              <a:t> Association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959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0072" y="1012210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Binary </a:t>
            </a:r>
            <a:r>
              <a:rPr lang="en-US" altLang="en-US" dirty="0" smtClean="0"/>
              <a:t>Association</a:t>
            </a:r>
            <a:endParaRPr lang="en-GB" altLang="en-US" dirty="0"/>
          </a:p>
        </p:txBody>
      </p:sp>
      <p:sp>
        <p:nvSpPr>
          <p:cNvPr id="47107" name="Content Placeholder 1"/>
          <p:cNvSpPr>
            <a:spLocks noGrp="1"/>
          </p:cNvSpPr>
          <p:nvPr>
            <p:ph idx="1"/>
          </p:nvPr>
        </p:nvSpPr>
        <p:spPr>
          <a:xfrm>
            <a:off x="205856" y="2687294"/>
            <a:ext cx="4843982" cy="16104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/>
              <a:t>It associates objects of exactly two classes; it is denoted by a line, or an arrow between the associated </a:t>
            </a:r>
            <a:r>
              <a:rPr lang="en-US" altLang="en-US" sz="2400" dirty="0" smtClean="0"/>
              <a:t>objects</a:t>
            </a:r>
            <a:r>
              <a:rPr lang="en-US" altLang="en-US" sz="2400" dirty="0"/>
              <a:t>.</a:t>
            </a:r>
          </a:p>
        </p:txBody>
      </p:sp>
      <p:pic>
        <p:nvPicPr>
          <p:cNvPr id="47108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8" y="2142699"/>
            <a:ext cx="6659942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643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9128" y="1012210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Ternary </a:t>
            </a:r>
            <a:r>
              <a:rPr lang="en-US" altLang="en-US" dirty="0" smtClean="0"/>
              <a:t>Association</a:t>
            </a:r>
            <a:endParaRPr lang="en-GB" altLang="en-US" dirty="0"/>
          </a:p>
        </p:txBody>
      </p:sp>
      <p:sp>
        <p:nvSpPr>
          <p:cNvPr id="48131" name="Content Placeholder 1"/>
          <p:cNvSpPr>
            <a:spLocks noGrp="1"/>
          </p:cNvSpPr>
          <p:nvPr>
            <p:ph idx="1"/>
          </p:nvPr>
        </p:nvSpPr>
        <p:spPr>
          <a:xfrm>
            <a:off x="384412" y="1865194"/>
            <a:ext cx="8229600" cy="220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It associates objects of exactly three classes; it is denoted by a diamond with lines connected to associated objects</a:t>
            </a:r>
            <a:r>
              <a:rPr lang="en-US" altLang="en-US" sz="2400" dirty="0" smtClean="0"/>
              <a:t>.</a:t>
            </a:r>
            <a:endParaRPr lang="en-US" altLang="en-US" sz="1000" b="1" dirty="0"/>
          </a:p>
          <a:p>
            <a:pPr marL="0" indent="0">
              <a:buNone/>
            </a:pPr>
            <a:r>
              <a:rPr lang="en-US" altLang="en-US" sz="2400" b="1" dirty="0"/>
              <a:t>Example</a:t>
            </a:r>
            <a:r>
              <a:rPr lang="en-US" altLang="en-US" sz="2400" b="1" dirty="0" smtClean="0"/>
              <a:t>:</a:t>
            </a:r>
            <a:endParaRPr lang="en-US" altLang="en-US" sz="1000" b="1" dirty="0"/>
          </a:p>
          <a:p>
            <a:pPr marL="0" indent="0">
              <a:buNone/>
            </a:pPr>
            <a:r>
              <a:rPr lang="en-US" altLang="en-US" sz="2400" dirty="0"/>
              <a:t>Objects of exactly three classes are </a:t>
            </a:r>
            <a:r>
              <a:rPr lang="en-US" altLang="en-US" sz="2400" dirty="0" smtClean="0"/>
              <a:t>associated</a:t>
            </a:r>
            <a:endParaRPr lang="en-US" altLang="en-US" sz="2400" dirty="0"/>
          </a:p>
        </p:txBody>
      </p:sp>
      <p:pic>
        <p:nvPicPr>
          <p:cNvPr id="48132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78" y="4067033"/>
            <a:ext cx="65182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570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663" y="998562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Composition</a:t>
            </a:r>
            <a:endParaRPr lang="en-GB" altLang="en-US" dirty="0"/>
          </a:p>
        </p:txBody>
      </p:sp>
      <p:sp>
        <p:nvSpPr>
          <p:cNvPr id="49155" name="Content Placeholder 1"/>
          <p:cNvSpPr>
            <a:spLocks noGrp="1"/>
          </p:cNvSpPr>
          <p:nvPr>
            <p:ph idx="1"/>
          </p:nvPr>
        </p:nvSpPr>
        <p:spPr>
          <a:xfrm>
            <a:off x="493595" y="2033516"/>
            <a:ext cx="6125570" cy="237471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altLang="en-US" sz="2400" dirty="0"/>
              <a:t>An object may be composed of other smaller objects, the relationship between the “part” objects and the “whole” object is known as Composition. </a:t>
            </a:r>
          </a:p>
          <a:p>
            <a:pPr marL="0" indent="0">
              <a:buNone/>
            </a:pPr>
            <a:endParaRPr lang="en-US" altLang="en-US" sz="1200" dirty="0"/>
          </a:p>
          <a:p>
            <a:pPr marL="0" indent="0">
              <a:buNone/>
            </a:pPr>
            <a:r>
              <a:rPr lang="en-US" altLang="en-US" sz="2400" dirty="0"/>
              <a:t>Composition is represented by a line with a filled-diamond head towards the composer object. 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49156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07" y="2982318"/>
            <a:ext cx="489585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527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089545"/>
            <a:ext cx="7772400" cy="6095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Elements of the Analysis Model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3352800" y="2537344"/>
            <a:ext cx="2057400" cy="1676400"/>
            <a:chOff x="624" y="1344"/>
            <a:chExt cx="1296" cy="1056"/>
          </a:xfrm>
        </p:grpSpPr>
        <p:sp>
          <p:nvSpPr>
            <p:cNvPr id="13334" name="Rectangle 4"/>
            <p:cNvSpPr>
              <a:spLocks noChangeArrowheads="1"/>
            </p:cNvSpPr>
            <p:nvPr/>
          </p:nvSpPr>
          <p:spPr bwMode="auto">
            <a:xfrm>
              <a:off x="62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Use case text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Use case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Activity </a:t>
              </a:r>
              <a:r>
                <a:rPr lang="en-US" altLang="en-US" sz="1600" dirty="0" smtClean="0">
                  <a:latin typeface="Times New Roman" panose="02020603050405020304" pitchFamily="18" charset="0"/>
                </a:rPr>
                <a:t>diagrams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3335" name="Rectangle 5"/>
            <p:cNvSpPr>
              <a:spLocks noChangeArrowheads="1"/>
            </p:cNvSpPr>
            <p:nvPr/>
          </p:nvSpPr>
          <p:spPr bwMode="auto">
            <a:xfrm>
              <a:off x="62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Scenario-based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3352800" y="4899544"/>
            <a:ext cx="2057400" cy="1676400"/>
            <a:chOff x="576" y="3072"/>
            <a:chExt cx="1296" cy="1056"/>
          </a:xfrm>
        </p:grpSpPr>
        <p:sp>
          <p:nvSpPr>
            <p:cNvPr id="13332" name="Rectangle 7"/>
            <p:cNvSpPr>
              <a:spLocks noChangeArrowheads="1"/>
            </p:cNvSpPr>
            <p:nvPr/>
          </p:nvSpPr>
          <p:spPr bwMode="auto">
            <a:xfrm>
              <a:off x="576" y="3456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Class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>
                  <a:latin typeface="Times New Roman" panose="02020603050405020304" pitchFamily="18" charset="0"/>
                </a:rPr>
                <a:t>CRC 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models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Collaboration diagrams</a:t>
              </a:r>
            </a:p>
          </p:txBody>
        </p:sp>
        <p:sp>
          <p:nvSpPr>
            <p:cNvPr id="13333" name="Rectangle 8"/>
            <p:cNvSpPr>
              <a:spLocks noChangeArrowheads="1"/>
            </p:cNvSpPr>
            <p:nvPr/>
          </p:nvSpPr>
          <p:spPr bwMode="auto">
            <a:xfrm>
              <a:off x="576" y="3072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Class-based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6667500" y="2537344"/>
            <a:ext cx="2057400" cy="1676400"/>
            <a:chOff x="3264" y="1344"/>
            <a:chExt cx="1296" cy="1056"/>
          </a:xfrm>
        </p:grpSpPr>
        <p:sp>
          <p:nvSpPr>
            <p:cNvPr id="13330" name="Rectangle 10"/>
            <p:cNvSpPr>
              <a:spLocks noChangeArrowheads="1"/>
            </p:cNvSpPr>
            <p:nvPr/>
          </p:nvSpPr>
          <p:spPr bwMode="auto">
            <a:xfrm>
              <a:off x="326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Data structure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Data flow </a:t>
              </a:r>
              <a:r>
                <a:rPr lang="en-US" altLang="en-US" sz="1600" dirty="0" smtClean="0">
                  <a:latin typeface="Times New Roman" panose="02020603050405020304" pitchFamily="18" charset="0"/>
                </a:rPr>
                <a:t>diagrams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3331" name="Rectangle 11"/>
            <p:cNvSpPr>
              <a:spLocks noChangeArrowheads="1"/>
            </p:cNvSpPr>
            <p:nvPr/>
          </p:nvSpPr>
          <p:spPr bwMode="auto">
            <a:xfrm>
              <a:off x="326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Flow-oriented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6667500" y="4899544"/>
            <a:ext cx="2057400" cy="1676400"/>
            <a:chOff x="3408" y="2880"/>
            <a:chExt cx="1296" cy="1056"/>
          </a:xfrm>
        </p:grpSpPr>
        <p:sp>
          <p:nvSpPr>
            <p:cNvPr id="13328" name="Rectangle 13"/>
            <p:cNvSpPr>
              <a:spLocks noChangeArrowheads="1"/>
            </p:cNvSpPr>
            <p:nvPr/>
          </p:nvSpPr>
          <p:spPr bwMode="auto">
            <a:xfrm>
              <a:off x="3408" y="3264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latin typeface="Times New Roman" panose="02020603050405020304" pitchFamily="18" charset="0"/>
                </a:rPr>
                <a:t>State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Sequence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3329" name="Rectangle 14"/>
            <p:cNvSpPr>
              <a:spLocks noChangeArrowheads="1"/>
            </p:cNvSpPr>
            <p:nvPr/>
          </p:nvSpPr>
          <p:spPr bwMode="auto">
            <a:xfrm>
              <a:off x="3408" y="2880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Behavioral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sp>
        <p:nvSpPr>
          <p:cNvPr id="13319" name="Rectangle 15"/>
          <p:cNvSpPr>
            <a:spLocks noChangeArrowheads="1"/>
          </p:cNvSpPr>
          <p:nvPr/>
        </p:nvSpPr>
        <p:spPr bwMode="auto">
          <a:xfrm>
            <a:off x="6400800" y="2384944"/>
            <a:ext cx="2590800" cy="1981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20" name="Text Box 16"/>
          <p:cNvSpPr txBox="1">
            <a:spLocks noChangeArrowheads="1"/>
          </p:cNvSpPr>
          <p:nvPr/>
        </p:nvSpPr>
        <p:spPr bwMode="auto">
          <a:xfrm>
            <a:off x="6705600" y="1927745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Structured Analysis</a:t>
            </a:r>
          </a:p>
        </p:txBody>
      </p:sp>
      <p:sp>
        <p:nvSpPr>
          <p:cNvPr id="13321" name="Line 17"/>
          <p:cNvSpPr>
            <a:spLocks noChangeShapeType="1"/>
          </p:cNvSpPr>
          <p:nvPr/>
        </p:nvSpPr>
        <p:spPr bwMode="auto">
          <a:xfrm>
            <a:off x="3048000" y="6804544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8"/>
          <p:cNvSpPr>
            <a:spLocks noChangeShapeType="1"/>
          </p:cNvSpPr>
          <p:nvPr/>
        </p:nvSpPr>
        <p:spPr bwMode="auto">
          <a:xfrm>
            <a:off x="5715000" y="4670944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8991600" y="4670944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20"/>
          <p:cNvSpPr>
            <a:spLocks noChangeShapeType="1"/>
          </p:cNvSpPr>
          <p:nvPr/>
        </p:nvSpPr>
        <p:spPr bwMode="auto">
          <a:xfrm>
            <a:off x="3048000" y="2384944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21"/>
          <p:cNvSpPr>
            <a:spLocks noChangeShapeType="1"/>
          </p:cNvSpPr>
          <p:nvPr/>
        </p:nvSpPr>
        <p:spPr bwMode="auto">
          <a:xfrm>
            <a:off x="3048000" y="2384944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22"/>
          <p:cNvSpPr>
            <a:spLocks noChangeShapeType="1"/>
          </p:cNvSpPr>
          <p:nvPr/>
        </p:nvSpPr>
        <p:spPr bwMode="auto">
          <a:xfrm>
            <a:off x="5715000" y="2384944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Text Box 23"/>
          <p:cNvSpPr txBox="1">
            <a:spLocks noChangeArrowheads="1"/>
          </p:cNvSpPr>
          <p:nvPr/>
        </p:nvSpPr>
        <p:spPr bwMode="auto">
          <a:xfrm>
            <a:off x="3086100" y="1927745"/>
            <a:ext cx="247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Object-oriented Analysis</a:t>
            </a:r>
          </a:p>
        </p:txBody>
      </p:sp>
    </p:spTree>
    <p:extLst>
      <p:ext uri="{BB962C8B-B14F-4D97-AF65-F5344CB8AC3E}">
        <p14:creationId xmlns:p14="http://schemas.microsoft.com/office/powerpoint/2010/main" val="17310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15" y="915194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Composition</a:t>
            </a:r>
            <a:endParaRPr lang="en-GB" altLang="en-US" dirty="0"/>
          </a:p>
        </p:txBody>
      </p:sp>
      <p:sp>
        <p:nvSpPr>
          <p:cNvPr id="50179" name="Content Placeholder 1"/>
          <p:cNvSpPr>
            <a:spLocks noGrp="1"/>
          </p:cNvSpPr>
          <p:nvPr>
            <p:ph idx="1"/>
          </p:nvPr>
        </p:nvSpPr>
        <p:spPr>
          <a:xfrm>
            <a:off x="671015" y="2006220"/>
            <a:ext cx="8229600" cy="8871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u="sng" dirty="0"/>
              <a:t>Composition of chair</a:t>
            </a:r>
            <a:r>
              <a:rPr lang="en-US" altLang="en-US" sz="2400" u="sng" dirty="0" smtClean="0"/>
              <a:t>:</a:t>
            </a:r>
            <a:endParaRPr lang="en-US" altLang="en-US" sz="2400" dirty="0"/>
          </a:p>
        </p:txBody>
      </p:sp>
      <p:pic>
        <p:nvPicPr>
          <p:cNvPr id="50180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63" y="2321756"/>
            <a:ext cx="70834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82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310" y="1039506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Composition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7230" y="2139286"/>
            <a:ext cx="8886967" cy="4343401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sz="2400" b="1" dirty="0"/>
              <a:t>Composition is stronger relationship because </a:t>
            </a:r>
          </a:p>
          <a:p>
            <a:pPr lvl="1">
              <a:defRPr/>
            </a:pPr>
            <a:r>
              <a:rPr lang="en-US" sz="2000" i="1" dirty="0"/>
              <a:t>Composed object becomes a part of the composer. </a:t>
            </a:r>
          </a:p>
          <a:p>
            <a:pPr lvl="1">
              <a:defRPr/>
            </a:pPr>
            <a:r>
              <a:rPr lang="en-US" sz="2000" i="1" dirty="0"/>
              <a:t>Composed object can’t exist independently.</a:t>
            </a:r>
          </a:p>
          <a:p>
            <a:pPr marL="0" indent="0">
              <a:buNone/>
              <a:defRPr/>
            </a:pPr>
            <a:endParaRPr lang="en-US" sz="1000" i="1" dirty="0"/>
          </a:p>
          <a:p>
            <a:pPr marL="0" indent="0">
              <a:buNone/>
              <a:defRPr/>
            </a:pPr>
            <a:r>
              <a:rPr lang="en-US" sz="2400" b="1" dirty="0"/>
              <a:t>Example I</a:t>
            </a:r>
          </a:p>
          <a:p>
            <a:pPr marL="0" indent="0">
              <a:buNone/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/>
              <a:t>Ali is made up of different body parts They can’t exist independent of Ali </a:t>
            </a:r>
          </a:p>
          <a:p>
            <a:pPr marL="0" indent="0">
              <a:buNone/>
              <a:defRPr/>
            </a:pPr>
            <a:r>
              <a:rPr lang="en-US" sz="2400" b="1" dirty="0"/>
              <a:t>Example II</a:t>
            </a:r>
          </a:p>
          <a:p>
            <a:pPr marL="0" indent="0">
              <a:buNone/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/>
              <a:t>Chair’s body is made up of different parts They can’t exist independently </a:t>
            </a:r>
            <a:endParaRPr lang="en-US" sz="2200" i="1" dirty="0"/>
          </a:p>
          <a:p>
            <a:pPr marL="0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291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650" y="996463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Aggregation</a:t>
            </a:r>
            <a:endParaRPr lang="en-GB" altLang="en-US" dirty="0"/>
          </a:p>
        </p:txBody>
      </p:sp>
      <p:sp>
        <p:nvSpPr>
          <p:cNvPr id="52227" name="Content Placeholder 1"/>
          <p:cNvSpPr>
            <a:spLocks noGrp="1"/>
          </p:cNvSpPr>
          <p:nvPr>
            <p:ph idx="1"/>
          </p:nvPr>
        </p:nvSpPr>
        <p:spPr>
          <a:xfrm>
            <a:off x="534572" y="1772529"/>
            <a:ext cx="10789920" cy="2166425"/>
          </a:xfrm>
        </p:spPr>
        <p:txBody>
          <a:bodyPr>
            <a:noAutofit/>
          </a:bodyPr>
          <a:lstStyle/>
          <a:p>
            <a:pPr algn="just"/>
            <a:r>
              <a:rPr lang="en-US" altLang="en-US" sz="2200" dirty="0"/>
              <a:t>An object may contain a collection (aggregate) of other objects, the relationship between the container and the contained object is called aggregation, </a:t>
            </a:r>
          </a:p>
          <a:p>
            <a:pPr algn="just"/>
            <a:r>
              <a:rPr lang="en-US" altLang="en-US" sz="2200" dirty="0"/>
              <a:t>Aggregation is represented by a line with unfilled-diamond head towards the container. </a:t>
            </a:r>
          </a:p>
        </p:txBody>
      </p:sp>
      <p:pic>
        <p:nvPicPr>
          <p:cNvPr id="52228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60" y="4075257"/>
            <a:ext cx="65992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784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6295" y="1057274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Aggregation</a:t>
            </a:r>
            <a:endParaRPr lang="en-GB" altLang="en-US" dirty="0"/>
          </a:p>
        </p:txBody>
      </p:sp>
      <p:sp>
        <p:nvSpPr>
          <p:cNvPr id="53251" name="Content Placeholder 1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 </a:t>
            </a:r>
          </a:p>
        </p:txBody>
      </p:sp>
      <p:pic>
        <p:nvPicPr>
          <p:cNvPr id="53252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098675"/>
            <a:ext cx="79343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222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431" y="982395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Aggregation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4287" y="2198339"/>
            <a:ext cx="9391934" cy="40852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sz="2400" b="1" dirty="0"/>
              <a:t>Aggregation is weaker relationship because</a:t>
            </a:r>
          </a:p>
          <a:p>
            <a:pPr marL="0" indent="0">
              <a:buNone/>
              <a:defRPr/>
            </a:pPr>
            <a:endParaRPr lang="en-US" sz="1200" b="1" dirty="0"/>
          </a:p>
          <a:p>
            <a:pPr>
              <a:defRPr/>
            </a:pPr>
            <a:r>
              <a:rPr lang="en-US" sz="2000" i="1" dirty="0"/>
              <a:t>Aggregate object is not a part of the container</a:t>
            </a:r>
          </a:p>
          <a:p>
            <a:pPr>
              <a:defRPr/>
            </a:pPr>
            <a:r>
              <a:rPr lang="en-US" sz="2000" i="1" dirty="0"/>
              <a:t>Aggregate object can exist independently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b="1" dirty="0"/>
              <a:t>Example I</a:t>
            </a:r>
          </a:p>
          <a:p>
            <a:pPr lvl="1">
              <a:defRPr/>
            </a:pPr>
            <a:r>
              <a:rPr lang="en-US" sz="2000" dirty="0"/>
              <a:t>Furniture is not an intrinsic part of room</a:t>
            </a:r>
          </a:p>
          <a:p>
            <a:pPr lvl="1">
              <a:defRPr/>
            </a:pPr>
            <a:r>
              <a:rPr lang="en-US" sz="2000" dirty="0"/>
              <a:t>Furniture can be shifted to another room, and so can exist independent of a particular room</a:t>
            </a:r>
          </a:p>
          <a:p>
            <a:pPr marL="0" indent="0">
              <a:buNone/>
              <a:defRPr/>
            </a:pPr>
            <a:r>
              <a:rPr lang="en-US" sz="2400" b="1" dirty="0"/>
              <a:t>Example II</a:t>
            </a:r>
          </a:p>
          <a:p>
            <a:pPr lvl="1">
              <a:defRPr/>
            </a:pPr>
            <a:r>
              <a:rPr lang="en-US" sz="2000" dirty="0"/>
              <a:t>A plant is not an intrinsic part of a garden</a:t>
            </a:r>
          </a:p>
          <a:p>
            <a:pPr lvl="1">
              <a:defRPr/>
            </a:pPr>
            <a:r>
              <a:rPr lang="en-US" sz="2000" dirty="0"/>
              <a:t>It can be planted in some other garden, and so can exist independent of a particular garden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5445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9129" y="1039506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Polymorphism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8992" y="2047164"/>
            <a:ext cx="9446525" cy="4426424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dirty="0"/>
              <a:t>It is also essential component of object oriented modeling (paradigm).</a:t>
            </a:r>
          </a:p>
          <a:p>
            <a:pPr marL="0" indent="0" algn="just">
              <a:buNone/>
              <a:defRPr/>
            </a:pPr>
            <a:endParaRPr lang="en-US" sz="1100" dirty="0"/>
          </a:p>
          <a:p>
            <a:pPr marL="0" indent="0" algn="just">
              <a:buNone/>
              <a:defRPr/>
            </a:pPr>
            <a:r>
              <a:rPr lang="en-US" sz="2400" dirty="0"/>
              <a:t>In general, polymorphism refers to existence of </a:t>
            </a:r>
            <a:r>
              <a:rPr lang="en-US" sz="2400" b="1" i="1" dirty="0"/>
              <a:t>different forms </a:t>
            </a:r>
            <a:r>
              <a:rPr lang="en-US" sz="2400" dirty="0"/>
              <a:t>of a single entity. </a:t>
            </a:r>
          </a:p>
          <a:p>
            <a:pPr algn="just">
              <a:defRPr/>
            </a:pPr>
            <a:endParaRPr lang="en-US" sz="1100" dirty="0"/>
          </a:p>
          <a:p>
            <a:pPr marL="0" indent="0" algn="just">
              <a:buNone/>
              <a:defRPr/>
            </a:pPr>
            <a:r>
              <a:rPr lang="en-US" sz="2400" dirty="0"/>
              <a:t>For example, both Diamond and Coal are different forms of Carbon.</a:t>
            </a:r>
          </a:p>
          <a:p>
            <a:pPr marL="0" indent="0" algn="just"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i="1" dirty="0"/>
              <a:t>In OO model, polymorphism means that different objects can behave in different ways for the same message (stimulus).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64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15" y="736980"/>
            <a:ext cx="8229600" cy="900752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Polymorphism</a:t>
            </a:r>
            <a:endParaRPr lang="en-GB" altLang="en-US" sz="3200" dirty="0"/>
          </a:p>
        </p:txBody>
      </p:sp>
      <p:pic>
        <p:nvPicPr>
          <p:cNvPr id="5632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7166" y="2279533"/>
            <a:ext cx="8658225" cy="3548062"/>
          </a:xfrm>
        </p:spPr>
      </p:pic>
    </p:spTree>
    <p:extLst>
      <p:ext uri="{BB962C8B-B14F-4D97-AF65-F5344CB8AC3E}">
        <p14:creationId xmlns:p14="http://schemas.microsoft.com/office/powerpoint/2010/main" val="306809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367" y="984913"/>
            <a:ext cx="8229600" cy="639763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Polymorphism </a:t>
            </a:r>
            <a:r>
              <a:rPr lang="en-US" altLang="en-US" sz="3200" dirty="0" smtClean="0"/>
              <a:t>Advantages</a:t>
            </a:r>
            <a:endParaRPr lang="en-GB" altLang="en-US" sz="3200" dirty="0"/>
          </a:p>
        </p:txBody>
      </p:sp>
      <p:sp>
        <p:nvSpPr>
          <p:cNvPr id="57347" name="Content Placeholder 1"/>
          <p:cNvSpPr>
            <a:spLocks noGrp="1"/>
          </p:cNvSpPr>
          <p:nvPr>
            <p:ph idx="1"/>
          </p:nvPr>
        </p:nvSpPr>
        <p:spPr>
          <a:xfrm>
            <a:off x="503014" y="1965276"/>
            <a:ext cx="5780465" cy="13113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dirty="0"/>
              <a:t>Messages can be interpreted in different ways depending upon the receiver class.</a:t>
            </a:r>
          </a:p>
          <a:p>
            <a:pPr marL="0" indent="0" algn="just">
              <a:buNone/>
            </a:pPr>
            <a:r>
              <a:rPr lang="en-US" altLang="en-US" dirty="0"/>
              <a:t>New classes can be added without changing the existing model. </a:t>
            </a:r>
          </a:p>
        </p:txBody>
      </p:sp>
      <p:pic>
        <p:nvPicPr>
          <p:cNvPr id="57348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"/>
          <a:stretch>
            <a:fillRect/>
          </a:stretch>
        </p:blipFill>
        <p:spPr bwMode="auto">
          <a:xfrm>
            <a:off x="3393246" y="3153770"/>
            <a:ext cx="83534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12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98010" y="1940629"/>
            <a:ext cx="8721969" cy="3668601"/>
          </a:xfrm>
        </p:spPr>
        <p:txBody>
          <a:bodyPr>
            <a:normAutofit/>
          </a:bodyPr>
          <a:lstStyle/>
          <a:p>
            <a:pPr marL="33763" indent="0" algn="just">
              <a:buNone/>
              <a:defRPr/>
            </a:pPr>
            <a:r>
              <a:rPr lang="en-US" sz="2400" dirty="0" smtClean="0"/>
              <a:t>Create a working plan for banking system case study using agile process model (Extreme programming). You are required to </a:t>
            </a:r>
          </a:p>
          <a:p>
            <a:pPr marL="700663" lvl="1" indent="-342900" algn="just">
              <a:defRPr/>
            </a:pPr>
            <a:r>
              <a:rPr lang="en-US" sz="2200" dirty="0" smtClean="0"/>
              <a:t>Identify </a:t>
            </a:r>
            <a:r>
              <a:rPr lang="en-US" sz="2200" dirty="0"/>
              <a:t>functional requirements (FR’s) from the case study and write User Stories for each FR in order to have detail understanding. </a:t>
            </a:r>
          </a:p>
          <a:p>
            <a:pPr lvl="1"/>
            <a:r>
              <a:rPr lang="en-US" sz="2200" dirty="0"/>
              <a:t>Create Iteration Plans.</a:t>
            </a:r>
          </a:p>
          <a:p>
            <a:pPr lvl="1"/>
            <a:r>
              <a:rPr lang="en-US" sz="2200" dirty="0"/>
              <a:t>Perform Test First Development (Write test descriptions for user story cards).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# </a:t>
            </a:r>
            <a:r>
              <a:rPr lang="en-US" alt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Assignment # 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50877" y="2047163"/>
            <a:ext cx="9853684" cy="44969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You are required to create a SRS (Software Requirement Specification) document for banking system case study. Steps for creating SRS,	</a:t>
            </a:r>
          </a:p>
          <a:p>
            <a:pPr marL="0" lv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capturing functional requirements through user-story cards, state non-functional requirements as well for banking system. </a:t>
            </a:r>
          </a:p>
          <a:p>
            <a:pPr marL="0" indent="0">
              <a:buNone/>
            </a:pPr>
            <a:r>
              <a:rPr lang="en-US" sz="2400" b="1" dirty="0"/>
              <a:t>Requirement Analysis</a:t>
            </a:r>
            <a:endParaRPr lang="en-US" sz="2400" dirty="0"/>
          </a:p>
          <a:p>
            <a:pPr lvl="0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User Stories card would help you to capture use-cases. Identify actors from story cards and draw use-cases for a banking system case study. </a:t>
            </a:r>
          </a:p>
          <a:p>
            <a:pPr lvl="0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Draw Activity Diagram to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capyure</a:t>
            </a:r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 detail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functionalities by elaborating your use cases. </a:t>
            </a:r>
          </a:p>
          <a:p>
            <a:pPr lvl="0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Draw Swimlane Diagram to link activities with actors. </a:t>
            </a:r>
          </a:p>
          <a:p>
            <a:pPr marL="0" indent="0">
              <a:buNone/>
            </a:pPr>
            <a:r>
              <a:rPr lang="en-US" sz="2400" b="1" dirty="0"/>
              <a:t>Specification</a:t>
            </a:r>
            <a:endParaRPr lang="en-US" sz="2400" dirty="0"/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After Analysis, write final set of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37549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4" y="1173709"/>
            <a:ext cx="11588436" cy="48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Scenario-Based Modeling</a:t>
            </a:r>
          </a:p>
        </p:txBody>
      </p:sp>
    </p:spTree>
    <p:extLst>
      <p:ext uri="{BB962C8B-B14F-4D97-AF65-F5344CB8AC3E}">
        <p14:creationId xmlns:p14="http://schemas.microsoft.com/office/powerpoint/2010/main" val="17921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Developing Use Cases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526" y="2180496"/>
            <a:ext cx="6086901" cy="367830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 smtClean="0"/>
              <a:t>– </a:t>
            </a:r>
            <a:r>
              <a:rPr lang="en-US" altLang="en-US" sz="2000" dirty="0"/>
              <a:t>Define the set of actors that will be involved in the story</a:t>
            </a:r>
          </a:p>
          <a:p>
            <a:pPr lvl="1" eaLnBrk="1" hangingPunct="1">
              <a:defRPr/>
            </a:pPr>
            <a:endParaRPr lang="en-US" altLang="en-US" sz="1800" dirty="0"/>
          </a:p>
          <a:p>
            <a:pPr lvl="1" eaLnBrk="1" hangingPunct="1">
              <a:defRPr/>
            </a:pPr>
            <a:r>
              <a:rPr lang="en-US" altLang="en-US" sz="1800" dirty="0"/>
              <a:t>Actors are people, devices, or other systems that use the system or product within the context of the function and behavior that is to be described</a:t>
            </a:r>
          </a:p>
          <a:p>
            <a:pPr lvl="1" eaLnBrk="1" hangingPunct="1">
              <a:defRPr/>
            </a:pPr>
            <a:endParaRPr lang="en-US" altLang="en-US" sz="1800" dirty="0"/>
          </a:p>
          <a:p>
            <a:pPr lvl="1" eaLnBrk="1" hangingPunct="1">
              <a:defRPr/>
            </a:pPr>
            <a:r>
              <a:rPr lang="en-US" altLang="en-US" sz="1800" dirty="0"/>
              <a:t>Actors are anything that communicate with the system or product and that are external to the system itself</a:t>
            </a:r>
          </a:p>
          <a:p>
            <a:pPr eaLnBrk="1" hangingPunct="1">
              <a:defRPr/>
            </a:pPr>
            <a:endParaRPr lang="en-US" altLang="en-US" sz="20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27" y="3316406"/>
            <a:ext cx="4600135" cy="1933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9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Specialized Use Cases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0118" y="2180496"/>
            <a:ext cx="7833815" cy="3678303"/>
          </a:xfrm>
        </p:spPr>
        <p:txBody>
          <a:bodyPr>
            <a:normAutofit/>
          </a:bodyPr>
          <a:lstStyle/>
          <a:p>
            <a:pPr marL="324000" lvl="1" indent="0">
              <a:buNone/>
              <a:defRPr/>
            </a:pPr>
            <a:r>
              <a:rPr lang="en-US" sz="2400" dirty="0" smtClean="0"/>
              <a:t>You </a:t>
            </a:r>
            <a:r>
              <a:rPr lang="en-US" sz="2400" dirty="0"/>
              <a:t>may have two specialized children of this use case (Check password and Retinal scan</a:t>
            </a:r>
            <a:r>
              <a:rPr lang="en-US" sz="2400" dirty="0" smtClean="0"/>
              <a:t>).</a:t>
            </a:r>
          </a:p>
          <a:p>
            <a:pPr marL="324000" lvl="1" indent="0">
              <a:buNone/>
              <a:defRPr/>
            </a:pPr>
            <a:endParaRPr lang="en-US" sz="1800" dirty="0" smtClean="0"/>
          </a:p>
          <a:p>
            <a:pPr marL="324000" lvl="1" indent="0">
              <a:buNone/>
              <a:defRPr/>
            </a:pPr>
            <a:endParaRPr lang="en-US" sz="1800" dirty="0" smtClean="0"/>
          </a:p>
          <a:p>
            <a:pPr marL="324000" lvl="1" indent="0">
              <a:buNone/>
              <a:defRPr/>
            </a:pPr>
            <a:endParaRPr lang="en-US" altLang="en-US" sz="20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09" y="4000952"/>
            <a:ext cx="4735774" cy="2313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2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Include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778" y="2098611"/>
            <a:ext cx="6153978" cy="2336912"/>
          </a:xfrm>
        </p:spPr>
        <p:txBody>
          <a:bodyPr>
            <a:normAutofit/>
          </a:bodyPr>
          <a:lstStyle/>
          <a:p>
            <a:pPr lvl="1" algn="just">
              <a:defRPr/>
            </a:pPr>
            <a:r>
              <a:rPr lang="en-US" sz="1800" dirty="0"/>
              <a:t>Include relationship is used to avoid describing the same flow of events several times, by putting the common behavior in a use case of its own </a:t>
            </a: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This </a:t>
            </a:r>
            <a:r>
              <a:rPr lang="en-US" sz="1800" dirty="0"/>
              <a:t>is an example of dependency </a:t>
            </a:r>
            <a:endParaRPr lang="en-US" sz="1800" dirty="0" smtClean="0"/>
          </a:p>
          <a:p>
            <a:pPr marL="324000" lvl="1" indent="0">
              <a:buNone/>
              <a:defRPr/>
            </a:pPr>
            <a:endParaRPr lang="en-US" altLang="en-US" sz="20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89" y="3903261"/>
            <a:ext cx="6633453" cy="1341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3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Words>1166</Words>
  <Application>Microsoft Office PowerPoint</Application>
  <PresentationFormat>Widescreen</PresentationFormat>
  <Paragraphs>242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Gill Sans MT</vt:lpstr>
      <vt:lpstr>Times New Roman</vt:lpstr>
      <vt:lpstr>Wingdings 2</vt:lpstr>
      <vt:lpstr>Dividend</vt:lpstr>
      <vt:lpstr>SOFTWARE ENGINEERING (Week-4)</vt:lpstr>
      <vt:lpstr>Agenda of week # 4</vt:lpstr>
      <vt:lpstr>Analysis Modeling (Cont…)</vt:lpstr>
      <vt:lpstr>Elements of the Analysis Model</vt:lpstr>
      <vt:lpstr>PowerPoint Presentation</vt:lpstr>
      <vt:lpstr>Scenario-Based Modeling</vt:lpstr>
      <vt:lpstr>Developing Use Cases</vt:lpstr>
      <vt:lpstr>Specialized Use Cases</vt:lpstr>
      <vt:lpstr>Include</vt:lpstr>
      <vt:lpstr>Extend</vt:lpstr>
      <vt:lpstr>Use case diagram for atm</vt:lpstr>
      <vt:lpstr>PowerPoint Presentation</vt:lpstr>
      <vt:lpstr>Behavioral Modeling</vt:lpstr>
      <vt:lpstr>Activity diagram</vt:lpstr>
      <vt:lpstr>PowerPoint Presentation</vt:lpstr>
      <vt:lpstr>PowerPoint Presentation</vt:lpstr>
      <vt:lpstr>Swimlane diagram</vt:lpstr>
      <vt:lpstr>PowerPoint Presentation</vt:lpstr>
      <vt:lpstr>State Machine Diagram</vt:lpstr>
      <vt:lpstr>Element of State Machine Diagram</vt:lpstr>
      <vt:lpstr>State Machine Diagram</vt:lpstr>
      <vt:lpstr>Sequence diagram</vt:lpstr>
      <vt:lpstr>PowerPoint Presentation</vt:lpstr>
      <vt:lpstr>System Sequence Diagram</vt:lpstr>
      <vt:lpstr>Structured Analysis of Object oriented Paradigm</vt:lpstr>
      <vt:lpstr>Class Diagram</vt:lpstr>
      <vt:lpstr>Inheritance</vt:lpstr>
      <vt:lpstr>Kinds of Association</vt:lpstr>
      <vt:lpstr>Class Association</vt:lpstr>
      <vt:lpstr>Object Association</vt:lpstr>
      <vt:lpstr>Simple Association</vt:lpstr>
      <vt:lpstr>Kinds of Simple Association</vt:lpstr>
      <vt:lpstr> Kinds of Simple Association w.r.t Navigation</vt:lpstr>
      <vt:lpstr> One-Way Association</vt:lpstr>
      <vt:lpstr> Two-Way Association</vt:lpstr>
      <vt:lpstr> Kinds of Simple Association w.r.t Cardinality</vt:lpstr>
      <vt:lpstr> Binary Association</vt:lpstr>
      <vt:lpstr> Ternary Association</vt:lpstr>
      <vt:lpstr> Composition</vt:lpstr>
      <vt:lpstr> Composition</vt:lpstr>
      <vt:lpstr> Composition</vt:lpstr>
      <vt:lpstr> Aggregation</vt:lpstr>
      <vt:lpstr> Aggregation</vt:lpstr>
      <vt:lpstr> Aggregation</vt:lpstr>
      <vt:lpstr> Polymorphism</vt:lpstr>
      <vt:lpstr>  Polymorphism</vt:lpstr>
      <vt:lpstr> Polymorphism Advantages</vt:lpstr>
      <vt:lpstr>Assignment # 1</vt:lpstr>
      <vt:lpstr>Assignment # 2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219</cp:revision>
  <dcterms:created xsi:type="dcterms:W3CDTF">2021-02-17T13:59:14Z</dcterms:created>
  <dcterms:modified xsi:type="dcterms:W3CDTF">2021-03-24T04:20:45Z</dcterms:modified>
</cp:coreProperties>
</file>