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8" r:id="rId2"/>
    <p:sldId id="312" r:id="rId3"/>
    <p:sldId id="326" r:id="rId4"/>
    <p:sldId id="317" r:id="rId5"/>
    <p:sldId id="316" r:id="rId6"/>
    <p:sldId id="318" r:id="rId7"/>
    <p:sldId id="319" r:id="rId8"/>
    <p:sldId id="320" r:id="rId9"/>
    <p:sldId id="321" r:id="rId10"/>
    <p:sldId id="322" r:id="rId11"/>
    <p:sldId id="323" r:id="rId12"/>
    <p:sldId id="324" r:id="rId13"/>
    <p:sldId id="325" r:id="rId14"/>
    <p:sldId id="353" r:id="rId15"/>
    <p:sldId id="327" r:id="rId16"/>
    <p:sldId id="328" r:id="rId17"/>
    <p:sldId id="329" r:id="rId18"/>
    <p:sldId id="330" r:id="rId19"/>
    <p:sldId id="331" r:id="rId20"/>
    <p:sldId id="332" r:id="rId21"/>
    <p:sldId id="333"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4" r:id="rId41"/>
    <p:sldId id="355" r:id="rId42"/>
    <p:sldId id="356" r:id="rId43"/>
    <p:sldId id="357" r:id="rId44"/>
    <p:sldId id="358" r:id="rId45"/>
    <p:sldId id="359" r:id="rId46"/>
    <p:sldId id="360" r:id="rId47"/>
    <p:sldId id="361" r:id="rId48"/>
    <p:sldId id="26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2-10-11T06:53:47.0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0 19,'0'0'4,"0"0"-1,0 0 0,0 0-1,0 0 1,0 2-1,-2 0-1,4-1 0,-2-1 1,0 2-1,2-1-1,-2 1 1,0 0-1</inkml:trace>
  <inkml:trace contextRef="#ctx0" brushRef="#br0" timeOffset="7646">8452 9295 21,'-12'-2'3,"-9"-3"0,-6-1-1</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2-10-11T06:53:47.8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0 19,'0'0'4,"0"0"0,0 0-2,0 0 1,0 0-1,0 2 0,-2-1 0,0 0 0,2-2 0,0 1-1,0 0 1,0 0 0,0 0-1,0 0 0,0 0 0,0 0 0,0 0-1,0 0 1,0 0 0,0 0-1,0 1 1,2 0 0,-2-2-1,2-1 0,-2 2 0,0 0 0,0 1 1,0 0-1,0 0 1,0-1-1,0 2 1,2-1-2,-2 0 1,0-1 1,0 0 6,-2-1-1,2 1-1,0-1-1,0 1 0,0-1-1,0 2 6,0-1-7,0 0 0,-2 1 6,4-1-1,-2 0-1,0 0-1,0 0 6,0 0-8,0 0-7,0 0 1,0 0 0,0 1 7,2-1-13,0 0 1,-2-2 7,4 3-6,0 1 0,5 0-1</inkml:trace>
</inkml:ink>
</file>

<file path=ppt/ink/ink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2-10-11T06:53:47.2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22-1 21,'-2'0'4,"-1"2"-1,1 2 0,0 0-1,-1 1-1,0 0 0,1 0 1,0 0-1,2-3 0,0 3-1,0-3 1,0-1-1,-2-1-1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10-11T06:54:27.9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2-10-11T06:54:36.1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 0 22,'0'0'4,"-2"3"0,2-1-1,-2 3 0,1-2-1,-1 2 1,0 0-1,-2 0 0,2 1-1,-2 0 1,2-1-1,0 0 0,1 1-1,-1 0 0,-2-2 0,2 0 0,0 0-2</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10-11T06:55:41.9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0,'0'0</inkml:trace>
  <inkml:trace contextRef="#ctx0" brushRef="#br0" timeOffset="191">0 0</inkml:trace>
  <inkml:trace contextRef="#ctx0" brushRef="#br0" timeOffset="6614">3645 250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01-Apr-21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253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14421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36867"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2616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0903ED29-67BE-4D68-8860-5414F28E859C}" type="slidenum">
              <a:rPr lang="en-US" altLang="en-US" smtClean="0"/>
              <a:pPr>
                <a:spcBef>
                  <a:spcPct val="0"/>
                </a:spcBef>
              </a:pPr>
              <a:t>40</a:t>
            </a:fld>
            <a:endParaRPr lang="en-US" altLang="en-US" smtClean="0"/>
          </a:p>
        </p:txBody>
      </p:sp>
    </p:spTree>
    <p:extLst>
      <p:ext uri="{BB962C8B-B14F-4D97-AF65-F5344CB8AC3E}">
        <p14:creationId xmlns:p14="http://schemas.microsoft.com/office/powerpoint/2010/main" val="768873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253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79119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253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69226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253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4674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3555"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55425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6627"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78080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28675"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27914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32771"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67944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34819" name="Rectangle 2"/>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2934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01-Apr-21</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01-Apr-21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01-Apr-21</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383840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609601"/>
            <a:ext cx="10358967" cy="1139825"/>
          </a:xfrm>
        </p:spPr>
        <p:txBody>
          <a:bodyPr/>
          <a:lstStyle/>
          <a:p>
            <a:r>
              <a:rPr lang="en-US" smtClean="0"/>
              <a:t>Click to edit Master title style</a:t>
            </a:r>
            <a:endParaRPr lang="en-US"/>
          </a:p>
        </p:txBody>
      </p:sp>
    </p:spTree>
    <p:extLst>
      <p:ext uri="{BB962C8B-B14F-4D97-AF65-F5344CB8AC3E}">
        <p14:creationId xmlns:p14="http://schemas.microsoft.com/office/powerpoint/2010/main" val="13658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01-Apr-21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722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01-Apr-21</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01-Apr-21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01-Apr-21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01-Apr-21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01-Apr-21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01-Apr-21</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01-Apr-21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01-Apr-21</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2.emf"/><Relationship Id="rId4" Type="http://schemas.openxmlformats.org/officeDocument/2006/relationships/customXml" Target="../ink/ink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5.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ENGINEERING</a:t>
            </a:r>
            <a:br>
              <a:rPr lang="en-US" dirty="0" smtClean="0"/>
            </a:br>
            <a:r>
              <a:rPr lang="en-US" cap="none" dirty="0" smtClean="0">
                <a:latin typeface="Calibri" panose="020F0502020204030204" pitchFamily="34" charset="0"/>
                <a:cs typeface="Calibri" panose="020F0502020204030204" pitchFamily="34" charset="0"/>
              </a:rPr>
              <a:t>(Week-5)</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fontScale="85000" lnSpcReduction="20000"/>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dirty="0" smtClean="0">
                <a:solidFill>
                  <a:schemeClr val="bg1"/>
                </a:solidFill>
                <a:latin typeface="Calibri" panose="020F0502020204030204" pitchFamily="34" charset="0"/>
                <a:cs typeface="Calibri" panose="020F0502020204030204" pitchFamily="34" charset="0"/>
              </a:rPr>
              <a:t>MS-CS (</a:t>
            </a:r>
            <a:r>
              <a:rPr lang="en-US" sz="2800" cap="none" dirty="0">
                <a:solidFill>
                  <a:schemeClr val="bg1"/>
                </a:solidFill>
                <a:latin typeface="Calibri" panose="020F0502020204030204" pitchFamily="34" charset="0"/>
                <a:cs typeface="Calibri" panose="020F0502020204030204" pitchFamily="34" charset="0"/>
              </a:rPr>
              <a:t>S</a:t>
            </a:r>
            <a:r>
              <a:rPr lang="en-US" sz="2800" cap="none" dirty="0" smtClean="0">
                <a:solidFill>
                  <a:schemeClr val="bg1"/>
                </a:solidFill>
                <a:latin typeface="Calibri" panose="020F0502020204030204" pitchFamily="34" charset="0"/>
                <a:cs typeface="Calibri" panose="020F0502020204030204" pitchFamily="34" charset="0"/>
              </a:rPr>
              <a:t>oftware </a:t>
            </a:r>
            <a:r>
              <a:rPr lang="en-US" sz="2800" cap="none" dirty="0">
                <a:solidFill>
                  <a:schemeClr val="bg1"/>
                </a:solidFill>
                <a:latin typeface="Calibri" panose="020F0502020204030204" pitchFamily="34" charset="0"/>
                <a:cs typeface="Calibri" panose="020F0502020204030204" pitchFamily="34" charset="0"/>
              </a:rPr>
              <a:t>E</a:t>
            </a:r>
            <a:r>
              <a:rPr lang="en-US" sz="2800" cap="none" dirty="0" smtClean="0">
                <a:solidFill>
                  <a:schemeClr val="bg1"/>
                </a:solidFill>
                <a:latin typeface="Calibri" panose="020F0502020204030204" pitchFamily="34" charset="0"/>
                <a:cs typeface="Calibri" panose="020F0502020204030204" pitchFamily="34" charset="0"/>
              </a:rPr>
              <a:t>ngineering</a:t>
            </a:r>
            <a:r>
              <a:rPr lang="en-US" sz="2800"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17402" t="21610" r="33996" b="13778"/>
          <a:stretch/>
        </p:blipFill>
        <p:spPr>
          <a:xfrm>
            <a:off x="1596788" y="762931"/>
            <a:ext cx="9601196" cy="5460642"/>
          </a:xfrm>
          <a:prstGeom prst="rect">
            <a:avLst/>
          </a:prstGeom>
        </p:spPr>
      </p:pic>
    </p:spTree>
    <p:extLst>
      <p:ext uri="{BB962C8B-B14F-4D97-AF65-F5344CB8AC3E}">
        <p14:creationId xmlns:p14="http://schemas.microsoft.com/office/powerpoint/2010/main" val="36738221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15917" t="21082" r="34196" b="15890"/>
          <a:stretch/>
        </p:blipFill>
        <p:spPr>
          <a:xfrm>
            <a:off x="1527413" y="596849"/>
            <a:ext cx="9601196" cy="5422005"/>
          </a:xfrm>
          <a:prstGeom prst="rect">
            <a:avLst/>
          </a:prstGeom>
        </p:spPr>
      </p:pic>
    </p:spTree>
    <p:extLst>
      <p:ext uri="{BB962C8B-B14F-4D97-AF65-F5344CB8AC3E}">
        <p14:creationId xmlns:p14="http://schemas.microsoft.com/office/powerpoint/2010/main" val="30871514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5818" t="22315" r="33998" b="13072"/>
          <a:stretch/>
        </p:blipFill>
        <p:spPr>
          <a:xfrm>
            <a:off x="1554708" y="625684"/>
            <a:ext cx="9601196" cy="5434883"/>
          </a:xfrm>
          <a:prstGeom prst="rect">
            <a:avLst/>
          </a:prstGeom>
        </p:spPr>
      </p:pic>
    </p:spTree>
    <p:extLst>
      <p:ext uri="{BB962C8B-B14F-4D97-AF65-F5344CB8AC3E}">
        <p14:creationId xmlns:p14="http://schemas.microsoft.com/office/powerpoint/2010/main" val="7477651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96037" y="994015"/>
            <a:ext cx="8666328" cy="796118"/>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bg1"/>
                </a:solidFill>
              </a:rPr>
              <a:t>Software Architecture</a:t>
            </a:r>
            <a:endParaRPr lang="en-US" dirty="0">
              <a:solidFill>
                <a:schemeClr val="bg1"/>
              </a:solidFill>
            </a:endParaRPr>
          </a:p>
        </p:txBody>
      </p:sp>
      <p:sp>
        <p:nvSpPr>
          <p:cNvPr id="7" name="Title 1"/>
          <p:cNvSpPr txBox="1">
            <a:spLocks/>
          </p:cNvSpPr>
          <p:nvPr/>
        </p:nvSpPr>
        <p:spPr>
          <a:xfrm>
            <a:off x="1353404" y="3002510"/>
            <a:ext cx="9182667" cy="163773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400" dirty="0" smtClean="0">
                <a:latin typeface="Calibri" panose="020F0502020204030204" pitchFamily="34" charset="0"/>
                <a:cs typeface="Calibri" panose="020F0502020204030204" pitchFamily="34" charset="0"/>
              </a:rPr>
              <a:t>The </a:t>
            </a:r>
            <a:r>
              <a:rPr lang="en-US" sz="2400" dirty="0">
                <a:latin typeface="Calibri" panose="020F0502020204030204" pitchFamily="34" charset="0"/>
                <a:cs typeface="Calibri" panose="020F0502020204030204" pitchFamily="34" charset="0"/>
              </a:rPr>
              <a:t>software architecture of a program or computing system is the structure or structures of the system, which comprise software </a:t>
            </a:r>
            <a:r>
              <a:rPr lang="en-US" sz="2400" dirty="0">
                <a:solidFill>
                  <a:srgbClr val="FF0000"/>
                </a:solidFill>
                <a:latin typeface="Calibri" panose="020F0502020204030204" pitchFamily="34" charset="0"/>
                <a:cs typeface="Calibri" panose="020F0502020204030204" pitchFamily="34" charset="0"/>
              </a:rPr>
              <a:t>components</a:t>
            </a:r>
            <a:r>
              <a:rPr lang="en-US" sz="2400" dirty="0">
                <a:latin typeface="Calibri" panose="020F0502020204030204" pitchFamily="34" charset="0"/>
                <a:cs typeface="Calibri" panose="020F0502020204030204" pitchFamily="34" charset="0"/>
              </a:rPr>
              <a:t>, the externally visible </a:t>
            </a:r>
            <a:r>
              <a:rPr lang="en-US" sz="2400" dirty="0">
                <a:solidFill>
                  <a:srgbClr val="FF0000"/>
                </a:solidFill>
                <a:latin typeface="Calibri" panose="020F0502020204030204" pitchFamily="34" charset="0"/>
                <a:cs typeface="Calibri" panose="020F0502020204030204" pitchFamily="34" charset="0"/>
              </a:rPr>
              <a:t>properties</a:t>
            </a:r>
            <a:r>
              <a:rPr lang="en-US" sz="2400" dirty="0">
                <a:latin typeface="Calibri" panose="020F0502020204030204" pitchFamily="34" charset="0"/>
                <a:cs typeface="Calibri" panose="020F0502020204030204" pitchFamily="34" charset="0"/>
              </a:rPr>
              <a:t> of those components, and the </a:t>
            </a:r>
            <a:r>
              <a:rPr lang="en-US" sz="2400" dirty="0">
                <a:solidFill>
                  <a:srgbClr val="FF0000"/>
                </a:solidFill>
                <a:latin typeface="Calibri" panose="020F0502020204030204" pitchFamily="34" charset="0"/>
                <a:cs typeface="Calibri" panose="020F0502020204030204" pitchFamily="34" charset="0"/>
              </a:rPr>
              <a:t>relationships</a:t>
            </a:r>
            <a:r>
              <a:rPr lang="en-US" sz="2400" dirty="0">
                <a:latin typeface="Calibri" panose="020F0502020204030204" pitchFamily="34" charset="0"/>
                <a:cs typeface="Calibri" panose="020F0502020204030204" pitchFamily="34" charset="0"/>
              </a:rPr>
              <a:t> between them.</a:t>
            </a:r>
          </a:p>
          <a:p>
            <a:pPr algn="just"/>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7126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512953" y="1839297"/>
            <a:ext cx="10993549" cy="605294"/>
          </a:xfrm>
          <a:noFill/>
        </p:spPr>
        <p:txBody>
          <a:bodyPr vert="horz" wrap="square" lIns="63500" tIns="25400" rIns="63500" bIns="25400" rtlCol="0" anchor="t">
            <a:spAutoFit/>
          </a:bodyPr>
          <a:lstStyle/>
          <a:p>
            <a:r>
              <a:rPr lang="en-US" altLang="en-US" b="1" dirty="0">
                <a:solidFill>
                  <a:schemeClr val="tx1"/>
                </a:solidFill>
              </a:rPr>
              <a:t>Design </a:t>
            </a:r>
            <a:r>
              <a:rPr lang="en-US" altLang="en-US" b="1" dirty="0" smtClean="0">
                <a:solidFill>
                  <a:schemeClr val="tx1"/>
                </a:solidFill>
              </a:rPr>
              <a:t>principles</a:t>
            </a:r>
            <a:endParaRPr lang="en-US" altLang="en-US" sz="3600" b="1" dirty="0" smtClean="0">
              <a:solidFill>
                <a:schemeClr val="tx1"/>
              </a:solidFill>
            </a:endParaRPr>
          </a:p>
        </p:txBody>
      </p:sp>
    </p:spTree>
    <p:extLst>
      <p:ext uri="{BB962C8B-B14F-4D97-AF65-F5344CB8AC3E}">
        <p14:creationId xmlns:p14="http://schemas.microsoft.com/office/powerpoint/2010/main" val="350352482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8272" y="1055428"/>
            <a:ext cx="3829575" cy="605294"/>
          </a:xfrm>
          <a:noFill/>
        </p:spPr>
        <p:txBody>
          <a:bodyPr vert="horz" wrap="none" lIns="63500" tIns="25400" rIns="63500" bIns="25400" rtlCol="0" anchor="t">
            <a:spAutoFit/>
          </a:bodyPr>
          <a:lstStyle/>
          <a:p>
            <a:pPr eaLnBrk="1" hangingPunct="1"/>
            <a:r>
              <a:rPr lang="en-US" altLang="en-US" smtClean="0"/>
              <a:t>Design Principles</a:t>
            </a:r>
          </a:p>
        </p:txBody>
      </p:sp>
      <p:sp>
        <p:nvSpPr>
          <p:cNvPr id="7171" name="Rectangle 3"/>
          <p:cNvSpPr>
            <a:spLocks noGrp="1" noChangeArrowheads="1"/>
          </p:cNvSpPr>
          <p:nvPr>
            <p:ph idx="1"/>
          </p:nvPr>
        </p:nvSpPr>
        <p:spPr>
          <a:xfrm>
            <a:off x="2209800" y="1457326"/>
            <a:ext cx="8001000" cy="4714875"/>
          </a:xfrm>
        </p:spPr>
        <p:txBody>
          <a:bodyPr vert="horz" lIns="90487" tIns="44450" rIns="90487" bIns="44450" rtlCol="0">
            <a:normAutofit lnSpcReduction="10000"/>
          </a:bodyPr>
          <a:lstStyle/>
          <a:p>
            <a:pPr marL="0" indent="0">
              <a:buNone/>
            </a:pPr>
            <a:endParaRPr lang="en-US" altLang="en-US" sz="2400" b="1" dirty="0"/>
          </a:p>
          <a:p>
            <a:pPr marL="0" indent="0">
              <a:buNone/>
            </a:pPr>
            <a:endParaRPr lang="en-US" altLang="en-US" sz="2400" b="1" dirty="0"/>
          </a:p>
          <a:p>
            <a:pPr marL="0" indent="0">
              <a:buNone/>
            </a:pPr>
            <a:r>
              <a:rPr lang="en-US" altLang="en-US" sz="2400" b="1" dirty="0"/>
              <a:t>1- The design process should not suffer from “tunnel vision.” </a:t>
            </a:r>
          </a:p>
          <a:p>
            <a:pPr marL="0" indent="0">
              <a:buNone/>
            </a:pPr>
            <a:endParaRPr lang="en-US" altLang="en-US" sz="2400" b="1" dirty="0"/>
          </a:p>
          <a:p>
            <a:pPr marL="0" indent="0" algn="just">
              <a:buNone/>
            </a:pPr>
            <a:r>
              <a:rPr lang="en-US" altLang="en-US" sz="2200" dirty="0">
                <a:latin typeface="Calibri" panose="020F0502020204030204" pitchFamily="34" charset="0"/>
                <a:cs typeface="Calibri" panose="020F0502020204030204" pitchFamily="34" charset="0"/>
              </a:rPr>
              <a:t>A good designer should consider alternative approaches, judging each based on the requirements of the problem, the resources available to do the job, and the design concepts.</a:t>
            </a:r>
          </a:p>
          <a:p>
            <a:pPr marL="0" indent="0" algn="just">
              <a:buNone/>
            </a:pPr>
            <a:endParaRPr lang="en-US" altLang="en-US" sz="2400" dirty="0"/>
          </a:p>
          <a:p>
            <a:pPr marL="0" indent="0" algn="just">
              <a:buNone/>
            </a:pPr>
            <a:r>
              <a:rPr lang="en-US" altLang="en-US" sz="2400" b="1" dirty="0"/>
              <a:t>2- The design should be traceable to the analysis model. </a:t>
            </a:r>
          </a:p>
          <a:p>
            <a:pPr marL="0" indent="0" algn="just">
              <a:buNone/>
            </a:pPr>
            <a:endParaRPr lang="en-US" altLang="en-US" sz="2400" dirty="0"/>
          </a:p>
        </p:txBody>
      </p:sp>
    </p:spTree>
    <p:extLst>
      <p:ext uri="{BB962C8B-B14F-4D97-AF65-F5344CB8AC3E}">
        <p14:creationId xmlns:p14="http://schemas.microsoft.com/office/powerpoint/2010/main" val="4467238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91795" y="1014484"/>
            <a:ext cx="3829575" cy="605294"/>
          </a:xfrm>
          <a:noFill/>
        </p:spPr>
        <p:txBody>
          <a:bodyPr vert="horz" wrap="none" lIns="63500" tIns="25400" rIns="63500" bIns="25400" rtlCol="0" anchor="t">
            <a:spAutoFit/>
          </a:bodyPr>
          <a:lstStyle/>
          <a:p>
            <a:pPr eaLnBrk="1" hangingPunct="1"/>
            <a:r>
              <a:rPr lang="en-US" altLang="en-US" dirty="0" smtClean="0"/>
              <a:t>Design Principles</a:t>
            </a:r>
          </a:p>
        </p:txBody>
      </p:sp>
      <p:sp>
        <p:nvSpPr>
          <p:cNvPr id="8195" name="Rectangle 3"/>
          <p:cNvSpPr>
            <a:spLocks noGrp="1" noChangeArrowheads="1"/>
          </p:cNvSpPr>
          <p:nvPr>
            <p:ph idx="1"/>
          </p:nvPr>
        </p:nvSpPr>
        <p:spPr>
          <a:xfrm>
            <a:off x="2209800" y="1457326"/>
            <a:ext cx="8001000" cy="4714875"/>
          </a:xfrm>
        </p:spPr>
        <p:txBody>
          <a:bodyPr vert="horz" lIns="90487" tIns="44450" rIns="90487" bIns="44450" rtlCol="0">
            <a:normAutofit/>
          </a:bodyPr>
          <a:lstStyle/>
          <a:p>
            <a:pPr marL="0" indent="0">
              <a:buNone/>
            </a:pPr>
            <a:endParaRPr lang="en-US" altLang="en-US" sz="2400" b="1" dirty="0"/>
          </a:p>
          <a:p>
            <a:pPr marL="0" indent="0">
              <a:buNone/>
            </a:pPr>
            <a:r>
              <a:rPr lang="en-US" altLang="en-US" sz="2400" b="1" dirty="0"/>
              <a:t>3- The design should not reinvent the wheel. </a:t>
            </a:r>
          </a:p>
          <a:p>
            <a:pPr marL="0" indent="0" algn="just">
              <a:buNone/>
            </a:pPr>
            <a:endParaRPr lang="en-US" altLang="en-US" sz="1000" dirty="0"/>
          </a:p>
          <a:p>
            <a:pPr algn="just"/>
            <a:r>
              <a:rPr lang="en-US" altLang="en-US" sz="2400" dirty="0">
                <a:latin typeface="Calibri" panose="020F0502020204030204" pitchFamily="34" charset="0"/>
                <a:cs typeface="Calibri" panose="020F0502020204030204" pitchFamily="34" charset="0"/>
              </a:rPr>
              <a:t>Systems are constructed using a set of design patterns.</a:t>
            </a:r>
          </a:p>
          <a:p>
            <a:pPr algn="just"/>
            <a:endParaRPr lang="en-US" altLang="en-US" sz="800" dirty="0">
              <a:latin typeface="Calibri" panose="020F0502020204030204" pitchFamily="34" charset="0"/>
              <a:cs typeface="Calibri" panose="020F0502020204030204" pitchFamily="34" charset="0"/>
            </a:endParaRPr>
          </a:p>
          <a:p>
            <a:pPr algn="just"/>
            <a:r>
              <a:rPr lang="en-US" altLang="en-US" sz="2400" dirty="0">
                <a:latin typeface="Calibri" panose="020F0502020204030204" pitchFamily="34" charset="0"/>
                <a:cs typeface="Calibri" panose="020F0502020204030204" pitchFamily="34" charset="0"/>
              </a:rPr>
              <a:t>These patterns should always be chosen as an alternative to reinvention. </a:t>
            </a:r>
          </a:p>
          <a:p>
            <a:pPr algn="just"/>
            <a:endParaRPr lang="en-US" altLang="en-US" sz="1000" dirty="0">
              <a:latin typeface="Calibri" panose="020F0502020204030204" pitchFamily="34" charset="0"/>
              <a:cs typeface="Calibri" panose="020F0502020204030204" pitchFamily="34" charset="0"/>
            </a:endParaRPr>
          </a:p>
          <a:p>
            <a:pPr algn="just"/>
            <a:r>
              <a:rPr lang="en-US" altLang="en-US" sz="2400" dirty="0">
                <a:latin typeface="Calibri" panose="020F0502020204030204" pitchFamily="34" charset="0"/>
                <a:cs typeface="Calibri" panose="020F0502020204030204" pitchFamily="34" charset="0"/>
              </a:rPr>
              <a:t>Time is short and resources are limited! </a:t>
            </a:r>
          </a:p>
        </p:txBody>
      </p:sp>
    </p:spTree>
    <p:extLst>
      <p:ext uri="{BB962C8B-B14F-4D97-AF65-F5344CB8AC3E}">
        <p14:creationId xmlns:p14="http://schemas.microsoft.com/office/powerpoint/2010/main" val="254485373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82613" y="1028132"/>
            <a:ext cx="3829575" cy="605294"/>
          </a:xfrm>
          <a:noFill/>
        </p:spPr>
        <p:txBody>
          <a:bodyPr vert="horz" wrap="none" lIns="63500" tIns="25400" rIns="63500" bIns="25400" rtlCol="0" anchor="t">
            <a:spAutoFit/>
          </a:bodyPr>
          <a:lstStyle/>
          <a:p>
            <a:pPr eaLnBrk="1" hangingPunct="1"/>
            <a:r>
              <a:rPr lang="en-US" altLang="en-US" dirty="0" smtClean="0"/>
              <a:t>Design Principles</a:t>
            </a:r>
          </a:p>
        </p:txBody>
      </p:sp>
      <p:sp>
        <p:nvSpPr>
          <p:cNvPr id="7171" name="Rectangle 3"/>
          <p:cNvSpPr>
            <a:spLocks noGrp="1" noChangeArrowheads="1"/>
          </p:cNvSpPr>
          <p:nvPr>
            <p:ph idx="1"/>
          </p:nvPr>
        </p:nvSpPr>
        <p:spPr>
          <a:xfrm>
            <a:off x="2209800" y="1457326"/>
            <a:ext cx="8001000" cy="4714875"/>
          </a:xfrm>
        </p:spPr>
        <p:txBody>
          <a:bodyPr vert="horz" lIns="90487" tIns="44450" rIns="90487" bIns="44450" rtlCol="0">
            <a:normAutofit/>
          </a:bodyPr>
          <a:lstStyle/>
          <a:p>
            <a:pPr marL="0" indent="0">
              <a:buNone/>
              <a:defRPr/>
            </a:pPr>
            <a:endParaRPr lang="en-US" altLang="en-US" sz="2400" b="1" dirty="0">
              <a:latin typeface="Calibri" panose="020F0502020204030204" pitchFamily="34" charset="0"/>
              <a:cs typeface="Calibri" panose="020F0502020204030204" pitchFamily="34" charset="0"/>
            </a:endParaRPr>
          </a:p>
          <a:p>
            <a:pPr marL="0" indent="0" algn="just">
              <a:buNone/>
              <a:defRPr/>
            </a:pPr>
            <a:endParaRPr lang="en-US" altLang="en-US" sz="2400" b="1" dirty="0">
              <a:latin typeface="Calibri" panose="020F0502020204030204" pitchFamily="34" charset="0"/>
              <a:cs typeface="Calibri" panose="020F0502020204030204" pitchFamily="34" charset="0"/>
            </a:endParaRPr>
          </a:p>
          <a:p>
            <a:pPr marL="0" indent="0" algn="just">
              <a:buNone/>
              <a:defRPr/>
            </a:pPr>
            <a:r>
              <a:rPr lang="en-US" altLang="en-US" sz="2400" b="1" dirty="0">
                <a:latin typeface="Calibri" panose="020F0502020204030204" pitchFamily="34" charset="0"/>
                <a:cs typeface="Calibri" panose="020F0502020204030204" pitchFamily="34" charset="0"/>
              </a:rPr>
              <a:t>4- The design should “minimize the intellectual distance” between the software and the problem as it exists in the real world. </a:t>
            </a:r>
          </a:p>
          <a:p>
            <a:pPr marL="0" indent="0" algn="just">
              <a:buNone/>
              <a:defRPr/>
            </a:pPr>
            <a:endParaRPr lang="en-US" altLang="en-US" sz="2400" b="1" dirty="0">
              <a:latin typeface="Calibri" panose="020F0502020204030204" pitchFamily="34" charset="0"/>
              <a:cs typeface="Calibri" panose="020F0502020204030204" pitchFamily="34" charset="0"/>
            </a:endParaRPr>
          </a:p>
          <a:p>
            <a:pPr marL="0" indent="0">
              <a:lnSpc>
                <a:spcPct val="90000"/>
              </a:lnSpc>
              <a:buNone/>
              <a:defRPr/>
            </a:pPr>
            <a:r>
              <a:rPr lang="en-GB" sz="2400" b="1" dirty="0">
                <a:latin typeface="Calibri" panose="020F0502020204030204" pitchFamily="34" charset="0"/>
                <a:cs typeface="Calibri" panose="020F0502020204030204" pitchFamily="34" charset="0"/>
              </a:rPr>
              <a:t>5- The design should exhibit uniformity and integration</a:t>
            </a:r>
          </a:p>
          <a:p>
            <a:pPr>
              <a:defRPr/>
            </a:pPr>
            <a:endParaRPr lang="en-GB" sz="2400" dirty="0">
              <a:latin typeface="Calibri" panose="020F0502020204030204" pitchFamily="34" charset="0"/>
              <a:cs typeface="Calibri" panose="020F0502020204030204" pitchFamily="34" charset="0"/>
            </a:endParaRPr>
          </a:p>
          <a:p>
            <a:pPr marL="0" indent="0" algn="just">
              <a:buNone/>
              <a:defRPr/>
            </a:pPr>
            <a:endParaRPr lang="en-US" altLang="en-US" sz="2400" b="1" dirty="0">
              <a:latin typeface="Calibri" panose="020F0502020204030204" pitchFamily="34" charset="0"/>
              <a:cs typeface="Calibri" panose="020F0502020204030204" pitchFamily="34" charset="0"/>
            </a:endParaRPr>
          </a:p>
          <a:p>
            <a:pPr marL="0" indent="0">
              <a:buNone/>
              <a:defRPr/>
            </a:pP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73697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78147" y="959893"/>
            <a:ext cx="3829575" cy="605294"/>
          </a:xfrm>
          <a:noFill/>
        </p:spPr>
        <p:txBody>
          <a:bodyPr vert="horz" wrap="none" lIns="63500" tIns="25400" rIns="63500" bIns="25400" rtlCol="0" anchor="t">
            <a:spAutoFit/>
          </a:bodyPr>
          <a:lstStyle/>
          <a:p>
            <a:pPr eaLnBrk="1" hangingPunct="1"/>
            <a:r>
              <a:rPr lang="en-US" altLang="en-US" dirty="0" smtClean="0"/>
              <a:t>Design Principles</a:t>
            </a:r>
          </a:p>
        </p:txBody>
      </p:sp>
      <p:sp>
        <p:nvSpPr>
          <p:cNvPr id="7171" name="Rectangle 3"/>
          <p:cNvSpPr>
            <a:spLocks noGrp="1" noChangeArrowheads="1"/>
          </p:cNvSpPr>
          <p:nvPr>
            <p:ph idx="1"/>
          </p:nvPr>
        </p:nvSpPr>
        <p:spPr>
          <a:xfrm>
            <a:off x="2209800" y="1457326"/>
            <a:ext cx="8001000" cy="4714875"/>
          </a:xfrm>
        </p:spPr>
        <p:txBody>
          <a:bodyPr vert="horz" lIns="90487" tIns="44450" rIns="90487" bIns="44450" rtlCol="0">
            <a:normAutofit/>
          </a:bodyPr>
          <a:lstStyle/>
          <a:p>
            <a:pPr marL="457200" lvl="1" indent="0" algn="just">
              <a:buNone/>
              <a:defRPr/>
            </a:pPr>
            <a:endParaRPr lang="en-GB" sz="2400" dirty="0">
              <a:latin typeface="Calibri" panose="020F0502020204030204" pitchFamily="34" charset="0"/>
              <a:cs typeface="Calibri" panose="020F0502020204030204" pitchFamily="34" charset="0"/>
            </a:endParaRPr>
          </a:p>
          <a:p>
            <a:pPr algn="just">
              <a:defRPr/>
            </a:pPr>
            <a:endParaRPr lang="en-GB" sz="2400" dirty="0">
              <a:latin typeface="Calibri" panose="020F0502020204030204" pitchFamily="34" charset="0"/>
              <a:cs typeface="Calibri" panose="020F0502020204030204" pitchFamily="34" charset="0"/>
            </a:endParaRPr>
          </a:p>
          <a:p>
            <a:pPr marL="0" indent="0" algn="just">
              <a:buNone/>
              <a:defRPr/>
            </a:pPr>
            <a:r>
              <a:rPr lang="en-GB" sz="2400" b="1" dirty="0">
                <a:latin typeface="Calibri" panose="020F0502020204030204" pitchFamily="34" charset="0"/>
                <a:cs typeface="Calibri" panose="020F0502020204030204" pitchFamily="34" charset="0"/>
              </a:rPr>
              <a:t>6</a:t>
            </a:r>
            <a:r>
              <a:rPr lang="en-GB" sz="2400" b="1" dirty="0" smtClean="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The design  should be structured to accommodate change </a:t>
            </a:r>
          </a:p>
          <a:p>
            <a:pPr marL="0" indent="0" algn="just">
              <a:buNone/>
              <a:defRPr/>
            </a:pPr>
            <a:endParaRPr lang="en-GB" sz="2400" b="1" dirty="0">
              <a:latin typeface="Calibri" panose="020F0502020204030204" pitchFamily="34" charset="0"/>
              <a:cs typeface="Calibri" panose="020F0502020204030204" pitchFamily="34" charset="0"/>
            </a:endParaRPr>
          </a:p>
          <a:p>
            <a:pPr marL="0" indent="0" algn="just">
              <a:buNone/>
              <a:defRPr/>
            </a:pPr>
            <a:r>
              <a:rPr lang="en-GB" sz="2400" b="1" dirty="0">
                <a:latin typeface="Calibri" panose="020F0502020204030204" pitchFamily="34" charset="0"/>
                <a:cs typeface="Calibri" panose="020F0502020204030204" pitchFamily="34" charset="0"/>
              </a:rPr>
              <a:t>7</a:t>
            </a:r>
            <a:r>
              <a:rPr lang="en-GB" sz="2400" b="1" dirty="0" smtClean="0">
                <a:latin typeface="Calibri" panose="020F0502020204030204" pitchFamily="34" charset="0"/>
                <a:cs typeface="Calibri" panose="020F0502020204030204" pitchFamily="34" charset="0"/>
              </a:rPr>
              <a:t>- </a:t>
            </a:r>
            <a:r>
              <a:rPr lang="en-GB" sz="2400" b="1" dirty="0">
                <a:latin typeface="Calibri" panose="020F0502020204030204" pitchFamily="34" charset="0"/>
                <a:cs typeface="Calibri" panose="020F0502020204030204" pitchFamily="34" charset="0"/>
              </a:rPr>
              <a:t>The design should be assessed for quality as it is being  created </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43409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512953" y="1839297"/>
            <a:ext cx="10993549" cy="605294"/>
          </a:xfrm>
          <a:noFill/>
        </p:spPr>
        <p:txBody>
          <a:bodyPr vert="horz" wrap="square" lIns="63500" tIns="25400" rIns="63500" bIns="25400" rtlCol="0" anchor="t">
            <a:spAutoFit/>
          </a:bodyPr>
          <a:lstStyle/>
          <a:p>
            <a:r>
              <a:rPr lang="en-US" altLang="en-US" b="1" dirty="0">
                <a:solidFill>
                  <a:schemeClr val="tx1"/>
                </a:solidFill>
              </a:rPr>
              <a:t>Design Concepts</a:t>
            </a:r>
            <a:endParaRPr lang="en-US" altLang="en-US" sz="3600" b="1" dirty="0" smtClean="0">
              <a:solidFill>
                <a:schemeClr val="tx1"/>
              </a:solidFill>
            </a:endParaRPr>
          </a:p>
        </p:txBody>
      </p:sp>
    </p:spTree>
    <p:extLst>
      <p:ext uri="{BB962C8B-B14F-4D97-AF65-F5344CB8AC3E}">
        <p14:creationId xmlns:p14="http://schemas.microsoft.com/office/powerpoint/2010/main" val="307167167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76559" y="975112"/>
            <a:ext cx="11029616" cy="758154"/>
          </a:xfrm>
        </p:spPr>
        <p:txBody>
          <a:bodyPr>
            <a:normAutofit/>
          </a:bodyPr>
          <a:lstStyle/>
          <a:p>
            <a:pPr eaLnBrk="1" hangingPunct="1"/>
            <a:r>
              <a:rPr lang="en-US" altLang="en-US" sz="3200" dirty="0" smtClean="0">
                <a:cs typeface="Arial" panose="020B0604020202020204" pitchFamily="34" charset="0"/>
              </a:rPr>
              <a:t>Agenda of week # 5</a:t>
            </a:r>
          </a:p>
        </p:txBody>
      </p:sp>
      <p:sp>
        <p:nvSpPr>
          <p:cNvPr id="3" name="Content Placeholder 2"/>
          <p:cNvSpPr>
            <a:spLocks noGrp="1"/>
          </p:cNvSpPr>
          <p:nvPr>
            <p:ph idx="1"/>
          </p:nvPr>
        </p:nvSpPr>
        <p:spPr>
          <a:xfrm>
            <a:off x="1091821" y="2210936"/>
            <a:ext cx="9471546" cy="3179929"/>
          </a:xfrm>
        </p:spPr>
        <p:txBody>
          <a:bodyPr rtlCol="0">
            <a:noAutofit/>
          </a:bodyPr>
          <a:lstStyle/>
          <a:p>
            <a:pPr marL="0" indent="0" algn="just">
              <a:spcAft>
                <a:spcPts val="0"/>
              </a:spcAft>
              <a:buNone/>
              <a:defRPr/>
            </a:pPr>
            <a:endParaRPr lang="en-US" sz="2400" dirty="0" smtClean="0"/>
          </a:p>
          <a:p>
            <a:pPr algn="just">
              <a:spcAft>
                <a:spcPts val="0"/>
              </a:spcAft>
              <a:defRPr/>
            </a:pPr>
            <a:r>
              <a:rPr lang="en-US" sz="2400" dirty="0" smtClean="0"/>
              <a:t>Software Design &amp; Architecture</a:t>
            </a:r>
          </a:p>
          <a:p>
            <a:pPr algn="just">
              <a:spcAft>
                <a:spcPts val="0"/>
              </a:spcAft>
              <a:defRPr/>
            </a:pPr>
            <a:r>
              <a:rPr lang="en-US" sz="2400" dirty="0" smtClean="0"/>
              <a:t>Design Principles</a:t>
            </a:r>
          </a:p>
          <a:p>
            <a:pPr algn="just">
              <a:spcAft>
                <a:spcPts val="0"/>
              </a:spcAft>
              <a:defRPr/>
            </a:pPr>
            <a:r>
              <a:rPr lang="en-US" sz="2400" dirty="0" smtClean="0"/>
              <a:t>Design Concepts</a:t>
            </a:r>
          </a:p>
          <a:p>
            <a:pPr algn="just">
              <a:spcAft>
                <a:spcPts val="0"/>
              </a:spcAft>
              <a:defRPr/>
            </a:pPr>
            <a:r>
              <a:rPr lang="en-US" sz="2400" dirty="0" smtClean="0"/>
              <a:t>Effective Modular Design</a:t>
            </a:r>
          </a:p>
          <a:p>
            <a:pPr algn="just">
              <a:spcAft>
                <a:spcPts val="0"/>
              </a:spcAft>
              <a:defRPr/>
            </a:pPr>
            <a:r>
              <a:rPr lang="en-US" sz="2400" dirty="0" smtClean="0"/>
              <a:t>Types of Coupling &amp; Cohesion</a:t>
            </a:r>
          </a:p>
        </p:txBody>
      </p:sp>
    </p:spTree>
    <p:extLst>
      <p:ext uri="{BB962C8B-B14F-4D97-AF65-F5344CB8AC3E}">
        <p14:creationId xmlns:p14="http://schemas.microsoft.com/office/powerpoint/2010/main" val="517808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27798" y="1079952"/>
            <a:ext cx="7676782" cy="605294"/>
          </a:xfrm>
          <a:noFill/>
        </p:spPr>
        <p:txBody>
          <a:bodyPr vert="horz" wrap="none" lIns="63500" tIns="25400" rIns="63500" bIns="25400" rtlCol="0" anchor="t">
            <a:spAutoFit/>
          </a:bodyPr>
          <a:lstStyle/>
          <a:p>
            <a:pPr eaLnBrk="1" hangingPunct="1"/>
            <a:r>
              <a:rPr lang="en-US" altLang="en-US" dirty="0" smtClean="0"/>
              <a:t>Fundamental Concepts of Design</a:t>
            </a:r>
          </a:p>
        </p:txBody>
      </p:sp>
      <p:sp>
        <p:nvSpPr>
          <p:cNvPr id="14339" name="Rectangle 3"/>
          <p:cNvSpPr>
            <a:spLocks noGrp="1" noChangeArrowheads="1"/>
          </p:cNvSpPr>
          <p:nvPr>
            <p:ph idx="1"/>
          </p:nvPr>
        </p:nvSpPr>
        <p:spPr>
          <a:xfrm>
            <a:off x="2223448" y="2220463"/>
            <a:ext cx="8001000" cy="4029075"/>
          </a:xfrm>
        </p:spPr>
        <p:txBody>
          <a:bodyPr vert="horz" lIns="90487" tIns="44450" rIns="90487" bIns="44450" rtlCol="0">
            <a:normAutofit/>
          </a:bodyPr>
          <a:lstStyle/>
          <a:p>
            <a:pPr eaLnBrk="1" hangingPunct="1"/>
            <a:r>
              <a:rPr lang="en-US" altLang="en-US" sz="2400" b="1" dirty="0">
                <a:latin typeface="Calibri" panose="020F0502020204030204" pitchFamily="34" charset="0"/>
                <a:cs typeface="Calibri" panose="020F0502020204030204" pitchFamily="34" charset="0"/>
              </a:rPr>
              <a:t>abstraction</a:t>
            </a:r>
            <a:r>
              <a:rPr lang="en-US" altLang="en-US" sz="2400" dirty="0">
                <a:latin typeface="Calibri" panose="020F0502020204030204" pitchFamily="34" charset="0"/>
                <a:cs typeface="Calibri" panose="020F0502020204030204" pitchFamily="34" charset="0"/>
              </a:rPr>
              <a:t>—data, procedure, control</a:t>
            </a:r>
          </a:p>
          <a:p>
            <a:pPr eaLnBrk="1" hangingPunct="1"/>
            <a:r>
              <a:rPr lang="en-US" altLang="en-US" sz="2400" b="1" dirty="0">
                <a:latin typeface="Calibri" panose="020F0502020204030204" pitchFamily="34" charset="0"/>
                <a:cs typeface="Calibri" panose="020F0502020204030204" pitchFamily="34" charset="0"/>
              </a:rPr>
              <a:t>refinement</a:t>
            </a:r>
            <a:r>
              <a:rPr lang="en-US" altLang="en-US" sz="2400" dirty="0">
                <a:latin typeface="Calibri" panose="020F0502020204030204" pitchFamily="34" charset="0"/>
                <a:cs typeface="Calibri" panose="020F0502020204030204" pitchFamily="34" charset="0"/>
              </a:rPr>
              <a:t>—elaboration of detail for all abstractions</a:t>
            </a:r>
          </a:p>
          <a:p>
            <a:pPr eaLnBrk="1" hangingPunct="1"/>
            <a:r>
              <a:rPr lang="en-US" altLang="en-US" sz="2400" b="1" dirty="0">
                <a:latin typeface="Calibri" panose="020F0502020204030204" pitchFamily="34" charset="0"/>
                <a:cs typeface="Calibri" panose="020F0502020204030204" pitchFamily="34" charset="0"/>
              </a:rPr>
              <a:t>modularity</a:t>
            </a:r>
            <a:r>
              <a:rPr lang="en-US" altLang="en-US" sz="2400" dirty="0">
                <a:latin typeface="Calibri" panose="020F0502020204030204" pitchFamily="34" charset="0"/>
                <a:cs typeface="Calibri" panose="020F0502020204030204" pitchFamily="34" charset="0"/>
              </a:rPr>
              <a:t>—compartmentalization of data and function</a:t>
            </a:r>
          </a:p>
          <a:p>
            <a:pPr eaLnBrk="1" hangingPunct="1"/>
            <a:r>
              <a:rPr lang="en-US" altLang="en-US" sz="2400" b="1" dirty="0">
                <a:latin typeface="Calibri" panose="020F0502020204030204" pitchFamily="34" charset="0"/>
                <a:cs typeface="Calibri" panose="020F0502020204030204" pitchFamily="34" charset="0"/>
              </a:rPr>
              <a:t>architecture</a:t>
            </a:r>
            <a:r>
              <a:rPr lang="en-US" altLang="en-US" sz="2400" dirty="0">
                <a:latin typeface="Calibri" panose="020F0502020204030204" pitchFamily="34" charset="0"/>
                <a:cs typeface="Calibri" panose="020F0502020204030204" pitchFamily="34" charset="0"/>
              </a:rPr>
              <a:t>—overall structure of the software</a:t>
            </a:r>
          </a:p>
          <a:p>
            <a:pPr lvl="1" eaLnBrk="1" hangingPunct="1"/>
            <a:r>
              <a:rPr lang="en-US" altLang="en-US" sz="2000" dirty="0" smtClean="0">
                <a:latin typeface="Calibri" panose="020F0502020204030204" pitchFamily="34" charset="0"/>
                <a:cs typeface="Calibri" panose="020F0502020204030204" pitchFamily="34" charset="0"/>
              </a:rPr>
              <a:t>Styles </a:t>
            </a:r>
            <a:r>
              <a:rPr lang="en-US" altLang="en-US" sz="2000" dirty="0">
                <a:latin typeface="Calibri" panose="020F0502020204030204" pitchFamily="34" charset="0"/>
                <a:cs typeface="Calibri" panose="020F0502020204030204" pitchFamily="34" charset="0"/>
              </a:rPr>
              <a:t>and patterns</a:t>
            </a:r>
          </a:p>
          <a:p>
            <a:pPr eaLnBrk="1" hangingPunct="1"/>
            <a:r>
              <a:rPr lang="en-US" altLang="en-US" sz="2400" b="1" dirty="0">
                <a:latin typeface="Calibri" panose="020F0502020204030204" pitchFamily="34" charset="0"/>
                <a:cs typeface="Calibri" panose="020F0502020204030204" pitchFamily="34" charset="0"/>
              </a:rPr>
              <a:t>procedure</a:t>
            </a:r>
            <a:r>
              <a:rPr lang="en-US" altLang="en-US" sz="2400" dirty="0">
                <a:latin typeface="Calibri" panose="020F0502020204030204" pitchFamily="34" charset="0"/>
                <a:cs typeface="Calibri" panose="020F0502020204030204" pitchFamily="34" charset="0"/>
              </a:rPr>
              <a:t>—the algorithms that achieve function</a:t>
            </a:r>
          </a:p>
          <a:p>
            <a:pPr eaLnBrk="1" hangingPunct="1"/>
            <a:r>
              <a:rPr lang="en-US" altLang="en-US" sz="2400" b="1" dirty="0">
                <a:latin typeface="Calibri" panose="020F0502020204030204" pitchFamily="34" charset="0"/>
                <a:cs typeface="Calibri" panose="020F0502020204030204" pitchFamily="34" charset="0"/>
              </a:rPr>
              <a:t>hiding</a:t>
            </a:r>
            <a:r>
              <a:rPr lang="en-US" altLang="en-US" sz="2400" dirty="0">
                <a:latin typeface="Calibri" panose="020F0502020204030204" pitchFamily="34" charset="0"/>
                <a:cs typeface="Calibri" panose="020F0502020204030204" pitchFamily="34" charset="0"/>
              </a:rPr>
              <a:t>—controlled interfaces</a:t>
            </a:r>
          </a:p>
        </p:txBody>
      </p:sp>
    </p:spTree>
    <p:extLst>
      <p:ext uri="{BB962C8B-B14F-4D97-AF65-F5344CB8AC3E}">
        <p14:creationId xmlns:p14="http://schemas.microsoft.com/office/powerpoint/2010/main" val="26782735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30071" y="1029813"/>
            <a:ext cx="8229600" cy="639763"/>
          </a:xfrm>
          <a:noFill/>
        </p:spPr>
        <p:txBody>
          <a:bodyPr>
            <a:normAutofit/>
          </a:bodyPr>
          <a:lstStyle/>
          <a:p>
            <a:pPr eaLnBrk="1" hangingPunct="1"/>
            <a:r>
              <a:rPr lang="en-GB" altLang="en-US" dirty="0"/>
              <a:t>Abstraction</a:t>
            </a:r>
          </a:p>
        </p:txBody>
      </p:sp>
      <p:sp>
        <p:nvSpPr>
          <p:cNvPr id="2" name="Content Placeholder 1"/>
          <p:cNvSpPr>
            <a:spLocks noGrp="1"/>
          </p:cNvSpPr>
          <p:nvPr>
            <p:ph idx="1"/>
          </p:nvPr>
        </p:nvSpPr>
        <p:spPr>
          <a:xfrm>
            <a:off x="1640006" y="2188191"/>
            <a:ext cx="8610600" cy="3707642"/>
          </a:xfrm>
        </p:spPr>
        <p:txBody>
          <a:bodyPr>
            <a:normAutofit fontScale="85000" lnSpcReduction="20000"/>
          </a:bodyPr>
          <a:lstStyle/>
          <a:p>
            <a:pPr marL="0" indent="0" algn="just">
              <a:buNone/>
              <a:defRPr/>
            </a:pPr>
            <a:endParaRPr lang="en-US" sz="2400" dirty="0">
              <a:latin typeface="Calibri" panose="020F0502020204030204" pitchFamily="34" charset="0"/>
              <a:cs typeface="Calibri" panose="020F0502020204030204" pitchFamily="34" charset="0"/>
            </a:endParaRPr>
          </a:p>
          <a:p>
            <a:pPr marL="0" indent="0">
              <a:buNone/>
              <a:defRPr/>
            </a:pPr>
            <a:r>
              <a:rPr lang="en-US" sz="2400" b="1" i="1" dirty="0">
                <a:latin typeface="Calibri" panose="020F0502020204030204" pitchFamily="34" charset="0"/>
                <a:cs typeface="Calibri" panose="020F0502020204030204" pitchFamily="34" charset="0"/>
              </a:rPr>
              <a:t>“Capture only those details about an object that are relevant to current perspective”</a:t>
            </a:r>
          </a:p>
          <a:p>
            <a:pPr>
              <a:defRPr/>
            </a:pPr>
            <a:endParaRPr lang="en-US" sz="2400" dirty="0">
              <a:latin typeface="Calibri" panose="020F0502020204030204" pitchFamily="34" charset="0"/>
              <a:cs typeface="Calibri" panose="020F0502020204030204" pitchFamily="34" charset="0"/>
            </a:endParaRPr>
          </a:p>
          <a:p>
            <a:pPr marL="0" indent="0" algn="just">
              <a:buNone/>
              <a:defRPr/>
            </a:pPr>
            <a:r>
              <a:rPr lang="en-US" sz="2400" dirty="0">
                <a:latin typeface="Calibri" panose="020F0502020204030204" pitchFamily="34" charset="0"/>
                <a:cs typeface="Calibri" panose="020F0502020204030204" pitchFamily="34" charset="0"/>
              </a:rPr>
              <a:t>Suppose we want to implement abstraction for the following statement,</a:t>
            </a:r>
          </a:p>
          <a:p>
            <a:pPr marL="0" indent="0">
              <a:buNone/>
              <a:defRPr/>
            </a:pPr>
            <a:endParaRPr lang="en-US" sz="2400" dirty="0">
              <a:latin typeface="Calibri" panose="020F0502020204030204" pitchFamily="34" charset="0"/>
              <a:cs typeface="Calibri" panose="020F0502020204030204" pitchFamily="34" charset="0"/>
            </a:endParaRPr>
          </a:p>
          <a:p>
            <a:pPr marL="0" indent="0" algn="ctr">
              <a:buNone/>
              <a:defRPr/>
            </a:pPr>
            <a:r>
              <a:rPr lang="en-US" sz="2400" i="1" dirty="0">
                <a:latin typeface="Calibri" panose="020F0502020204030204" pitchFamily="34" charset="0"/>
                <a:cs typeface="Calibri" panose="020F0502020204030204" pitchFamily="34" charset="0"/>
              </a:rPr>
              <a:t>“Ali is a PhD student and teaches BS students”</a:t>
            </a:r>
            <a:endParaRPr lang="en-US" sz="2400" dirty="0">
              <a:latin typeface="Calibri" panose="020F0502020204030204" pitchFamily="34" charset="0"/>
              <a:cs typeface="Calibri" panose="020F0502020204030204" pitchFamily="34" charset="0"/>
            </a:endParaRPr>
          </a:p>
          <a:p>
            <a:pPr marL="0" indent="0">
              <a:buNone/>
              <a:defRPr/>
            </a:pPr>
            <a:endParaRPr lang="en-US" sz="2400" i="1" dirty="0">
              <a:latin typeface="Calibri" panose="020F0502020204030204" pitchFamily="34" charset="0"/>
              <a:cs typeface="Calibri" panose="020F0502020204030204" pitchFamily="34" charset="0"/>
            </a:endParaRPr>
          </a:p>
          <a:p>
            <a:pPr marL="0" indent="0">
              <a:buNone/>
              <a:defRPr/>
            </a:pPr>
            <a:r>
              <a:rPr lang="en-US" sz="2400" i="1" dirty="0">
                <a:latin typeface="Calibri" panose="020F0502020204030204" pitchFamily="34" charset="0"/>
                <a:cs typeface="Calibri" panose="020F0502020204030204" pitchFamily="34" charset="0"/>
              </a:rPr>
              <a:t>Here object Ali has two </a:t>
            </a:r>
            <a:r>
              <a:rPr lang="en-US" sz="2400" b="1" i="1" dirty="0">
                <a:latin typeface="Calibri" panose="020F0502020204030204" pitchFamily="34" charset="0"/>
                <a:cs typeface="Calibri" panose="020F0502020204030204" pitchFamily="34" charset="0"/>
              </a:rPr>
              <a:t>perspectives </a:t>
            </a:r>
            <a:r>
              <a:rPr lang="en-US" sz="2400" i="1" dirty="0">
                <a:latin typeface="Calibri" panose="020F0502020204030204" pitchFamily="34" charset="0"/>
                <a:cs typeface="Calibri" panose="020F0502020204030204" pitchFamily="34" charset="0"/>
              </a:rPr>
              <a:t>one is his </a:t>
            </a:r>
            <a:r>
              <a:rPr lang="en-US" sz="2400" b="1" i="1" dirty="0">
                <a:latin typeface="Calibri" panose="020F0502020204030204" pitchFamily="34" charset="0"/>
                <a:cs typeface="Calibri" panose="020F0502020204030204" pitchFamily="34" charset="0"/>
              </a:rPr>
              <a:t>student perspective </a:t>
            </a:r>
            <a:r>
              <a:rPr lang="en-US" sz="2400" i="1" dirty="0">
                <a:latin typeface="Calibri" panose="020F0502020204030204" pitchFamily="34" charset="0"/>
                <a:cs typeface="Calibri" panose="020F0502020204030204" pitchFamily="34" charset="0"/>
              </a:rPr>
              <a:t>and second is his</a:t>
            </a:r>
            <a:r>
              <a:rPr lang="en-US" sz="2400" dirty="0">
                <a:latin typeface="Calibri" panose="020F0502020204030204" pitchFamily="34" charset="0"/>
                <a:cs typeface="Calibri" panose="020F0502020204030204" pitchFamily="34" charset="0"/>
              </a:rPr>
              <a:t> </a:t>
            </a:r>
            <a:r>
              <a:rPr lang="en-US" sz="2400" b="1" i="1" dirty="0">
                <a:latin typeface="Calibri" panose="020F0502020204030204" pitchFamily="34" charset="0"/>
                <a:cs typeface="Calibri" panose="020F0502020204030204" pitchFamily="34" charset="0"/>
              </a:rPr>
              <a:t>teacher perspective.</a:t>
            </a:r>
          </a:p>
          <a:p>
            <a:pPr marL="0" indent="0" algn="just">
              <a:buNone/>
              <a:defRP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696604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39253" y="1005633"/>
            <a:ext cx="8229600" cy="639763"/>
          </a:xfrm>
          <a:noFill/>
        </p:spPr>
        <p:txBody>
          <a:bodyPr>
            <a:normAutofit/>
          </a:bodyPr>
          <a:lstStyle/>
          <a:p>
            <a:pPr eaLnBrk="1" hangingPunct="1"/>
            <a:r>
              <a:rPr lang="en-GB" altLang="en-US" dirty="0"/>
              <a:t>Abstraction</a:t>
            </a:r>
          </a:p>
        </p:txBody>
      </p:sp>
      <p:sp>
        <p:nvSpPr>
          <p:cNvPr id="21507" name="Content Placeholder 1"/>
          <p:cNvSpPr>
            <a:spLocks noGrp="1"/>
          </p:cNvSpPr>
          <p:nvPr>
            <p:ph idx="1"/>
          </p:nvPr>
        </p:nvSpPr>
        <p:spPr>
          <a:xfrm>
            <a:off x="1790700" y="2129050"/>
            <a:ext cx="8610600" cy="1201004"/>
          </a:xfrm>
        </p:spPr>
        <p:txBody>
          <a:bodyPr>
            <a:normAutofit/>
          </a:bodyPr>
          <a:lstStyle/>
          <a:p>
            <a:pPr marL="0" indent="0" algn="just">
              <a:buNone/>
            </a:pPr>
            <a:endParaRPr lang="en-US" altLang="en-US" sz="2400" b="1" dirty="0"/>
          </a:p>
          <a:p>
            <a:pPr marL="0" indent="0" algn="just">
              <a:buNone/>
            </a:pPr>
            <a:r>
              <a:rPr lang="en-US" altLang="en-US" sz="2400" b="1" dirty="0"/>
              <a:t>A cat can be viewed with different perspectives</a:t>
            </a:r>
            <a:r>
              <a:rPr lang="en-US" altLang="en-US" sz="2400" b="1" dirty="0" smtClean="0"/>
              <a:t>.</a:t>
            </a:r>
            <a:endParaRPr lang="en-US" altLang="en-US" sz="2400" b="1" dirty="0"/>
          </a:p>
          <a:p>
            <a:pPr marL="0" indent="0" algn="just">
              <a:buNone/>
            </a:pPr>
            <a:endParaRPr lang="en-US" altLang="en-US" sz="2400" dirty="0"/>
          </a:p>
        </p:txBody>
      </p:sp>
      <p:pic>
        <p:nvPicPr>
          <p:cNvPr id="21508" name="Picture 6"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3657600"/>
            <a:ext cx="82677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45592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39254" y="983456"/>
            <a:ext cx="8229600" cy="639763"/>
          </a:xfrm>
          <a:noFill/>
        </p:spPr>
        <p:txBody>
          <a:bodyPr>
            <a:normAutofit/>
          </a:bodyPr>
          <a:lstStyle/>
          <a:p>
            <a:pPr eaLnBrk="1" hangingPunct="1"/>
            <a:r>
              <a:rPr lang="en-GB" altLang="en-US" dirty="0"/>
              <a:t>Abstraction</a:t>
            </a:r>
          </a:p>
        </p:txBody>
      </p:sp>
      <p:sp>
        <p:nvSpPr>
          <p:cNvPr id="22531" name="Content Placeholder 3"/>
          <p:cNvSpPr>
            <a:spLocks noGrp="1"/>
          </p:cNvSpPr>
          <p:nvPr>
            <p:ph idx="1"/>
          </p:nvPr>
        </p:nvSpPr>
        <p:spPr>
          <a:xfrm>
            <a:off x="1981200" y="1143000"/>
            <a:ext cx="8229600" cy="5410200"/>
          </a:xfrm>
        </p:spPr>
        <p:txBody>
          <a:bodyPr/>
          <a:lstStyle/>
          <a:p>
            <a:pPr marL="0" indent="0">
              <a:buNone/>
            </a:pPr>
            <a:endParaRPr lang="en-US" altLang="en-US" sz="2400" b="1"/>
          </a:p>
          <a:p>
            <a:pPr marL="0" indent="0">
              <a:buNone/>
            </a:pPr>
            <a:r>
              <a:rPr lang="en-US" altLang="en-US" sz="2400" b="1"/>
              <a:t>A car can be viewed with different perspectives.</a:t>
            </a:r>
          </a:p>
          <a:p>
            <a:pPr marL="0" indent="0">
              <a:buNone/>
            </a:pPr>
            <a:endParaRPr lang="en-US" altLang="en-US" sz="2400" b="1"/>
          </a:p>
          <a:p>
            <a:pPr marL="0" indent="0">
              <a:buNone/>
            </a:pPr>
            <a:endParaRPr lang="en-US" altLang="en-US" sz="2400"/>
          </a:p>
          <a:p>
            <a:pPr marL="0" indent="0">
              <a:buNone/>
            </a:pPr>
            <a:endParaRPr lang="en-US" altLang="en-US" sz="2400"/>
          </a:p>
        </p:txBody>
      </p:sp>
      <p:pic>
        <p:nvPicPr>
          <p:cNvPr id="22532"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2743200"/>
            <a:ext cx="83185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9310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39253" y="980909"/>
            <a:ext cx="8229600" cy="639763"/>
          </a:xfrm>
          <a:noFill/>
        </p:spPr>
        <p:txBody>
          <a:bodyPr>
            <a:normAutofit/>
          </a:bodyPr>
          <a:lstStyle/>
          <a:p>
            <a:pPr eaLnBrk="1" hangingPunct="1"/>
            <a:r>
              <a:rPr lang="en-GB" altLang="en-US" dirty="0"/>
              <a:t>Abstraction Advantages</a:t>
            </a:r>
          </a:p>
        </p:txBody>
      </p:sp>
      <p:sp>
        <p:nvSpPr>
          <p:cNvPr id="23555" name="Content Placeholder 3"/>
          <p:cNvSpPr>
            <a:spLocks noGrp="1"/>
          </p:cNvSpPr>
          <p:nvPr>
            <p:ph idx="1"/>
          </p:nvPr>
        </p:nvSpPr>
        <p:spPr>
          <a:xfrm>
            <a:off x="1053150" y="1856095"/>
            <a:ext cx="9933297" cy="4765343"/>
          </a:xfrm>
        </p:spPr>
        <p:txBody>
          <a:bodyPr>
            <a:normAutofit/>
          </a:bodyPr>
          <a:lstStyle/>
          <a:p>
            <a:pPr marL="630000" lvl="2" indent="0" algn="just">
              <a:buNone/>
            </a:pPr>
            <a:endParaRPr lang="en-US" altLang="en-US" sz="2400" dirty="0" smtClean="0">
              <a:latin typeface="Calibri" panose="020F0502020204030204" pitchFamily="34" charset="0"/>
              <a:cs typeface="Calibri" panose="020F0502020204030204" pitchFamily="34" charset="0"/>
            </a:endParaRPr>
          </a:p>
          <a:p>
            <a:pPr marL="457200" algn="just"/>
            <a:r>
              <a:rPr lang="en-US" altLang="en-US" sz="2400" dirty="0" smtClean="0">
                <a:latin typeface="Calibri" panose="020F0502020204030204" pitchFamily="34" charset="0"/>
                <a:cs typeface="Calibri" panose="020F0502020204030204" pitchFamily="34" charset="0"/>
              </a:rPr>
              <a:t>It helps us understanding and solving a problem using object oriented approach as it hides extra irrelevant details of objects.</a:t>
            </a:r>
            <a:endParaRPr lang="en-US" altLang="en-US" sz="2400" dirty="0">
              <a:latin typeface="Calibri" panose="020F0502020204030204" pitchFamily="34" charset="0"/>
              <a:cs typeface="Calibri" panose="020F0502020204030204" pitchFamily="34" charset="0"/>
            </a:endParaRPr>
          </a:p>
          <a:p>
            <a:pPr marL="457200" algn="just"/>
            <a:endParaRPr lang="en-US" altLang="en-US" sz="2400" dirty="0">
              <a:latin typeface="Calibri" panose="020F0502020204030204" pitchFamily="34" charset="0"/>
              <a:cs typeface="Calibri" panose="020F0502020204030204" pitchFamily="34" charset="0"/>
            </a:endParaRPr>
          </a:p>
          <a:p>
            <a:pPr marL="457200" algn="just"/>
            <a:r>
              <a:rPr lang="en-US" altLang="en-US" sz="2400" dirty="0" smtClean="0">
                <a:latin typeface="Calibri" panose="020F0502020204030204" pitchFamily="34" charset="0"/>
                <a:cs typeface="Calibri" panose="020F0502020204030204" pitchFamily="34" charset="0"/>
              </a:rPr>
              <a:t>Focusing on single perspective of an object provides us freedom to change implementation for other aspects of for an object later.</a:t>
            </a:r>
            <a:endParaRPr lang="en-US" altLang="en-US" sz="2400" dirty="0">
              <a:latin typeface="Calibri" panose="020F0502020204030204" pitchFamily="34" charset="0"/>
              <a:cs typeface="Calibri" panose="020F0502020204030204" pitchFamily="34" charset="0"/>
            </a:endParaRPr>
          </a:p>
          <a:p>
            <a:pPr lvl="2" algn="just"/>
            <a:endParaRPr lang="en-US" altLang="en-US" sz="2400" dirty="0" smtClean="0">
              <a:latin typeface="Calibri" panose="020F0502020204030204" pitchFamily="34" charset="0"/>
              <a:cs typeface="Calibri" panose="020F0502020204030204" pitchFamily="34" charset="0"/>
            </a:endParaRPr>
          </a:p>
          <a:p>
            <a:pPr algn="just"/>
            <a:r>
              <a:rPr lang="en-US" altLang="en-US" sz="2400" i="1" dirty="0" smtClean="0">
                <a:latin typeface="Calibri" panose="020F0502020204030204" pitchFamily="34" charset="0"/>
                <a:cs typeface="Calibri" panose="020F0502020204030204" pitchFamily="34" charset="0"/>
              </a:rPr>
              <a:t>Abstraction </a:t>
            </a:r>
            <a:r>
              <a:rPr lang="en-US" altLang="en-US" sz="2400" i="1" dirty="0">
                <a:latin typeface="Calibri" panose="020F0502020204030204" pitchFamily="34" charset="0"/>
                <a:cs typeface="Calibri" panose="020F0502020204030204" pitchFamily="34" charset="0"/>
              </a:rPr>
              <a:t>is </a:t>
            </a:r>
            <a:r>
              <a:rPr lang="en-US" altLang="en-US" sz="2400" i="1" dirty="0" smtClean="0">
                <a:latin typeface="Calibri" panose="020F0502020204030204" pitchFamily="34" charset="0"/>
                <a:cs typeface="Calibri" panose="020F0502020204030204" pitchFamily="34" charset="0"/>
              </a:rPr>
              <a:t>used </a:t>
            </a:r>
            <a:r>
              <a:rPr lang="en-US" altLang="en-US" sz="2400" i="1" dirty="0">
                <a:latin typeface="Calibri" panose="020F0502020204030204" pitchFamily="34" charset="0"/>
                <a:cs typeface="Calibri" panose="020F0502020204030204" pitchFamily="34" charset="0"/>
              </a:rPr>
              <a:t>for achieving information hiding as we show only relevant details to related objects, and hide other details.</a:t>
            </a:r>
          </a:p>
        </p:txBody>
      </p:sp>
    </p:spTree>
    <p:extLst>
      <p:ext uri="{BB962C8B-B14F-4D97-AF65-F5344CB8AC3E}">
        <p14:creationId xmlns:p14="http://schemas.microsoft.com/office/powerpoint/2010/main" val="3424036707"/>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91853" y="1113458"/>
            <a:ext cx="3969035" cy="605294"/>
          </a:xfrm>
          <a:noFill/>
        </p:spPr>
        <p:txBody>
          <a:bodyPr vert="horz" wrap="none" lIns="63500" tIns="25400" rIns="63500" bIns="25400" rtlCol="0" anchor="t">
            <a:spAutoFit/>
          </a:bodyPr>
          <a:lstStyle/>
          <a:p>
            <a:pPr eaLnBrk="1" hangingPunct="1"/>
            <a:r>
              <a:rPr lang="en-US" altLang="en-US" dirty="0" smtClean="0"/>
              <a:t>Data Abstraction</a:t>
            </a:r>
          </a:p>
        </p:txBody>
      </p:sp>
      <p:sp>
        <p:nvSpPr>
          <p:cNvPr id="15363" name="AutoShape 3"/>
          <p:cNvSpPr>
            <a:spLocks noChangeArrowheads="1"/>
          </p:cNvSpPr>
          <p:nvPr/>
        </p:nvSpPr>
        <p:spPr bwMode="auto">
          <a:xfrm>
            <a:off x="5969000" y="2103494"/>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64" name="Line 4"/>
          <p:cNvSpPr>
            <a:spLocks noChangeShapeType="1"/>
          </p:cNvSpPr>
          <p:nvPr/>
        </p:nvSpPr>
        <p:spPr bwMode="auto">
          <a:xfrm>
            <a:off x="5969000" y="2559105"/>
            <a:ext cx="325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5" name="Rectangle 5"/>
          <p:cNvSpPr>
            <a:spLocks noChangeArrowheads="1"/>
          </p:cNvSpPr>
          <p:nvPr/>
        </p:nvSpPr>
        <p:spPr bwMode="auto">
          <a:xfrm>
            <a:off x="6215063" y="2025706"/>
            <a:ext cx="64440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door</a:t>
            </a:r>
          </a:p>
        </p:txBody>
      </p:sp>
      <p:sp>
        <p:nvSpPr>
          <p:cNvPr id="15366" name="Line 6"/>
          <p:cNvSpPr>
            <a:spLocks noChangeShapeType="1"/>
          </p:cNvSpPr>
          <p:nvPr/>
        </p:nvSpPr>
        <p:spPr bwMode="auto">
          <a:xfrm flipH="1">
            <a:off x="5435600" y="4357743"/>
            <a:ext cx="825500" cy="14716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7" name="Rectangle 7"/>
          <p:cNvSpPr>
            <a:spLocks noChangeArrowheads="1"/>
          </p:cNvSpPr>
          <p:nvPr/>
        </p:nvSpPr>
        <p:spPr bwMode="auto">
          <a:xfrm>
            <a:off x="5287964" y="5811894"/>
            <a:ext cx="3478515"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implemented as a data structure</a:t>
            </a:r>
          </a:p>
        </p:txBody>
      </p:sp>
      <p:sp>
        <p:nvSpPr>
          <p:cNvPr id="15368" name="Rectangle 8"/>
          <p:cNvSpPr>
            <a:spLocks noChangeArrowheads="1"/>
          </p:cNvSpPr>
          <p:nvPr/>
        </p:nvSpPr>
        <p:spPr bwMode="auto">
          <a:xfrm>
            <a:off x="6567488" y="2789293"/>
            <a:ext cx="1542088"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manufacturer</a:t>
            </a:r>
          </a:p>
          <a:p>
            <a:pPr>
              <a:lnSpc>
                <a:spcPct val="90000"/>
              </a:lnSpc>
            </a:pPr>
            <a:endParaRPr lang="en-US" altLang="en-US">
              <a:latin typeface="Helvetica" panose="020B0604020202020204" pitchFamily="34" charset="0"/>
            </a:endParaRPr>
          </a:p>
        </p:txBody>
      </p:sp>
      <p:sp>
        <p:nvSpPr>
          <p:cNvPr id="15369" name="Rectangle 9"/>
          <p:cNvSpPr>
            <a:spLocks noChangeArrowheads="1"/>
          </p:cNvSpPr>
          <p:nvPr/>
        </p:nvSpPr>
        <p:spPr bwMode="auto">
          <a:xfrm>
            <a:off x="6567488" y="3032180"/>
            <a:ext cx="1657504"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model number</a:t>
            </a:r>
          </a:p>
          <a:p>
            <a:pPr>
              <a:lnSpc>
                <a:spcPct val="90000"/>
              </a:lnSpc>
            </a:pPr>
            <a:endParaRPr lang="en-US" altLang="en-US">
              <a:latin typeface="Helvetica" panose="020B0604020202020204" pitchFamily="34" charset="0"/>
            </a:endParaRPr>
          </a:p>
        </p:txBody>
      </p:sp>
      <p:sp>
        <p:nvSpPr>
          <p:cNvPr id="15370" name="Rectangle 10"/>
          <p:cNvSpPr>
            <a:spLocks noChangeArrowheads="1"/>
          </p:cNvSpPr>
          <p:nvPr/>
        </p:nvSpPr>
        <p:spPr bwMode="auto">
          <a:xfrm>
            <a:off x="6567488" y="3273480"/>
            <a:ext cx="618758"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type</a:t>
            </a:r>
          </a:p>
          <a:p>
            <a:pPr>
              <a:lnSpc>
                <a:spcPct val="90000"/>
              </a:lnSpc>
            </a:pPr>
            <a:endParaRPr lang="en-US" altLang="en-US">
              <a:latin typeface="Helvetica" panose="020B0604020202020204" pitchFamily="34" charset="0"/>
            </a:endParaRPr>
          </a:p>
        </p:txBody>
      </p:sp>
      <p:sp>
        <p:nvSpPr>
          <p:cNvPr id="15371" name="Rectangle 11"/>
          <p:cNvSpPr>
            <a:spLocks noChangeArrowheads="1"/>
          </p:cNvSpPr>
          <p:nvPr/>
        </p:nvSpPr>
        <p:spPr bwMode="auto">
          <a:xfrm>
            <a:off x="6567488" y="3514780"/>
            <a:ext cx="1708800"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swing direction</a:t>
            </a:r>
          </a:p>
          <a:p>
            <a:pPr>
              <a:lnSpc>
                <a:spcPct val="90000"/>
              </a:lnSpc>
            </a:pPr>
            <a:endParaRPr lang="en-US" altLang="en-US">
              <a:latin typeface="Helvetica" panose="020B0604020202020204" pitchFamily="34" charset="0"/>
            </a:endParaRPr>
          </a:p>
        </p:txBody>
      </p:sp>
      <p:sp>
        <p:nvSpPr>
          <p:cNvPr id="15372" name="Rectangle 12"/>
          <p:cNvSpPr>
            <a:spLocks noChangeArrowheads="1"/>
          </p:cNvSpPr>
          <p:nvPr/>
        </p:nvSpPr>
        <p:spPr bwMode="auto">
          <a:xfrm>
            <a:off x="6567489" y="3754493"/>
            <a:ext cx="862415"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inserts</a:t>
            </a:r>
          </a:p>
          <a:p>
            <a:pPr>
              <a:lnSpc>
                <a:spcPct val="90000"/>
              </a:lnSpc>
            </a:pPr>
            <a:endParaRPr lang="en-US" altLang="en-US">
              <a:latin typeface="Helvetica" panose="020B0604020202020204" pitchFamily="34" charset="0"/>
            </a:endParaRPr>
          </a:p>
        </p:txBody>
      </p:sp>
      <p:sp>
        <p:nvSpPr>
          <p:cNvPr id="15373" name="Rectangle 13"/>
          <p:cNvSpPr>
            <a:spLocks noChangeArrowheads="1"/>
          </p:cNvSpPr>
          <p:nvPr/>
        </p:nvSpPr>
        <p:spPr bwMode="auto">
          <a:xfrm>
            <a:off x="6567488" y="3995793"/>
            <a:ext cx="721350"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lights</a:t>
            </a:r>
          </a:p>
          <a:p>
            <a:pPr>
              <a:lnSpc>
                <a:spcPct val="90000"/>
              </a:lnSpc>
            </a:pPr>
            <a:endParaRPr lang="en-US" altLang="en-US">
              <a:latin typeface="Helvetica" panose="020B0604020202020204" pitchFamily="34" charset="0"/>
            </a:endParaRPr>
          </a:p>
        </p:txBody>
      </p:sp>
      <p:sp>
        <p:nvSpPr>
          <p:cNvPr id="15374" name="Rectangle 14"/>
          <p:cNvSpPr>
            <a:spLocks noChangeArrowheads="1"/>
          </p:cNvSpPr>
          <p:nvPr/>
        </p:nvSpPr>
        <p:spPr bwMode="auto">
          <a:xfrm>
            <a:off x="6567488" y="4237093"/>
            <a:ext cx="811118"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type</a:t>
            </a:r>
          </a:p>
          <a:p>
            <a:pPr>
              <a:lnSpc>
                <a:spcPct val="90000"/>
              </a:lnSpc>
            </a:pPr>
            <a:endParaRPr lang="en-US" altLang="en-US">
              <a:latin typeface="Helvetica" panose="020B0604020202020204" pitchFamily="34" charset="0"/>
            </a:endParaRPr>
          </a:p>
        </p:txBody>
      </p:sp>
      <p:sp>
        <p:nvSpPr>
          <p:cNvPr id="15375" name="Rectangle 15"/>
          <p:cNvSpPr>
            <a:spLocks noChangeArrowheads="1"/>
          </p:cNvSpPr>
          <p:nvPr/>
        </p:nvSpPr>
        <p:spPr bwMode="auto">
          <a:xfrm>
            <a:off x="6567489" y="4478393"/>
            <a:ext cx="1157367"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number</a:t>
            </a:r>
          </a:p>
          <a:p>
            <a:pPr>
              <a:lnSpc>
                <a:spcPct val="90000"/>
              </a:lnSpc>
            </a:pPr>
            <a:endParaRPr lang="en-US" altLang="en-US">
              <a:latin typeface="Helvetica" panose="020B0604020202020204" pitchFamily="34" charset="0"/>
            </a:endParaRPr>
          </a:p>
        </p:txBody>
      </p:sp>
      <p:sp>
        <p:nvSpPr>
          <p:cNvPr id="15376" name="Rectangle 16"/>
          <p:cNvSpPr>
            <a:spLocks noChangeArrowheads="1"/>
          </p:cNvSpPr>
          <p:nvPr/>
        </p:nvSpPr>
        <p:spPr bwMode="auto">
          <a:xfrm>
            <a:off x="6567489" y="4719693"/>
            <a:ext cx="849591"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weight</a:t>
            </a:r>
          </a:p>
          <a:p>
            <a:pPr>
              <a:lnSpc>
                <a:spcPct val="90000"/>
              </a:lnSpc>
            </a:pPr>
            <a:endParaRPr lang="en-US" altLang="en-US">
              <a:latin typeface="Helvetica" panose="020B0604020202020204" pitchFamily="34" charset="0"/>
            </a:endParaRPr>
          </a:p>
        </p:txBody>
      </p:sp>
      <p:sp>
        <p:nvSpPr>
          <p:cNvPr id="15377" name="Rectangle 17"/>
          <p:cNvSpPr>
            <a:spLocks noChangeArrowheads="1"/>
          </p:cNvSpPr>
          <p:nvPr/>
        </p:nvSpPr>
        <p:spPr bwMode="auto">
          <a:xfrm>
            <a:off x="6567489" y="4960994"/>
            <a:ext cx="224740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opening mechanism</a:t>
            </a:r>
          </a:p>
        </p:txBody>
      </p:sp>
      <p:sp>
        <p:nvSpPr>
          <p:cNvPr id="15378" name="Rectangle 18"/>
          <p:cNvSpPr>
            <a:spLocks noChangeArrowheads="1"/>
          </p:cNvSpPr>
          <p:nvPr/>
        </p:nvSpPr>
        <p:spPr bwMode="auto">
          <a:xfrm>
            <a:off x="3035300" y="2267005"/>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79" name="Rectangle 19"/>
          <p:cNvSpPr>
            <a:spLocks noChangeArrowheads="1"/>
          </p:cNvSpPr>
          <p:nvPr/>
        </p:nvSpPr>
        <p:spPr bwMode="auto">
          <a:xfrm>
            <a:off x="3035300" y="2268593"/>
            <a:ext cx="1727200" cy="35036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0" name="Rectangle 20"/>
          <p:cNvSpPr>
            <a:spLocks noChangeArrowheads="1"/>
          </p:cNvSpPr>
          <p:nvPr/>
        </p:nvSpPr>
        <p:spPr bwMode="auto">
          <a:xfrm>
            <a:off x="3149600" y="2381305"/>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1" name="Rectangle 21"/>
          <p:cNvSpPr>
            <a:spLocks noChangeArrowheads="1"/>
          </p:cNvSpPr>
          <p:nvPr/>
        </p:nvSpPr>
        <p:spPr bwMode="auto">
          <a:xfrm>
            <a:off x="3149600" y="2382893"/>
            <a:ext cx="1498600" cy="3389312"/>
          </a:xfrm>
          <a:prstGeom prst="rect">
            <a:avLst/>
          </a:prstGeom>
          <a:solidFill>
            <a:schemeClr val="bg2"/>
          </a:solidFill>
          <a:ln w="2540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2" name="Freeform 22"/>
          <p:cNvSpPr>
            <a:spLocks/>
          </p:cNvSpPr>
          <p:nvPr/>
        </p:nvSpPr>
        <p:spPr bwMode="auto">
          <a:xfrm>
            <a:off x="3162300" y="2394005"/>
            <a:ext cx="1398588" cy="3570288"/>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3" name="Freeform 23"/>
          <p:cNvSpPr>
            <a:spLocks/>
          </p:cNvSpPr>
          <p:nvPr/>
        </p:nvSpPr>
        <p:spPr bwMode="auto">
          <a:xfrm>
            <a:off x="3149600" y="2381305"/>
            <a:ext cx="1398588" cy="3570288"/>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headEnd/>
            <a:tailEnd/>
          </a:ln>
        </p:spPr>
        <p:txBody>
          <a:bodyPr/>
          <a:lstStyle/>
          <a:p>
            <a:endParaRPr lang="en-US"/>
          </a:p>
        </p:txBody>
      </p:sp>
      <p:sp>
        <p:nvSpPr>
          <p:cNvPr id="15384" name="Oval 24"/>
          <p:cNvSpPr>
            <a:spLocks noChangeArrowheads="1"/>
          </p:cNvSpPr>
          <p:nvPr/>
        </p:nvSpPr>
        <p:spPr bwMode="auto">
          <a:xfrm>
            <a:off x="4267200" y="4095805"/>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5" name="Oval 25"/>
          <p:cNvSpPr>
            <a:spLocks noChangeArrowheads="1"/>
          </p:cNvSpPr>
          <p:nvPr/>
        </p:nvSpPr>
        <p:spPr bwMode="auto">
          <a:xfrm>
            <a:off x="4267200" y="4097394"/>
            <a:ext cx="127000" cy="1238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6" name="Rectangle 26"/>
          <p:cNvSpPr>
            <a:spLocks noChangeArrowheads="1"/>
          </p:cNvSpPr>
          <p:nvPr/>
        </p:nvSpPr>
        <p:spPr bwMode="auto">
          <a:xfrm>
            <a:off x="4318000" y="4210105"/>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7" name="Rectangle 27"/>
          <p:cNvSpPr>
            <a:spLocks noChangeArrowheads="1"/>
          </p:cNvSpPr>
          <p:nvPr/>
        </p:nvSpPr>
        <p:spPr bwMode="auto">
          <a:xfrm>
            <a:off x="4318000" y="4211693"/>
            <a:ext cx="12700" cy="3032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88" name="Line 28"/>
          <p:cNvSpPr>
            <a:spLocks noChangeShapeType="1"/>
          </p:cNvSpPr>
          <p:nvPr/>
        </p:nvSpPr>
        <p:spPr bwMode="auto">
          <a:xfrm>
            <a:off x="4902200" y="3981505"/>
            <a:ext cx="901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2">
            <p14:nvContentPartPr>
              <p14:cNvPr id="6148" name="Ink 31"/>
              <p14:cNvContentPartPr>
                <a14:cpLocks xmlns:a14="http://schemas.microsoft.com/office/drawing/2010/main" noRot="1" noChangeAspect="1" noEditPoints="1" noChangeArrowheads="1" noChangeShapeType="1"/>
              </p14:cNvContentPartPr>
              <p14:nvPr/>
            </p14:nvContentPartPr>
            <p14:xfrm>
              <a:off x="3700464" y="2255893"/>
              <a:ext cx="3043237" cy="3346450"/>
            </p14:xfrm>
          </p:contentPart>
        </mc:Choice>
        <mc:Fallback xmlns="">
          <p:pic>
            <p:nvPicPr>
              <p:cNvPr id="6148" name="Ink 31"/>
              <p:cNvPicPr>
                <a:picLocks noRot="1" noChangeAspect="1" noEditPoints="1" noChangeArrowheads="1" noChangeShapeType="1"/>
              </p:cNvPicPr>
              <p:nvPr/>
            </p:nvPicPr>
            <p:blipFill>
              <a:blip r:embed="rId3"/>
              <a:stretch>
                <a:fillRect/>
              </a:stretch>
            </p:blipFill>
            <p:spPr>
              <a:xfrm>
                <a:off x="3697584" y="2253013"/>
                <a:ext cx="3048637" cy="335185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149" name="Ink 32"/>
              <p14:cNvContentPartPr>
                <a14:cpLocks xmlns:a14="http://schemas.microsoft.com/office/drawing/2010/main" noRot="1" noChangeAspect="1" noEditPoints="1" noChangeArrowheads="1" noChangeShapeType="1"/>
              </p14:cNvContentPartPr>
              <p14:nvPr/>
            </p14:nvContentPartPr>
            <p14:xfrm>
              <a:off x="3649664" y="2444806"/>
              <a:ext cx="9525" cy="4763"/>
            </p14:xfrm>
          </p:contentPart>
        </mc:Choice>
        <mc:Fallback xmlns="">
          <p:pic>
            <p:nvPicPr>
              <p:cNvPr id="6149" name="Ink 32"/>
              <p:cNvPicPr>
                <a:picLocks noRot="1" noChangeAspect="1" noEditPoints="1" noChangeArrowheads="1" noChangeShapeType="1"/>
              </p:cNvPicPr>
              <p:nvPr/>
            </p:nvPicPr>
            <p:blipFill>
              <a:blip r:embed="rId5"/>
              <a:stretch>
                <a:fillRect/>
              </a:stretch>
            </p:blipFill>
            <p:spPr>
              <a:xfrm>
                <a:off x="3646367" y="2441875"/>
                <a:ext cx="16486" cy="1135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150" name="Ink 33"/>
              <p14:cNvContentPartPr>
                <a14:cpLocks xmlns:a14="http://schemas.microsoft.com/office/drawing/2010/main" noRot="1" noChangeAspect="1" noEditPoints="1" noChangeArrowheads="1" noChangeShapeType="1"/>
              </p14:cNvContentPartPr>
              <p14:nvPr/>
            </p14:nvContentPartPr>
            <p14:xfrm>
              <a:off x="3721100" y="2374955"/>
              <a:ext cx="7938" cy="14288"/>
            </p14:xfrm>
          </p:contentPart>
        </mc:Choice>
        <mc:Fallback xmlns="">
          <p:pic>
            <p:nvPicPr>
              <p:cNvPr id="6150" name="Ink 33"/>
              <p:cNvPicPr>
                <a:picLocks noRot="1" noChangeAspect="1" noEditPoints="1" noChangeArrowheads="1" noChangeShapeType="1"/>
              </p:cNvPicPr>
              <p:nvPr/>
            </p:nvPicPr>
            <p:blipFill>
              <a:blip r:embed="rId7"/>
              <a:stretch>
                <a:fillRect/>
              </a:stretch>
            </p:blipFill>
            <p:spPr>
              <a:xfrm>
                <a:off x="3718213" y="2372097"/>
                <a:ext cx="13350" cy="20003"/>
              </a:xfrm>
              <a:prstGeom prst="rect">
                <a:avLst/>
              </a:prstGeom>
            </p:spPr>
          </p:pic>
        </mc:Fallback>
      </mc:AlternateContent>
    </p:spTree>
    <p:extLst>
      <p:ext uri="{BB962C8B-B14F-4D97-AF65-F5344CB8AC3E}">
        <p14:creationId xmlns:p14="http://schemas.microsoft.com/office/powerpoint/2010/main" val="122365068"/>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9240" y="1058075"/>
            <a:ext cx="5294719" cy="605294"/>
          </a:xfrm>
          <a:noFill/>
        </p:spPr>
        <p:txBody>
          <a:bodyPr vert="horz" wrap="none" lIns="63500" tIns="25400" rIns="63500" bIns="25400" rtlCol="0" anchor="t">
            <a:spAutoFit/>
          </a:bodyPr>
          <a:lstStyle/>
          <a:p>
            <a:pPr eaLnBrk="1" hangingPunct="1"/>
            <a:r>
              <a:rPr lang="en-US" altLang="en-US" dirty="0" smtClean="0"/>
              <a:t>Procedural Abstraction</a:t>
            </a:r>
          </a:p>
        </p:txBody>
      </p:sp>
      <p:sp>
        <p:nvSpPr>
          <p:cNvPr id="16387" name="Line 3"/>
          <p:cNvSpPr>
            <a:spLocks noChangeShapeType="1"/>
          </p:cNvSpPr>
          <p:nvPr/>
        </p:nvSpPr>
        <p:spPr bwMode="auto">
          <a:xfrm flipV="1">
            <a:off x="4940300" y="4366315"/>
            <a:ext cx="952500" cy="889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8" name="Rectangle 4"/>
          <p:cNvSpPr>
            <a:spLocks noChangeArrowheads="1"/>
          </p:cNvSpPr>
          <p:nvPr/>
        </p:nvSpPr>
        <p:spPr bwMode="auto">
          <a:xfrm>
            <a:off x="3086100" y="2410515"/>
            <a:ext cx="1727200" cy="3505200"/>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89" name="Rectangle 5"/>
          <p:cNvSpPr>
            <a:spLocks noChangeArrowheads="1"/>
          </p:cNvSpPr>
          <p:nvPr/>
        </p:nvSpPr>
        <p:spPr bwMode="auto">
          <a:xfrm>
            <a:off x="3086100" y="2412103"/>
            <a:ext cx="1727200" cy="35036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0" name="Rectangle 6"/>
          <p:cNvSpPr>
            <a:spLocks noChangeArrowheads="1"/>
          </p:cNvSpPr>
          <p:nvPr/>
        </p:nvSpPr>
        <p:spPr bwMode="auto">
          <a:xfrm>
            <a:off x="3200400" y="2524815"/>
            <a:ext cx="14986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1" name="Rectangle 7"/>
          <p:cNvSpPr>
            <a:spLocks noChangeArrowheads="1"/>
          </p:cNvSpPr>
          <p:nvPr/>
        </p:nvSpPr>
        <p:spPr bwMode="auto">
          <a:xfrm>
            <a:off x="3200400" y="2526403"/>
            <a:ext cx="1498600" cy="3389313"/>
          </a:xfrm>
          <a:prstGeom prst="rect">
            <a:avLst/>
          </a:prstGeom>
          <a:solidFill>
            <a:schemeClr val="bg2"/>
          </a:solidFill>
          <a:ln w="25400">
            <a:solidFill>
              <a:srgbClr val="000000"/>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2" name="Freeform 8"/>
          <p:cNvSpPr>
            <a:spLocks/>
          </p:cNvSpPr>
          <p:nvPr/>
        </p:nvSpPr>
        <p:spPr bwMode="auto">
          <a:xfrm>
            <a:off x="3213100" y="2537516"/>
            <a:ext cx="1398588" cy="3570287"/>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393" name="Freeform 9"/>
          <p:cNvSpPr>
            <a:spLocks/>
          </p:cNvSpPr>
          <p:nvPr/>
        </p:nvSpPr>
        <p:spPr bwMode="auto">
          <a:xfrm>
            <a:off x="3200400" y="2524816"/>
            <a:ext cx="1398588" cy="3570287"/>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a:solidFill>
              <a:srgbClr val="712000"/>
            </a:solidFill>
            <a:round/>
            <a:headEnd/>
            <a:tailEnd/>
          </a:ln>
        </p:spPr>
        <p:txBody>
          <a:bodyPr/>
          <a:lstStyle/>
          <a:p>
            <a:endParaRPr lang="en-US"/>
          </a:p>
        </p:txBody>
      </p:sp>
      <p:sp>
        <p:nvSpPr>
          <p:cNvPr id="16394" name="Oval 10"/>
          <p:cNvSpPr>
            <a:spLocks noChangeArrowheads="1"/>
          </p:cNvSpPr>
          <p:nvPr/>
        </p:nvSpPr>
        <p:spPr bwMode="auto">
          <a:xfrm>
            <a:off x="4318000" y="4239315"/>
            <a:ext cx="127000" cy="127000"/>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5" name="Oval 11"/>
          <p:cNvSpPr>
            <a:spLocks noChangeArrowheads="1"/>
          </p:cNvSpPr>
          <p:nvPr/>
        </p:nvSpPr>
        <p:spPr bwMode="auto">
          <a:xfrm>
            <a:off x="4318000" y="4240903"/>
            <a:ext cx="127000" cy="123825"/>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6" name="Rectangle 12"/>
          <p:cNvSpPr>
            <a:spLocks noChangeArrowheads="1"/>
          </p:cNvSpPr>
          <p:nvPr/>
        </p:nvSpPr>
        <p:spPr bwMode="auto">
          <a:xfrm>
            <a:off x="4368800" y="4353615"/>
            <a:ext cx="12700" cy="304800"/>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7" name="Rectangle 13"/>
          <p:cNvSpPr>
            <a:spLocks noChangeArrowheads="1"/>
          </p:cNvSpPr>
          <p:nvPr/>
        </p:nvSpPr>
        <p:spPr bwMode="auto">
          <a:xfrm>
            <a:off x="4368800" y="4355203"/>
            <a:ext cx="12700" cy="3032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8" name="Oval 14"/>
          <p:cNvSpPr>
            <a:spLocks noChangeArrowheads="1"/>
          </p:cNvSpPr>
          <p:nvPr/>
        </p:nvSpPr>
        <p:spPr bwMode="auto">
          <a:xfrm>
            <a:off x="3632200" y="3123303"/>
            <a:ext cx="254000" cy="620713"/>
          </a:xfrm>
          <a:prstGeom prst="ellipse">
            <a:avLst/>
          </a:prstGeom>
          <a:solidFill>
            <a:srgbClr val="790015"/>
          </a:solidFill>
          <a:ln w="25400">
            <a:solidFill>
              <a:schemeClr val="tx1"/>
            </a:solidFill>
            <a:round/>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6399" name="Freeform 15"/>
          <p:cNvSpPr>
            <a:spLocks/>
          </p:cNvSpPr>
          <p:nvPr/>
        </p:nvSpPr>
        <p:spPr bwMode="auto">
          <a:xfrm>
            <a:off x="3505200" y="3667816"/>
            <a:ext cx="458788" cy="1271587"/>
          </a:xfrm>
          <a:custGeom>
            <a:avLst/>
            <a:gdLst>
              <a:gd name="T0" fmla="*/ 0 w 289"/>
              <a:gd name="T1" fmla="*/ 0 h 712"/>
              <a:gd name="T2" fmla="*/ 2147483646 w 289"/>
              <a:gd name="T3" fmla="*/ 2147483646 h 712"/>
              <a:gd name="T4" fmla="*/ 2147483646 w 289"/>
              <a:gd name="T5" fmla="*/ 2147483646 h 712"/>
              <a:gd name="T6" fmla="*/ 2147483646 w 289"/>
              <a:gd name="T7" fmla="*/ 2147483646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a:solidFill>
              <a:schemeClr val="tx1"/>
            </a:solidFill>
            <a:round/>
            <a:headEnd/>
            <a:tailEnd/>
          </a:ln>
        </p:spPr>
        <p:txBody>
          <a:bodyPr/>
          <a:lstStyle/>
          <a:p>
            <a:endParaRPr lang="en-US"/>
          </a:p>
        </p:txBody>
      </p:sp>
      <p:sp>
        <p:nvSpPr>
          <p:cNvPr id="16400" name="Line 16"/>
          <p:cNvSpPr>
            <a:spLocks noChangeShapeType="1"/>
          </p:cNvSpPr>
          <p:nvPr/>
        </p:nvSpPr>
        <p:spPr bwMode="auto">
          <a:xfrm>
            <a:off x="3962400" y="3898003"/>
            <a:ext cx="114300" cy="8223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1" name="Line 17"/>
          <p:cNvSpPr>
            <a:spLocks noChangeShapeType="1"/>
          </p:cNvSpPr>
          <p:nvPr/>
        </p:nvSpPr>
        <p:spPr bwMode="auto">
          <a:xfrm flipV="1">
            <a:off x="4102100" y="4569515"/>
            <a:ext cx="254000" cy="165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Line 18"/>
          <p:cNvSpPr>
            <a:spLocks noChangeShapeType="1"/>
          </p:cNvSpPr>
          <p:nvPr/>
        </p:nvSpPr>
        <p:spPr bwMode="auto">
          <a:xfrm flipH="1">
            <a:off x="3314700" y="3694803"/>
            <a:ext cx="177800" cy="542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3" name="Line 19"/>
          <p:cNvSpPr>
            <a:spLocks noChangeShapeType="1"/>
          </p:cNvSpPr>
          <p:nvPr/>
        </p:nvSpPr>
        <p:spPr bwMode="auto">
          <a:xfrm>
            <a:off x="3327400" y="4266303"/>
            <a:ext cx="228600" cy="3016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Line 20"/>
          <p:cNvSpPr>
            <a:spLocks noChangeShapeType="1"/>
          </p:cNvSpPr>
          <p:nvPr/>
        </p:nvSpPr>
        <p:spPr bwMode="auto">
          <a:xfrm>
            <a:off x="3860800" y="4952103"/>
            <a:ext cx="177800" cy="631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5" name="Line 21"/>
          <p:cNvSpPr>
            <a:spLocks noChangeShapeType="1"/>
          </p:cNvSpPr>
          <p:nvPr/>
        </p:nvSpPr>
        <p:spPr bwMode="auto">
          <a:xfrm flipH="1">
            <a:off x="3822700" y="5612503"/>
            <a:ext cx="228600" cy="7207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6" name="Line 22"/>
          <p:cNvSpPr>
            <a:spLocks noChangeShapeType="1"/>
          </p:cNvSpPr>
          <p:nvPr/>
        </p:nvSpPr>
        <p:spPr bwMode="auto">
          <a:xfrm flipV="1">
            <a:off x="3822700" y="6296715"/>
            <a:ext cx="63500" cy="50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7" name="Line 23"/>
          <p:cNvSpPr>
            <a:spLocks noChangeShapeType="1"/>
          </p:cNvSpPr>
          <p:nvPr/>
        </p:nvSpPr>
        <p:spPr bwMode="auto">
          <a:xfrm>
            <a:off x="3581400" y="4774303"/>
            <a:ext cx="88900" cy="6842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Line 24"/>
          <p:cNvSpPr>
            <a:spLocks noChangeShapeType="1"/>
          </p:cNvSpPr>
          <p:nvPr/>
        </p:nvSpPr>
        <p:spPr bwMode="auto">
          <a:xfrm flipH="1">
            <a:off x="3263900" y="5487091"/>
            <a:ext cx="419100" cy="630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9" name="Line 25"/>
          <p:cNvSpPr>
            <a:spLocks noChangeShapeType="1"/>
          </p:cNvSpPr>
          <p:nvPr/>
        </p:nvSpPr>
        <p:spPr bwMode="auto">
          <a:xfrm flipV="1">
            <a:off x="3276600" y="6106215"/>
            <a:ext cx="76200" cy="25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0" name="AutoShape 26"/>
          <p:cNvSpPr>
            <a:spLocks noChangeArrowheads="1"/>
          </p:cNvSpPr>
          <p:nvPr/>
        </p:nvSpPr>
        <p:spPr bwMode="auto">
          <a:xfrm>
            <a:off x="6070600" y="2321615"/>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411" name="AutoShape 27"/>
          <p:cNvSpPr>
            <a:spLocks noChangeArrowheads="1"/>
          </p:cNvSpPr>
          <p:nvPr/>
        </p:nvSpPr>
        <p:spPr bwMode="auto">
          <a:xfrm>
            <a:off x="6057900" y="2308915"/>
            <a:ext cx="2794000" cy="2794000"/>
          </a:xfrm>
          <a:prstGeom prst="roundRect">
            <a:avLst>
              <a:gd name="adj" fmla="val 7005"/>
            </a:avLst>
          </a:prstGeom>
          <a:solidFill>
            <a:schemeClr val="accent2">
              <a:lumMod val="40000"/>
              <a:lumOff val="60000"/>
            </a:schemeClr>
          </a:solidFill>
          <a:ln>
            <a:noFill/>
          </a:ln>
          <a:effectLst>
            <a:outerShdw dist="107763" dir="2700000" algn="ctr" rotWithShape="0">
              <a:schemeClr val="bg2"/>
            </a:outerShdw>
          </a:effectLs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6412" name="Line 28"/>
          <p:cNvSpPr>
            <a:spLocks noChangeShapeType="1"/>
          </p:cNvSpPr>
          <p:nvPr/>
        </p:nvSpPr>
        <p:spPr bwMode="auto">
          <a:xfrm>
            <a:off x="6070600" y="2778815"/>
            <a:ext cx="273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3" name="Rectangle 29"/>
          <p:cNvSpPr>
            <a:spLocks noChangeArrowheads="1"/>
          </p:cNvSpPr>
          <p:nvPr/>
        </p:nvSpPr>
        <p:spPr bwMode="auto">
          <a:xfrm>
            <a:off x="6259513" y="2291453"/>
            <a:ext cx="6957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dirty="0">
                <a:latin typeface="Helvetica" panose="020B0604020202020204" pitchFamily="34" charset="0"/>
              </a:rPr>
              <a:t>open</a:t>
            </a:r>
          </a:p>
        </p:txBody>
      </p:sp>
      <p:sp>
        <p:nvSpPr>
          <p:cNvPr id="16414" name="Line 30"/>
          <p:cNvSpPr>
            <a:spLocks noChangeShapeType="1"/>
          </p:cNvSpPr>
          <p:nvPr/>
        </p:nvSpPr>
        <p:spPr bwMode="auto">
          <a:xfrm flipH="1">
            <a:off x="5994400" y="4698103"/>
            <a:ext cx="939800" cy="962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5" name="Rectangle 31"/>
          <p:cNvSpPr>
            <a:spLocks noChangeArrowheads="1"/>
          </p:cNvSpPr>
          <p:nvPr/>
        </p:nvSpPr>
        <p:spPr bwMode="auto">
          <a:xfrm>
            <a:off x="5053014" y="5606153"/>
            <a:ext cx="4270399"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implemented with a "knowledge" of the  </a:t>
            </a:r>
          </a:p>
        </p:txBody>
      </p:sp>
      <p:sp>
        <p:nvSpPr>
          <p:cNvPr id="16416" name="Rectangle 32"/>
          <p:cNvSpPr>
            <a:spLocks noChangeArrowheads="1"/>
          </p:cNvSpPr>
          <p:nvPr/>
        </p:nvSpPr>
        <p:spPr bwMode="auto">
          <a:xfrm>
            <a:off x="5065713" y="5898253"/>
            <a:ext cx="3709348"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object that is associated with enter</a:t>
            </a:r>
          </a:p>
        </p:txBody>
      </p:sp>
      <p:sp>
        <p:nvSpPr>
          <p:cNvPr id="16417" name="Rectangle 33"/>
          <p:cNvSpPr>
            <a:spLocks noChangeArrowheads="1"/>
          </p:cNvSpPr>
          <p:nvPr/>
        </p:nvSpPr>
        <p:spPr bwMode="auto">
          <a:xfrm>
            <a:off x="6564314" y="3205853"/>
            <a:ext cx="17605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details of enter </a:t>
            </a:r>
          </a:p>
        </p:txBody>
      </p:sp>
      <p:sp>
        <p:nvSpPr>
          <p:cNvPr id="16418" name="Rectangle 34"/>
          <p:cNvSpPr>
            <a:spLocks noChangeArrowheads="1"/>
          </p:cNvSpPr>
          <p:nvPr/>
        </p:nvSpPr>
        <p:spPr bwMode="auto">
          <a:xfrm>
            <a:off x="6564314" y="3434453"/>
            <a:ext cx="1131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algorithm</a:t>
            </a:r>
          </a:p>
        </p:txBody>
      </p:sp>
      <mc:AlternateContent xmlns:mc="http://schemas.openxmlformats.org/markup-compatibility/2006" xmlns:p14="http://schemas.microsoft.com/office/powerpoint/2010/main">
        <mc:Choice Requires="p14">
          <p:contentPart p14:bwMode="auto" r:id="rId2">
            <p14:nvContentPartPr>
              <p14:cNvPr id="7170" name="Ink 35"/>
              <p14:cNvContentPartPr>
                <a14:cpLocks xmlns:a14="http://schemas.microsoft.com/office/drawing/2010/main" noRot="1" noChangeAspect="1" noEditPoints="1" noChangeArrowheads="1" noChangeShapeType="1"/>
              </p14:cNvContentPartPr>
              <p14:nvPr/>
            </p14:nvContentPartPr>
            <p14:xfrm>
              <a:off x="7239000" y="3523352"/>
              <a:ext cx="1588" cy="1588"/>
            </p14:xfrm>
          </p:contentPart>
        </mc:Choice>
        <mc:Fallback xmlns="">
          <p:pic>
            <p:nvPicPr>
              <p:cNvPr id="7170" name="Ink 35"/>
              <p:cNvPicPr>
                <a:picLocks noRot="1" noChangeAspect="1" noEditPoints="1" noChangeArrowheads="1" noChangeShapeType="1"/>
              </p:cNvPicPr>
              <p:nvPr/>
            </p:nvPicPr>
            <p:blipFill>
              <a:blip r:embed="rId3"/>
              <a:stretch>
                <a:fillRect/>
              </a:stretch>
            </p:blipFill>
            <p:spPr>
              <a:xfrm>
                <a:off x="7197712" y="3482064"/>
                <a:ext cx="84164" cy="8416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71" name="Ink 36"/>
              <p14:cNvContentPartPr>
                <a14:cpLocks xmlns:a14="http://schemas.microsoft.com/office/drawing/2010/main" noRot="1" noChangeAspect="1" noEditPoints="1" noChangeArrowheads="1" noChangeShapeType="1"/>
              </p14:cNvContentPartPr>
              <p14:nvPr/>
            </p14:nvContentPartPr>
            <p14:xfrm>
              <a:off x="5746750" y="5161652"/>
              <a:ext cx="12700" cy="26988"/>
            </p14:xfrm>
          </p:contentPart>
        </mc:Choice>
        <mc:Fallback xmlns="">
          <p:pic>
            <p:nvPicPr>
              <p:cNvPr id="7171" name="Ink 36"/>
              <p:cNvPicPr>
                <a:picLocks noRot="1" noChangeAspect="1" noEditPoints="1" noChangeArrowheads="1" noChangeShapeType="1"/>
              </p:cNvPicPr>
              <p:nvPr/>
            </p:nvPicPr>
            <p:blipFill>
              <a:blip r:embed="rId5"/>
              <a:stretch>
                <a:fillRect/>
              </a:stretch>
            </p:blipFill>
            <p:spPr>
              <a:xfrm>
                <a:off x="5743847" y="5158773"/>
                <a:ext cx="18506" cy="32745"/>
              </a:xfrm>
              <a:prstGeom prst="rect">
                <a:avLst/>
              </a:prstGeom>
            </p:spPr>
          </p:pic>
        </mc:Fallback>
      </mc:AlternateContent>
    </p:spTree>
    <p:extLst>
      <p:ext uri="{BB962C8B-B14F-4D97-AF65-F5344CB8AC3E}">
        <p14:creationId xmlns:p14="http://schemas.microsoft.com/office/powerpoint/2010/main" val="294113265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66260" y="1042724"/>
            <a:ext cx="4783361" cy="605294"/>
          </a:xfrm>
          <a:noFill/>
        </p:spPr>
        <p:txBody>
          <a:bodyPr vert="horz" wrap="none" lIns="63500" tIns="25400" rIns="63500" bIns="25400" rtlCol="0" anchor="t">
            <a:spAutoFit/>
          </a:bodyPr>
          <a:lstStyle/>
          <a:p>
            <a:pPr eaLnBrk="1" hangingPunct="1"/>
            <a:r>
              <a:rPr lang="en-US" altLang="en-US" smtClean="0"/>
              <a:t>Stepwise Refinement</a:t>
            </a:r>
          </a:p>
        </p:txBody>
      </p:sp>
      <p:sp>
        <p:nvSpPr>
          <p:cNvPr id="17411" name="AutoShape 3"/>
          <p:cNvSpPr>
            <a:spLocks noChangeArrowheads="1"/>
          </p:cNvSpPr>
          <p:nvPr/>
        </p:nvSpPr>
        <p:spPr bwMode="auto">
          <a:xfrm>
            <a:off x="3048000" y="2152385"/>
            <a:ext cx="2768600" cy="2768600"/>
          </a:xfrm>
          <a:prstGeom prst="roundRect">
            <a:avLst>
              <a:gd name="adj" fmla="val 6616"/>
            </a:avLst>
          </a:prstGeom>
          <a:solidFill>
            <a:srgbClr val="FFFFFF"/>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7412" name="AutoShape 4"/>
          <p:cNvSpPr>
            <a:spLocks noChangeArrowheads="1"/>
          </p:cNvSpPr>
          <p:nvPr/>
        </p:nvSpPr>
        <p:spPr bwMode="auto">
          <a:xfrm>
            <a:off x="3022600" y="2126985"/>
            <a:ext cx="2819400" cy="2819400"/>
          </a:xfrm>
          <a:prstGeom prst="roundRect">
            <a:avLst>
              <a:gd name="adj" fmla="val 7394"/>
            </a:avLst>
          </a:prstGeom>
          <a:solidFill>
            <a:schemeClr val="accent2">
              <a:lumMod val="40000"/>
              <a:lumOff val="60000"/>
            </a:schemeClr>
          </a:solidFill>
          <a:ln>
            <a:noFill/>
          </a:ln>
          <a:effectLst>
            <a:outerShdw dist="107763" dir="2700000" algn="ctr" rotWithShape="0">
              <a:schemeClr val="bg2"/>
            </a:outerShdw>
          </a:effectLs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7413" name="Line 5"/>
          <p:cNvSpPr>
            <a:spLocks noChangeShapeType="1"/>
          </p:cNvSpPr>
          <p:nvPr/>
        </p:nvSpPr>
        <p:spPr bwMode="auto">
          <a:xfrm>
            <a:off x="3048000" y="2609585"/>
            <a:ext cx="276860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4" name="Rectangle 6"/>
          <p:cNvSpPr>
            <a:spLocks noChangeArrowheads="1"/>
          </p:cNvSpPr>
          <p:nvPr/>
        </p:nvSpPr>
        <p:spPr bwMode="auto">
          <a:xfrm>
            <a:off x="3122613" y="2069836"/>
            <a:ext cx="695702"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open</a:t>
            </a:r>
          </a:p>
        </p:txBody>
      </p:sp>
      <p:sp>
        <p:nvSpPr>
          <p:cNvPr id="17415" name="Rectangle 7"/>
          <p:cNvSpPr>
            <a:spLocks noChangeArrowheads="1"/>
          </p:cNvSpPr>
          <p:nvPr/>
        </p:nvSpPr>
        <p:spPr bwMode="auto">
          <a:xfrm>
            <a:off x="4038600" y="3181085"/>
            <a:ext cx="3378200" cy="2159000"/>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7416" name="Rectangle 8"/>
          <p:cNvSpPr>
            <a:spLocks noChangeArrowheads="1"/>
          </p:cNvSpPr>
          <p:nvPr/>
        </p:nvSpPr>
        <p:spPr bwMode="auto">
          <a:xfrm>
            <a:off x="4164013" y="3216010"/>
            <a:ext cx="1490792"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walk to door;</a:t>
            </a:r>
          </a:p>
          <a:p>
            <a:pPr>
              <a:lnSpc>
                <a:spcPct val="90000"/>
              </a:lnSpc>
            </a:pPr>
            <a:endParaRPr lang="en-US" altLang="en-US">
              <a:latin typeface="Helvetica" panose="020B0604020202020204" pitchFamily="34" charset="0"/>
            </a:endParaRPr>
          </a:p>
        </p:txBody>
      </p:sp>
      <p:sp>
        <p:nvSpPr>
          <p:cNvPr id="17417" name="Rectangle 9"/>
          <p:cNvSpPr>
            <a:spLocks noChangeArrowheads="1"/>
          </p:cNvSpPr>
          <p:nvPr/>
        </p:nvSpPr>
        <p:spPr bwMode="auto">
          <a:xfrm>
            <a:off x="4164013" y="3444610"/>
            <a:ext cx="1721624"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reach for knob;</a:t>
            </a:r>
          </a:p>
          <a:p>
            <a:pPr>
              <a:lnSpc>
                <a:spcPct val="90000"/>
              </a:lnSpc>
            </a:pPr>
            <a:endParaRPr lang="en-US" altLang="en-US">
              <a:latin typeface="Helvetica" panose="020B0604020202020204" pitchFamily="34" charset="0"/>
            </a:endParaRPr>
          </a:p>
        </p:txBody>
      </p:sp>
      <p:sp>
        <p:nvSpPr>
          <p:cNvPr id="17418" name="Rectangle 10"/>
          <p:cNvSpPr>
            <a:spLocks noChangeArrowheads="1"/>
          </p:cNvSpPr>
          <p:nvPr/>
        </p:nvSpPr>
        <p:spPr bwMode="auto">
          <a:xfrm>
            <a:off x="4164013" y="3673210"/>
            <a:ext cx="182806"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endParaRPr lang="en-US" altLang="en-US">
              <a:latin typeface="Helvetica" panose="020B0604020202020204" pitchFamily="34" charset="0"/>
            </a:endParaRPr>
          </a:p>
          <a:p>
            <a:pPr>
              <a:lnSpc>
                <a:spcPct val="90000"/>
              </a:lnSpc>
            </a:pPr>
            <a:endParaRPr lang="en-US" altLang="en-US">
              <a:latin typeface="Helvetica" panose="020B0604020202020204" pitchFamily="34" charset="0"/>
            </a:endParaRPr>
          </a:p>
        </p:txBody>
      </p:sp>
      <p:sp>
        <p:nvSpPr>
          <p:cNvPr id="17419" name="Rectangle 11"/>
          <p:cNvSpPr>
            <a:spLocks noChangeArrowheads="1"/>
          </p:cNvSpPr>
          <p:nvPr/>
        </p:nvSpPr>
        <p:spPr bwMode="auto">
          <a:xfrm>
            <a:off x="4164014" y="3901810"/>
            <a:ext cx="1285607"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open door;</a:t>
            </a:r>
          </a:p>
          <a:p>
            <a:pPr>
              <a:lnSpc>
                <a:spcPct val="90000"/>
              </a:lnSpc>
            </a:pPr>
            <a:endParaRPr lang="en-US" altLang="en-US">
              <a:latin typeface="Helvetica" panose="020B0604020202020204" pitchFamily="34" charset="0"/>
            </a:endParaRPr>
          </a:p>
        </p:txBody>
      </p:sp>
      <p:sp>
        <p:nvSpPr>
          <p:cNvPr id="17420" name="Rectangle 12"/>
          <p:cNvSpPr>
            <a:spLocks noChangeArrowheads="1"/>
          </p:cNvSpPr>
          <p:nvPr/>
        </p:nvSpPr>
        <p:spPr bwMode="auto">
          <a:xfrm>
            <a:off x="4164013" y="4130410"/>
            <a:ext cx="182806"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endParaRPr lang="en-US" altLang="en-US">
              <a:latin typeface="Helvetica" panose="020B0604020202020204" pitchFamily="34" charset="0"/>
            </a:endParaRPr>
          </a:p>
          <a:p>
            <a:pPr>
              <a:lnSpc>
                <a:spcPct val="90000"/>
              </a:lnSpc>
            </a:pPr>
            <a:endParaRPr lang="en-US" altLang="en-US">
              <a:latin typeface="Helvetica" panose="020B0604020202020204" pitchFamily="34" charset="0"/>
            </a:endParaRPr>
          </a:p>
        </p:txBody>
      </p:sp>
      <p:sp>
        <p:nvSpPr>
          <p:cNvPr id="17421" name="Rectangle 13"/>
          <p:cNvSpPr>
            <a:spLocks noChangeArrowheads="1"/>
          </p:cNvSpPr>
          <p:nvPr/>
        </p:nvSpPr>
        <p:spPr bwMode="auto">
          <a:xfrm>
            <a:off x="4164013" y="4359010"/>
            <a:ext cx="1554912"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walk through;</a:t>
            </a:r>
          </a:p>
          <a:p>
            <a:pPr>
              <a:lnSpc>
                <a:spcPct val="90000"/>
              </a:lnSpc>
            </a:pPr>
            <a:endParaRPr lang="en-US" altLang="en-US">
              <a:latin typeface="Helvetica" panose="020B0604020202020204" pitchFamily="34" charset="0"/>
            </a:endParaRPr>
          </a:p>
        </p:txBody>
      </p:sp>
      <p:sp>
        <p:nvSpPr>
          <p:cNvPr id="17422" name="Rectangle 14"/>
          <p:cNvSpPr>
            <a:spLocks noChangeArrowheads="1"/>
          </p:cNvSpPr>
          <p:nvPr/>
        </p:nvSpPr>
        <p:spPr bwMode="auto">
          <a:xfrm>
            <a:off x="4164013" y="4587611"/>
            <a:ext cx="1298496"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close door.</a:t>
            </a:r>
          </a:p>
        </p:txBody>
      </p:sp>
      <p:sp>
        <p:nvSpPr>
          <p:cNvPr id="17423" name="Rectangle 15"/>
          <p:cNvSpPr>
            <a:spLocks noChangeArrowheads="1"/>
          </p:cNvSpPr>
          <p:nvPr/>
        </p:nvSpPr>
        <p:spPr bwMode="auto">
          <a:xfrm>
            <a:off x="5842000" y="3830373"/>
            <a:ext cx="3175000" cy="2678113"/>
          </a:xfrm>
          <a:prstGeom prst="rect">
            <a:avLst/>
          </a:prstGeom>
          <a:solidFill>
            <a:srgbClr val="DADADA"/>
          </a:solidFill>
          <a:ln>
            <a:noFill/>
          </a:ln>
          <a:effectLst>
            <a:outerShdw dist="107763" dir="2700000" algn="ctr" rotWithShape="0">
              <a:schemeClr val="bg2"/>
            </a:outerShdw>
          </a:effectLst>
          <a:extLst>
            <a:ext uri="{91240B29-F687-4F45-9708-019B960494DF}">
              <a14:hiddenLine xmlns:a14="http://schemas.microsoft.com/office/drawing/2010/main" w="508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7424" name="Rectangle 16"/>
          <p:cNvSpPr>
            <a:spLocks noChangeArrowheads="1"/>
          </p:cNvSpPr>
          <p:nvPr/>
        </p:nvSpPr>
        <p:spPr bwMode="auto">
          <a:xfrm>
            <a:off x="5929313" y="3925622"/>
            <a:ext cx="2542362"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repeat until door opens</a:t>
            </a:r>
          </a:p>
          <a:p>
            <a:pPr>
              <a:lnSpc>
                <a:spcPct val="90000"/>
              </a:lnSpc>
            </a:pPr>
            <a:endParaRPr lang="en-US" altLang="en-US">
              <a:latin typeface="Helvetica" panose="020B0604020202020204" pitchFamily="34" charset="0"/>
            </a:endParaRPr>
          </a:p>
        </p:txBody>
      </p:sp>
      <p:sp>
        <p:nvSpPr>
          <p:cNvPr id="17425" name="Rectangle 17"/>
          <p:cNvSpPr>
            <a:spLocks noChangeArrowheads="1"/>
          </p:cNvSpPr>
          <p:nvPr/>
        </p:nvSpPr>
        <p:spPr bwMode="auto">
          <a:xfrm>
            <a:off x="5929314" y="4154222"/>
            <a:ext cx="2260233"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turn knob clockwise;</a:t>
            </a:r>
          </a:p>
          <a:p>
            <a:pPr>
              <a:lnSpc>
                <a:spcPct val="90000"/>
              </a:lnSpc>
            </a:pPr>
            <a:endParaRPr lang="en-US" altLang="en-US">
              <a:latin typeface="Helvetica" panose="020B0604020202020204" pitchFamily="34" charset="0"/>
            </a:endParaRPr>
          </a:p>
        </p:txBody>
      </p:sp>
      <p:sp>
        <p:nvSpPr>
          <p:cNvPr id="17426" name="Rectangle 18"/>
          <p:cNvSpPr>
            <a:spLocks noChangeArrowheads="1"/>
          </p:cNvSpPr>
          <p:nvPr/>
        </p:nvSpPr>
        <p:spPr bwMode="auto">
          <a:xfrm>
            <a:off x="5929314" y="4382822"/>
            <a:ext cx="2701059"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if knob doesn't turn, then</a:t>
            </a:r>
          </a:p>
          <a:p>
            <a:pPr>
              <a:lnSpc>
                <a:spcPct val="90000"/>
              </a:lnSpc>
            </a:pPr>
            <a:endParaRPr lang="en-US" altLang="en-US">
              <a:latin typeface="Helvetica" panose="020B0604020202020204" pitchFamily="34" charset="0"/>
            </a:endParaRPr>
          </a:p>
        </p:txBody>
      </p:sp>
      <p:sp>
        <p:nvSpPr>
          <p:cNvPr id="17427" name="Rectangle 19"/>
          <p:cNvSpPr>
            <a:spLocks noChangeArrowheads="1"/>
          </p:cNvSpPr>
          <p:nvPr/>
        </p:nvSpPr>
        <p:spPr bwMode="auto">
          <a:xfrm>
            <a:off x="5929313" y="4611422"/>
            <a:ext cx="1747272"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take key out;</a:t>
            </a:r>
          </a:p>
          <a:p>
            <a:pPr>
              <a:lnSpc>
                <a:spcPct val="90000"/>
              </a:lnSpc>
            </a:pPr>
            <a:endParaRPr lang="en-US" altLang="en-US">
              <a:latin typeface="Helvetica" panose="020B0604020202020204" pitchFamily="34" charset="0"/>
            </a:endParaRPr>
          </a:p>
        </p:txBody>
      </p:sp>
      <p:sp>
        <p:nvSpPr>
          <p:cNvPr id="17428" name="Rectangle 20"/>
          <p:cNvSpPr>
            <a:spLocks noChangeArrowheads="1"/>
          </p:cNvSpPr>
          <p:nvPr/>
        </p:nvSpPr>
        <p:spPr bwMode="auto">
          <a:xfrm>
            <a:off x="5929314" y="4840022"/>
            <a:ext cx="2067873"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find correct key;</a:t>
            </a:r>
          </a:p>
          <a:p>
            <a:pPr>
              <a:lnSpc>
                <a:spcPct val="90000"/>
              </a:lnSpc>
            </a:pPr>
            <a:endParaRPr lang="en-US" altLang="en-US">
              <a:latin typeface="Helvetica" panose="020B0604020202020204" pitchFamily="34" charset="0"/>
            </a:endParaRPr>
          </a:p>
        </p:txBody>
      </p:sp>
      <p:sp>
        <p:nvSpPr>
          <p:cNvPr id="17429" name="Rectangle 21"/>
          <p:cNvSpPr>
            <a:spLocks noChangeArrowheads="1"/>
          </p:cNvSpPr>
          <p:nvPr/>
        </p:nvSpPr>
        <p:spPr bwMode="auto">
          <a:xfrm>
            <a:off x="5929313" y="5068622"/>
            <a:ext cx="1785744"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    insert in lock;</a:t>
            </a:r>
          </a:p>
          <a:p>
            <a:pPr>
              <a:lnSpc>
                <a:spcPct val="90000"/>
              </a:lnSpc>
            </a:pPr>
            <a:endParaRPr lang="en-US" altLang="en-US">
              <a:latin typeface="Helvetica" panose="020B0604020202020204" pitchFamily="34" charset="0"/>
            </a:endParaRPr>
          </a:p>
        </p:txBody>
      </p:sp>
      <p:sp>
        <p:nvSpPr>
          <p:cNvPr id="17430" name="Rectangle 22"/>
          <p:cNvSpPr>
            <a:spLocks noChangeArrowheads="1"/>
          </p:cNvSpPr>
          <p:nvPr/>
        </p:nvSpPr>
        <p:spPr bwMode="auto">
          <a:xfrm>
            <a:off x="5929313" y="5297222"/>
            <a:ext cx="682878" cy="61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endif</a:t>
            </a:r>
          </a:p>
          <a:p>
            <a:pPr>
              <a:lnSpc>
                <a:spcPct val="90000"/>
              </a:lnSpc>
            </a:pPr>
            <a:endParaRPr lang="en-US" altLang="en-US">
              <a:latin typeface="Helvetica" panose="020B0604020202020204" pitchFamily="34" charset="0"/>
            </a:endParaRPr>
          </a:p>
        </p:txBody>
      </p:sp>
      <p:sp>
        <p:nvSpPr>
          <p:cNvPr id="17431" name="Rectangle 23"/>
          <p:cNvSpPr>
            <a:spLocks noChangeArrowheads="1"/>
          </p:cNvSpPr>
          <p:nvPr/>
        </p:nvSpPr>
        <p:spPr bwMode="auto">
          <a:xfrm>
            <a:off x="5929314" y="5573448"/>
            <a:ext cx="1926809" cy="78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nSpc>
                <a:spcPct val="80000"/>
              </a:lnSpc>
            </a:pPr>
            <a:r>
              <a:rPr lang="en-US" altLang="en-US">
                <a:latin typeface="Helvetica" panose="020B0604020202020204" pitchFamily="34" charset="0"/>
              </a:rPr>
              <a:t>pull/push door</a:t>
            </a:r>
          </a:p>
          <a:p>
            <a:pPr>
              <a:lnSpc>
                <a:spcPct val="80000"/>
              </a:lnSpc>
            </a:pPr>
            <a:r>
              <a:rPr lang="en-US" altLang="en-US">
                <a:latin typeface="Helvetica" panose="020B0604020202020204" pitchFamily="34" charset="0"/>
              </a:rPr>
              <a:t>move out of way;</a:t>
            </a:r>
          </a:p>
          <a:p>
            <a:pPr>
              <a:lnSpc>
                <a:spcPct val="90000"/>
              </a:lnSpc>
            </a:pPr>
            <a:endParaRPr lang="en-US" altLang="en-US">
              <a:latin typeface="Helvetica" panose="020B0604020202020204" pitchFamily="34" charset="0"/>
            </a:endParaRPr>
          </a:p>
        </p:txBody>
      </p:sp>
      <p:sp>
        <p:nvSpPr>
          <p:cNvPr id="17432" name="Rectangle 24"/>
          <p:cNvSpPr>
            <a:spLocks noChangeArrowheads="1"/>
          </p:cNvSpPr>
          <p:nvPr/>
        </p:nvSpPr>
        <p:spPr bwMode="auto">
          <a:xfrm>
            <a:off x="5916614" y="5983023"/>
            <a:ext cx="1285607"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r>
              <a:rPr lang="en-US" altLang="en-US">
                <a:latin typeface="Helvetica" panose="020B0604020202020204" pitchFamily="34" charset="0"/>
              </a:rPr>
              <a:t>end repeat</a:t>
            </a:r>
          </a:p>
        </p:txBody>
      </p:sp>
      <p:sp>
        <p:nvSpPr>
          <p:cNvPr id="17433" name="Line 25"/>
          <p:cNvSpPr>
            <a:spLocks noChangeShapeType="1"/>
          </p:cNvSpPr>
          <p:nvPr/>
        </p:nvSpPr>
        <p:spPr bwMode="auto">
          <a:xfrm flipV="1">
            <a:off x="5537200" y="4133585"/>
            <a:ext cx="406400" cy="12700"/>
          </a:xfrm>
          <a:prstGeom prst="line">
            <a:avLst/>
          </a:prstGeom>
          <a:noFill/>
          <a:ln w="508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4" name="Arc 26"/>
          <p:cNvSpPr>
            <a:spLocks/>
          </p:cNvSpPr>
          <p:nvPr/>
        </p:nvSpPr>
        <p:spPr bwMode="auto">
          <a:xfrm>
            <a:off x="3532188" y="3065198"/>
            <a:ext cx="812800" cy="82867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2">
            <p14:nvContentPartPr>
              <p14:cNvPr id="8195" name="Ink 28"/>
              <p14:cNvContentPartPr>
                <a14:cpLocks xmlns:a14="http://schemas.microsoft.com/office/drawing/2010/main" noRot="1" noChangeAspect="1" noEditPoints="1" noChangeArrowheads="1" noChangeShapeType="1"/>
              </p14:cNvContentPartPr>
              <p14:nvPr/>
            </p14:nvContentPartPr>
            <p14:xfrm>
              <a:off x="3470276" y="6000486"/>
              <a:ext cx="1312863" cy="90487"/>
            </p14:xfrm>
          </p:contentPart>
        </mc:Choice>
        <mc:Fallback xmlns="">
          <p:pic>
            <p:nvPicPr>
              <p:cNvPr id="8195" name="Ink 28"/>
              <p:cNvPicPr>
                <a:picLocks noRot="1" noChangeAspect="1" noEditPoints="1" noChangeArrowheads="1" noChangeShapeType="1"/>
              </p:cNvPicPr>
              <p:nvPr/>
            </p:nvPicPr>
            <p:blipFill>
              <a:blip r:embed="rId3"/>
              <a:stretch>
                <a:fillRect/>
              </a:stretch>
            </p:blipFill>
            <p:spPr>
              <a:xfrm>
                <a:off x="3460914" y="5991113"/>
                <a:ext cx="1331587" cy="109233"/>
              </a:xfrm>
              <a:prstGeom prst="rect">
                <a:avLst/>
              </a:prstGeom>
            </p:spPr>
          </p:pic>
        </mc:Fallback>
      </mc:AlternateContent>
    </p:spTree>
    <p:extLst>
      <p:ext uri="{BB962C8B-B14F-4D97-AF65-F5344CB8AC3E}">
        <p14:creationId xmlns:p14="http://schemas.microsoft.com/office/powerpoint/2010/main" val="403231320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3915" y="1008798"/>
            <a:ext cx="3637214" cy="605294"/>
          </a:xfrm>
          <a:noFill/>
        </p:spPr>
        <p:txBody>
          <a:bodyPr vert="horz" wrap="none" lIns="63500" tIns="25400" rIns="63500" bIns="25400" rtlCol="0" anchor="t">
            <a:spAutoFit/>
          </a:bodyPr>
          <a:lstStyle/>
          <a:p>
            <a:pPr eaLnBrk="1" hangingPunct="1"/>
            <a:r>
              <a:rPr lang="en-US" altLang="en-US" smtClean="0"/>
              <a:t>Modular Design</a:t>
            </a:r>
          </a:p>
        </p:txBody>
      </p:sp>
      <p:pic>
        <p:nvPicPr>
          <p:cNvPr id="18435" name="Picture 3"/>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62082" y="2101298"/>
            <a:ext cx="7369792" cy="4756702"/>
          </a:xfrm>
          <a:noFill/>
          <a:extLst>
            <a:ext uri="{91240B29-F687-4F45-9708-019B960494DF}">
              <a14:hiddenLine xmlns:a14="http://schemas.microsoft.com/office/drawing/2010/main" w="12700">
                <a:solidFill>
                  <a:srgbClr val="000000"/>
                </a:solidFill>
                <a:miter lim="800000"/>
                <a:headEnd/>
                <a:tailEnd/>
              </a14:hiddenLine>
            </a:ext>
          </a:extLst>
        </p:spPr>
      </p:pic>
      <p:sp>
        <p:nvSpPr>
          <p:cNvPr id="4" name="Rectangle 3"/>
          <p:cNvSpPr txBox="1">
            <a:spLocks noChangeArrowheads="1"/>
          </p:cNvSpPr>
          <p:nvPr/>
        </p:nvSpPr>
        <p:spPr>
          <a:xfrm>
            <a:off x="8231874" y="2282587"/>
            <a:ext cx="3737212" cy="39407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dirty="0" smtClean="0">
                <a:latin typeface="Calibri" panose="020F0502020204030204" pitchFamily="34" charset="0"/>
                <a:cs typeface="Calibri" panose="020F0502020204030204" pitchFamily="34" charset="0"/>
              </a:rPr>
              <a:t>Easier to manage</a:t>
            </a:r>
          </a:p>
          <a:p>
            <a:r>
              <a:rPr lang="en-US" sz="2000" b="1" dirty="0" smtClean="0">
                <a:latin typeface="Calibri" panose="020F0502020204030204" pitchFamily="34" charset="0"/>
                <a:cs typeface="Calibri" panose="020F0502020204030204" pitchFamily="34" charset="0"/>
              </a:rPr>
              <a:t>Easier to understand</a:t>
            </a:r>
          </a:p>
          <a:p>
            <a:r>
              <a:rPr lang="en-US" sz="2000" b="1" dirty="0" smtClean="0">
                <a:latin typeface="Calibri" panose="020F0502020204030204" pitchFamily="34" charset="0"/>
                <a:cs typeface="Calibri" panose="020F0502020204030204" pitchFamily="34" charset="0"/>
              </a:rPr>
              <a:t>Reduces complexity</a:t>
            </a:r>
          </a:p>
          <a:p>
            <a:r>
              <a:rPr lang="en-US" sz="2000" b="1" dirty="0" smtClean="0">
                <a:latin typeface="Calibri" panose="020F0502020204030204" pitchFamily="34" charset="0"/>
                <a:cs typeface="Calibri" panose="020F0502020204030204" pitchFamily="34" charset="0"/>
              </a:rPr>
              <a:t>Delegation / division of work</a:t>
            </a:r>
          </a:p>
          <a:p>
            <a:r>
              <a:rPr lang="en-US" sz="2000" b="1" dirty="0" smtClean="0">
                <a:latin typeface="Calibri" panose="020F0502020204030204" pitchFamily="34" charset="0"/>
                <a:cs typeface="Calibri" panose="020F0502020204030204" pitchFamily="34" charset="0"/>
              </a:rPr>
              <a:t>Fault isolation</a:t>
            </a:r>
          </a:p>
          <a:p>
            <a:r>
              <a:rPr lang="en-US" sz="2000" b="1" dirty="0" smtClean="0">
                <a:latin typeface="Calibri" panose="020F0502020204030204" pitchFamily="34" charset="0"/>
                <a:cs typeface="Calibri" panose="020F0502020204030204" pitchFamily="34" charset="0"/>
              </a:rPr>
              <a:t>Independent development</a:t>
            </a:r>
          </a:p>
          <a:p>
            <a:r>
              <a:rPr lang="en-US" sz="2000" b="1" dirty="0" smtClean="0">
                <a:latin typeface="Calibri" panose="020F0502020204030204" pitchFamily="34" charset="0"/>
                <a:cs typeface="Calibri" panose="020F0502020204030204" pitchFamily="34" charset="0"/>
              </a:rPr>
              <a:t>Separation of concerns</a:t>
            </a:r>
          </a:p>
          <a:p>
            <a:r>
              <a:rPr lang="en-US" sz="2000" b="1" dirty="0" smtClean="0">
                <a:latin typeface="Calibri" panose="020F0502020204030204" pitchFamily="34" charset="0"/>
                <a:cs typeface="Calibri" panose="020F0502020204030204" pitchFamily="34" charset="0"/>
              </a:rPr>
              <a:t>Reuse</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58434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7192" y="1082452"/>
            <a:ext cx="4908550" cy="600075"/>
          </a:xfrm>
          <a:noFill/>
        </p:spPr>
        <p:txBody>
          <a:bodyPr vert="horz" wrap="none" lIns="63500" tIns="25400" rIns="63500" bIns="25400" rtlCol="0" anchor="t">
            <a:spAutoFit/>
          </a:bodyPr>
          <a:lstStyle/>
          <a:p>
            <a:pPr eaLnBrk="1" hangingPunct="1"/>
            <a:r>
              <a:rPr lang="en-US" altLang="en-US" dirty="0" smtClean="0"/>
              <a:t>Modularity: Trade-offs</a:t>
            </a:r>
          </a:p>
        </p:txBody>
      </p:sp>
      <p:sp>
        <p:nvSpPr>
          <p:cNvPr id="77827" name="Rectangle 3"/>
          <p:cNvSpPr>
            <a:spLocks noChangeArrowheads="1"/>
          </p:cNvSpPr>
          <p:nvPr/>
        </p:nvSpPr>
        <p:spPr bwMode="auto">
          <a:xfrm>
            <a:off x="3021014" y="1920651"/>
            <a:ext cx="4478789" cy="366767"/>
          </a:xfrm>
          <a:prstGeom prst="rect">
            <a:avLst/>
          </a:prstGeom>
          <a:noFill/>
          <a:ln>
            <a:noFill/>
          </a:ln>
          <a:effectLst/>
          <a:extLst/>
        </p:spPr>
        <p:txBody>
          <a:bodyPr wrap="none" lIns="90487" tIns="44450" rIns="90487" bIns="44450">
            <a:spAutoFit/>
          </a:bodyPr>
          <a:lstStyle/>
          <a:p>
            <a:pPr>
              <a:defRPr/>
            </a:pPr>
            <a:r>
              <a:rPr lang="en-US" b="1" i="1">
                <a:effectLst>
                  <a:outerShdw blurRad="38100" dist="38100" dir="2700000" algn="tl">
                    <a:srgbClr val="C0C0C0"/>
                  </a:outerShdw>
                </a:effectLst>
                <a:latin typeface="Helvetica" charset="0"/>
              </a:rPr>
              <a:t>What is the "right" number of modules </a:t>
            </a:r>
          </a:p>
        </p:txBody>
      </p:sp>
      <p:sp>
        <p:nvSpPr>
          <p:cNvPr id="77828" name="Rectangle 4"/>
          <p:cNvSpPr>
            <a:spLocks noChangeArrowheads="1"/>
          </p:cNvSpPr>
          <p:nvPr/>
        </p:nvSpPr>
        <p:spPr bwMode="auto">
          <a:xfrm>
            <a:off x="3021013" y="2238151"/>
            <a:ext cx="3568284" cy="366767"/>
          </a:xfrm>
          <a:prstGeom prst="rect">
            <a:avLst/>
          </a:prstGeom>
          <a:noFill/>
          <a:ln>
            <a:noFill/>
          </a:ln>
          <a:effectLst/>
          <a:extLst/>
        </p:spPr>
        <p:txBody>
          <a:bodyPr wrap="none" lIns="90487" tIns="44450" rIns="90487" bIns="44450">
            <a:spAutoFit/>
          </a:bodyPr>
          <a:lstStyle/>
          <a:p>
            <a:pPr>
              <a:defRPr/>
            </a:pPr>
            <a:r>
              <a:rPr lang="en-US" b="1" i="1" dirty="0">
                <a:effectLst>
                  <a:outerShdw blurRad="38100" dist="38100" dir="2700000" algn="tl">
                    <a:srgbClr val="C0C0C0"/>
                  </a:outerShdw>
                </a:effectLst>
                <a:latin typeface="Helvetica" charset="0"/>
              </a:rPr>
              <a:t>for a specific software design?</a:t>
            </a:r>
          </a:p>
        </p:txBody>
      </p:sp>
      <p:sp>
        <p:nvSpPr>
          <p:cNvPr id="77829" name="Rectangle 5"/>
          <p:cNvSpPr>
            <a:spLocks noChangeArrowheads="1"/>
          </p:cNvSpPr>
          <p:nvPr/>
        </p:nvSpPr>
        <p:spPr bwMode="auto">
          <a:xfrm>
            <a:off x="3109914" y="6037039"/>
            <a:ext cx="1895475" cy="638175"/>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optimal number</a:t>
            </a:r>
          </a:p>
          <a:p>
            <a:pPr>
              <a:defRPr/>
            </a:pPr>
            <a:endParaRPr lang="en-US" b="1">
              <a:effectLst>
                <a:outerShdw blurRad="38100" dist="38100" dir="2700000" algn="tl">
                  <a:srgbClr val="C0C0C0"/>
                </a:outerShdw>
              </a:effectLst>
              <a:latin typeface="Helvetica" charset="0"/>
            </a:endParaRPr>
          </a:p>
        </p:txBody>
      </p:sp>
      <p:sp>
        <p:nvSpPr>
          <p:cNvPr id="77830" name="Rectangle 6"/>
          <p:cNvSpPr>
            <a:spLocks noChangeArrowheads="1"/>
          </p:cNvSpPr>
          <p:nvPr/>
        </p:nvSpPr>
        <p:spPr bwMode="auto">
          <a:xfrm>
            <a:off x="3160714" y="6278339"/>
            <a:ext cx="1590675" cy="36353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of modules</a:t>
            </a:r>
          </a:p>
        </p:txBody>
      </p:sp>
      <p:sp>
        <p:nvSpPr>
          <p:cNvPr id="19463" name="Rectangle 7"/>
          <p:cNvSpPr>
            <a:spLocks noChangeArrowheads="1"/>
          </p:cNvSpPr>
          <p:nvPr/>
        </p:nvSpPr>
        <p:spPr bwMode="auto">
          <a:xfrm>
            <a:off x="4305300" y="3512914"/>
            <a:ext cx="279400" cy="23590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4" name="Rectangle 8"/>
          <p:cNvSpPr>
            <a:spLocks noChangeArrowheads="1"/>
          </p:cNvSpPr>
          <p:nvPr/>
        </p:nvSpPr>
        <p:spPr bwMode="auto">
          <a:xfrm>
            <a:off x="4292600" y="3500214"/>
            <a:ext cx="304800" cy="2384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5" name="Rectangle 9"/>
          <p:cNvSpPr>
            <a:spLocks noChangeArrowheads="1"/>
          </p:cNvSpPr>
          <p:nvPr/>
        </p:nvSpPr>
        <p:spPr bwMode="auto">
          <a:xfrm>
            <a:off x="4305300" y="5913214"/>
            <a:ext cx="279400" cy="1238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6" name="Rectangle 10"/>
          <p:cNvSpPr>
            <a:spLocks noChangeArrowheads="1"/>
          </p:cNvSpPr>
          <p:nvPr/>
        </p:nvSpPr>
        <p:spPr bwMode="auto">
          <a:xfrm>
            <a:off x="4292600" y="5900514"/>
            <a:ext cx="304800" cy="149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7" name="Rectangle 11"/>
          <p:cNvSpPr>
            <a:spLocks noChangeArrowheads="1"/>
          </p:cNvSpPr>
          <p:nvPr/>
        </p:nvSpPr>
        <p:spPr bwMode="auto">
          <a:xfrm>
            <a:off x="4622800" y="5824314"/>
            <a:ext cx="279400" cy="2127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8" name="Rectangle 12"/>
          <p:cNvSpPr>
            <a:spLocks noChangeArrowheads="1"/>
          </p:cNvSpPr>
          <p:nvPr/>
        </p:nvSpPr>
        <p:spPr bwMode="auto">
          <a:xfrm>
            <a:off x="4610100" y="5811614"/>
            <a:ext cx="304800" cy="238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9" name="Rectangle 13"/>
          <p:cNvSpPr>
            <a:spLocks noChangeArrowheads="1"/>
          </p:cNvSpPr>
          <p:nvPr/>
        </p:nvSpPr>
        <p:spPr bwMode="auto">
          <a:xfrm>
            <a:off x="4622800" y="3741514"/>
            <a:ext cx="279400" cy="20415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0" name="Rectangle 14"/>
          <p:cNvSpPr>
            <a:spLocks noChangeArrowheads="1"/>
          </p:cNvSpPr>
          <p:nvPr/>
        </p:nvSpPr>
        <p:spPr bwMode="auto">
          <a:xfrm>
            <a:off x="4610100" y="3728814"/>
            <a:ext cx="304800" cy="20669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1" name="Rectangle 15"/>
          <p:cNvSpPr>
            <a:spLocks noChangeArrowheads="1"/>
          </p:cNvSpPr>
          <p:nvPr/>
        </p:nvSpPr>
        <p:spPr bwMode="auto">
          <a:xfrm>
            <a:off x="4940300" y="5710014"/>
            <a:ext cx="279400" cy="3270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2" name="Rectangle 16"/>
          <p:cNvSpPr>
            <a:spLocks noChangeArrowheads="1"/>
          </p:cNvSpPr>
          <p:nvPr/>
        </p:nvSpPr>
        <p:spPr bwMode="auto">
          <a:xfrm>
            <a:off x="4927600" y="5697314"/>
            <a:ext cx="304800" cy="352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3" name="Rectangle 17"/>
          <p:cNvSpPr>
            <a:spLocks noChangeArrowheads="1"/>
          </p:cNvSpPr>
          <p:nvPr/>
        </p:nvSpPr>
        <p:spPr bwMode="auto">
          <a:xfrm>
            <a:off x="4940300" y="3933600"/>
            <a:ext cx="279400" cy="1735138"/>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4" name="Rectangle 18"/>
          <p:cNvSpPr>
            <a:spLocks noChangeArrowheads="1"/>
          </p:cNvSpPr>
          <p:nvPr/>
        </p:nvSpPr>
        <p:spPr bwMode="auto">
          <a:xfrm>
            <a:off x="4927600" y="3919314"/>
            <a:ext cx="304800" cy="1762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5" name="Rectangle 19"/>
          <p:cNvSpPr>
            <a:spLocks noChangeArrowheads="1"/>
          </p:cNvSpPr>
          <p:nvPr/>
        </p:nvSpPr>
        <p:spPr bwMode="auto">
          <a:xfrm>
            <a:off x="5257800" y="5595714"/>
            <a:ext cx="266700" cy="4413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6" name="Rectangle 20"/>
          <p:cNvSpPr>
            <a:spLocks noChangeArrowheads="1"/>
          </p:cNvSpPr>
          <p:nvPr/>
        </p:nvSpPr>
        <p:spPr bwMode="auto">
          <a:xfrm>
            <a:off x="5245100" y="5583014"/>
            <a:ext cx="292100" cy="466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7" name="Rectangle 21"/>
          <p:cNvSpPr>
            <a:spLocks noChangeArrowheads="1"/>
          </p:cNvSpPr>
          <p:nvPr/>
        </p:nvSpPr>
        <p:spPr bwMode="auto">
          <a:xfrm>
            <a:off x="5257800" y="4109814"/>
            <a:ext cx="266700" cy="14446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8" name="Rectangle 22"/>
          <p:cNvSpPr>
            <a:spLocks noChangeArrowheads="1"/>
          </p:cNvSpPr>
          <p:nvPr/>
        </p:nvSpPr>
        <p:spPr bwMode="auto">
          <a:xfrm>
            <a:off x="5245100" y="4097114"/>
            <a:ext cx="292100" cy="1470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79" name="Rectangle 23"/>
          <p:cNvSpPr>
            <a:spLocks noChangeArrowheads="1"/>
          </p:cNvSpPr>
          <p:nvPr/>
        </p:nvSpPr>
        <p:spPr bwMode="auto">
          <a:xfrm>
            <a:off x="5562600" y="5481414"/>
            <a:ext cx="279400" cy="5556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0" name="Rectangle 24"/>
          <p:cNvSpPr>
            <a:spLocks noChangeArrowheads="1"/>
          </p:cNvSpPr>
          <p:nvPr/>
        </p:nvSpPr>
        <p:spPr bwMode="auto">
          <a:xfrm>
            <a:off x="5549900" y="5468714"/>
            <a:ext cx="304800" cy="581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1" name="Rectangle 25"/>
          <p:cNvSpPr>
            <a:spLocks noChangeArrowheads="1"/>
          </p:cNvSpPr>
          <p:nvPr/>
        </p:nvSpPr>
        <p:spPr bwMode="auto">
          <a:xfrm>
            <a:off x="5562600" y="4249514"/>
            <a:ext cx="279400" cy="11906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2" name="Rectangle 26"/>
          <p:cNvSpPr>
            <a:spLocks noChangeArrowheads="1"/>
          </p:cNvSpPr>
          <p:nvPr/>
        </p:nvSpPr>
        <p:spPr bwMode="auto">
          <a:xfrm>
            <a:off x="5549900" y="4236814"/>
            <a:ext cx="304800" cy="12160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3" name="Rectangle 27"/>
          <p:cNvSpPr>
            <a:spLocks noChangeArrowheads="1"/>
          </p:cNvSpPr>
          <p:nvPr/>
        </p:nvSpPr>
        <p:spPr bwMode="auto">
          <a:xfrm>
            <a:off x="5880100" y="5341714"/>
            <a:ext cx="279400" cy="6953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4" name="Rectangle 28"/>
          <p:cNvSpPr>
            <a:spLocks noChangeArrowheads="1"/>
          </p:cNvSpPr>
          <p:nvPr/>
        </p:nvSpPr>
        <p:spPr bwMode="auto">
          <a:xfrm>
            <a:off x="5867400" y="5329014"/>
            <a:ext cx="304800" cy="720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5" name="Rectangle 29"/>
          <p:cNvSpPr>
            <a:spLocks noChangeArrowheads="1"/>
          </p:cNvSpPr>
          <p:nvPr/>
        </p:nvSpPr>
        <p:spPr bwMode="auto">
          <a:xfrm>
            <a:off x="5880100" y="4427314"/>
            <a:ext cx="279400" cy="8604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6" name="Rectangle 30"/>
          <p:cNvSpPr>
            <a:spLocks noChangeArrowheads="1"/>
          </p:cNvSpPr>
          <p:nvPr/>
        </p:nvSpPr>
        <p:spPr bwMode="auto">
          <a:xfrm>
            <a:off x="5867400" y="4414614"/>
            <a:ext cx="304800" cy="885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7" name="Rectangle 31"/>
          <p:cNvSpPr>
            <a:spLocks noChangeArrowheads="1"/>
          </p:cNvSpPr>
          <p:nvPr/>
        </p:nvSpPr>
        <p:spPr bwMode="auto">
          <a:xfrm>
            <a:off x="6197600" y="5341714"/>
            <a:ext cx="279400" cy="6953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8" name="Rectangle 32"/>
          <p:cNvSpPr>
            <a:spLocks noChangeArrowheads="1"/>
          </p:cNvSpPr>
          <p:nvPr/>
        </p:nvSpPr>
        <p:spPr bwMode="auto">
          <a:xfrm>
            <a:off x="6184900" y="5329014"/>
            <a:ext cx="304800" cy="720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89" name="Rectangle 33"/>
          <p:cNvSpPr>
            <a:spLocks noChangeArrowheads="1"/>
          </p:cNvSpPr>
          <p:nvPr/>
        </p:nvSpPr>
        <p:spPr bwMode="auto">
          <a:xfrm>
            <a:off x="6197600" y="4427314"/>
            <a:ext cx="279400" cy="8604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0" name="Rectangle 34"/>
          <p:cNvSpPr>
            <a:spLocks noChangeArrowheads="1"/>
          </p:cNvSpPr>
          <p:nvPr/>
        </p:nvSpPr>
        <p:spPr bwMode="auto">
          <a:xfrm>
            <a:off x="6184900" y="4414614"/>
            <a:ext cx="304800" cy="885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1" name="Rectangle 35"/>
          <p:cNvSpPr>
            <a:spLocks noChangeArrowheads="1"/>
          </p:cNvSpPr>
          <p:nvPr/>
        </p:nvSpPr>
        <p:spPr bwMode="auto">
          <a:xfrm>
            <a:off x="6515100" y="5138514"/>
            <a:ext cx="266700" cy="8985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2" name="Rectangle 36"/>
          <p:cNvSpPr>
            <a:spLocks noChangeArrowheads="1"/>
          </p:cNvSpPr>
          <p:nvPr/>
        </p:nvSpPr>
        <p:spPr bwMode="auto">
          <a:xfrm>
            <a:off x="6502400" y="5125814"/>
            <a:ext cx="292100" cy="9239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3" name="Rectangle 37"/>
          <p:cNvSpPr>
            <a:spLocks noChangeArrowheads="1"/>
          </p:cNvSpPr>
          <p:nvPr/>
        </p:nvSpPr>
        <p:spPr bwMode="auto">
          <a:xfrm>
            <a:off x="6515100" y="4249514"/>
            <a:ext cx="266700" cy="8477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4" name="Rectangle 38"/>
          <p:cNvSpPr>
            <a:spLocks noChangeArrowheads="1"/>
          </p:cNvSpPr>
          <p:nvPr/>
        </p:nvSpPr>
        <p:spPr bwMode="auto">
          <a:xfrm>
            <a:off x="6502400" y="4236814"/>
            <a:ext cx="292100" cy="873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5" name="Rectangle 39"/>
          <p:cNvSpPr>
            <a:spLocks noChangeArrowheads="1"/>
          </p:cNvSpPr>
          <p:nvPr/>
        </p:nvSpPr>
        <p:spPr bwMode="auto">
          <a:xfrm>
            <a:off x="6819900" y="4935314"/>
            <a:ext cx="279400" cy="11017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6" name="Rectangle 40"/>
          <p:cNvSpPr>
            <a:spLocks noChangeArrowheads="1"/>
          </p:cNvSpPr>
          <p:nvPr/>
        </p:nvSpPr>
        <p:spPr bwMode="auto">
          <a:xfrm>
            <a:off x="6807200" y="4922614"/>
            <a:ext cx="304800" cy="11271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7" name="Rectangle 41"/>
          <p:cNvSpPr>
            <a:spLocks noChangeArrowheads="1"/>
          </p:cNvSpPr>
          <p:nvPr/>
        </p:nvSpPr>
        <p:spPr bwMode="auto">
          <a:xfrm>
            <a:off x="6819900" y="4109814"/>
            <a:ext cx="279400" cy="8096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8" name="Rectangle 42"/>
          <p:cNvSpPr>
            <a:spLocks noChangeArrowheads="1"/>
          </p:cNvSpPr>
          <p:nvPr/>
        </p:nvSpPr>
        <p:spPr bwMode="auto">
          <a:xfrm>
            <a:off x="6807200" y="4097113"/>
            <a:ext cx="304800" cy="8366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99" name="Rectangle 43"/>
          <p:cNvSpPr>
            <a:spLocks noChangeArrowheads="1"/>
          </p:cNvSpPr>
          <p:nvPr/>
        </p:nvSpPr>
        <p:spPr bwMode="auto">
          <a:xfrm>
            <a:off x="7137400" y="4795614"/>
            <a:ext cx="279400" cy="12414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0" name="Rectangle 44"/>
          <p:cNvSpPr>
            <a:spLocks noChangeArrowheads="1"/>
          </p:cNvSpPr>
          <p:nvPr/>
        </p:nvSpPr>
        <p:spPr bwMode="auto">
          <a:xfrm>
            <a:off x="7124700" y="4782914"/>
            <a:ext cx="304800" cy="1266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1" name="Rectangle 45"/>
          <p:cNvSpPr>
            <a:spLocks noChangeArrowheads="1"/>
          </p:cNvSpPr>
          <p:nvPr/>
        </p:nvSpPr>
        <p:spPr bwMode="auto">
          <a:xfrm>
            <a:off x="7137400" y="3933600"/>
            <a:ext cx="279400" cy="820738"/>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2" name="Rectangle 46"/>
          <p:cNvSpPr>
            <a:spLocks noChangeArrowheads="1"/>
          </p:cNvSpPr>
          <p:nvPr/>
        </p:nvSpPr>
        <p:spPr bwMode="auto">
          <a:xfrm>
            <a:off x="7124700" y="3919314"/>
            <a:ext cx="304800" cy="8477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3" name="Rectangle 47"/>
          <p:cNvSpPr>
            <a:spLocks noChangeArrowheads="1"/>
          </p:cNvSpPr>
          <p:nvPr/>
        </p:nvSpPr>
        <p:spPr bwMode="auto">
          <a:xfrm>
            <a:off x="7454900" y="4567014"/>
            <a:ext cx="279400" cy="1470025"/>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4" name="Rectangle 48"/>
          <p:cNvSpPr>
            <a:spLocks noChangeArrowheads="1"/>
          </p:cNvSpPr>
          <p:nvPr/>
        </p:nvSpPr>
        <p:spPr bwMode="auto">
          <a:xfrm>
            <a:off x="7442200" y="4554314"/>
            <a:ext cx="304800" cy="14954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5" name="Rectangle 49"/>
          <p:cNvSpPr>
            <a:spLocks noChangeArrowheads="1"/>
          </p:cNvSpPr>
          <p:nvPr/>
        </p:nvSpPr>
        <p:spPr bwMode="auto">
          <a:xfrm>
            <a:off x="7454900" y="3741514"/>
            <a:ext cx="279400" cy="7842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6" name="Rectangle 50"/>
          <p:cNvSpPr>
            <a:spLocks noChangeArrowheads="1"/>
          </p:cNvSpPr>
          <p:nvPr/>
        </p:nvSpPr>
        <p:spPr bwMode="auto">
          <a:xfrm>
            <a:off x="7442200" y="3728814"/>
            <a:ext cx="304800" cy="8096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7" name="Rectangle 51"/>
          <p:cNvSpPr>
            <a:spLocks noChangeArrowheads="1"/>
          </p:cNvSpPr>
          <p:nvPr/>
        </p:nvSpPr>
        <p:spPr bwMode="auto">
          <a:xfrm>
            <a:off x="7772400" y="3512914"/>
            <a:ext cx="266700" cy="606425"/>
          </a:xfrm>
          <a:prstGeom prst="rect">
            <a:avLst/>
          </a:prstGeom>
          <a:solidFill>
            <a:schemeClr val="accent2"/>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8" name="Rectangle 52"/>
          <p:cNvSpPr>
            <a:spLocks noChangeArrowheads="1"/>
          </p:cNvSpPr>
          <p:nvPr/>
        </p:nvSpPr>
        <p:spPr bwMode="auto">
          <a:xfrm>
            <a:off x="7759700" y="3500213"/>
            <a:ext cx="292100" cy="6334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509" name="Rectangle 53"/>
          <p:cNvSpPr>
            <a:spLocks noChangeArrowheads="1"/>
          </p:cNvSpPr>
          <p:nvPr/>
        </p:nvSpPr>
        <p:spPr bwMode="auto">
          <a:xfrm>
            <a:off x="7772400" y="4162200"/>
            <a:ext cx="266700" cy="1874838"/>
          </a:xfrm>
          <a:prstGeom prst="rect">
            <a:avLst/>
          </a:prstGeom>
          <a:solidFill>
            <a:srgbClr val="F7668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19510" name="Rectangle 54"/>
          <p:cNvSpPr>
            <a:spLocks noChangeArrowheads="1"/>
          </p:cNvSpPr>
          <p:nvPr/>
        </p:nvSpPr>
        <p:spPr bwMode="auto">
          <a:xfrm>
            <a:off x="7759700" y="4147914"/>
            <a:ext cx="292100" cy="19018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7879" name="Rectangle 55"/>
          <p:cNvSpPr>
            <a:spLocks noChangeArrowheads="1"/>
          </p:cNvSpPr>
          <p:nvPr/>
        </p:nvSpPr>
        <p:spPr bwMode="auto">
          <a:xfrm>
            <a:off x="2881314" y="3408139"/>
            <a:ext cx="1311275" cy="638175"/>
          </a:xfrm>
          <a:prstGeom prst="rect">
            <a:avLst/>
          </a:prstGeom>
          <a:noFill/>
          <a:ln>
            <a:noFill/>
          </a:ln>
          <a:effectLst/>
          <a:extLst/>
        </p:spPr>
        <p:txBody>
          <a:bodyPr wrap="none" lIns="90487" tIns="44450" rIns="90487" bIns="44450">
            <a:spAutoFit/>
          </a:bodyPr>
          <a:lstStyle/>
          <a:p>
            <a:pPr>
              <a:defRPr/>
            </a:pPr>
            <a:r>
              <a:rPr lang="en-US" b="1" dirty="0">
                <a:effectLst>
                  <a:outerShdw blurRad="38100" dist="38100" dir="2700000" algn="tl">
                    <a:srgbClr val="C0C0C0"/>
                  </a:outerShdw>
                </a:effectLst>
                <a:latin typeface="Helvetica" charset="0"/>
              </a:rPr>
              <a:t>      cost of</a:t>
            </a:r>
          </a:p>
          <a:p>
            <a:pPr>
              <a:defRPr/>
            </a:pPr>
            <a:endParaRPr lang="en-US" b="1" dirty="0">
              <a:effectLst>
                <a:outerShdw blurRad="38100" dist="38100" dir="2700000" algn="tl">
                  <a:srgbClr val="C0C0C0"/>
                </a:outerShdw>
              </a:effectLst>
              <a:latin typeface="Helvetica" charset="0"/>
            </a:endParaRPr>
          </a:p>
        </p:txBody>
      </p:sp>
      <p:sp>
        <p:nvSpPr>
          <p:cNvPr id="77880" name="Rectangle 56"/>
          <p:cNvSpPr>
            <a:spLocks noChangeArrowheads="1"/>
          </p:cNvSpPr>
          <p:nvPr/>
        </p:nvSpPr>
        <p:spPr bwMode="auto">
          <a:xfrm>
            <a:off x="2881314" y="3636739"/>
            <a:ext cx="1374775" cy="638175"/>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software</a:t>
            </a:r>
          </a:p>
          <a:p>
            <a:pPr>
              <a:defRPr/>
            </a:pPr>
            <a:endParaRPr lang="en-US" b="1">
              <a:effectLst>
                <a:outerShdw blurRad="38100" dist="38100" dir="2700000" algn="tl">
                  <a:srgbClr val="C0C0C0"/>
                </a:outerShdw>
              </a:effectLst>
              <a:latin typeface="Helvetica" charset="0"/>
            </a:endParaRPr>
          </a:p>
        </p:txBody>
      </p:sp>
      <p:sp>
        <p:nvSpPr>
          <p:cNvPr id="77881" name="Rectangle 57"/>
          <p:cNvSpPr>
            <a:spLocks noChangeArrowheads="1"/>
          </p:cNvSpPr>
          <p:nvPr/>
        </p:nvSpPr>
        <p:spPr bwMode="auto">
          <a:xfrm>
            <a:off x="7034214" y="6137050"/>
            <a:ext cx="2301875" cy="363538"/>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number of modules</a:t>
            </a:r>
          </a:p>
        </p:txBody>
      </p:sp>
      <p:grpSp>
        <p:nvGrpSpPr>
          <p:cNvPr id="19514" name="Group 61"/>
          <p:cNvGrpSpPr>
            <a:grpSpLocks/>
          </p:cNvGrpSpPr>
          <p:nvPr/>
        </p:nvGrpSpPr>
        <p:grpSpPr bwMode="auto">
          <a:xfrm>
            <a:off x="4216400" y="2914425"/>
            <a:ext cx="128588" cy="3136900"/>
            <a:chOff x="1696" y="1250"/>
            <a:chExt cx="81" cy="1756"/>
          </a:xfrm>
        </p:grpSpPr>
        <p:sp>
          <p:nvSpPr>
            <p:cNvPr id="19520" name="Freeform 62"/>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a:solidFill>
                <a:schemeClr val="tx1"/>
              </a:solidFill>
              <a:round/>
              <a:headEnd/>
              <a:tailEnd/>
            </a:ln>
          </p:spPr>
          <p:txBody>
            <a:bodyPr/>
            <a:lstStyle/>
            <a:p>
              <a:endParaRPr lang="en-US"/>
            </a:p>
          </p:txBody>
        </p:sp>
        <p:sp>
          <p:nvSpPr>
            <p:cNvPr id="19521" name="Line 63"/>
            <p:cNvSpPr>
              <a:spLocks noChangeShapeType="1"/>
            </p:cNvSpPr>
            <p:nvPr/>
          </p:nvSpPr>
          <p:spPr bwMode="auto">
            <a:xfrm flipV="1">
              <a:off x="1744" y="1399"/>
              <a:ext cx="0" cy="160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7888" name="Rectangle 64"/>
          <p:cNvSpPr>
            <a:spLocks noChangeArrowheads="1"/>
          </p:cNvSpPr>
          <p:nvPr/>
        </p:nvSpPr>
        <p:spPr bwMode="auto">
          <a:xfrm>
            <a:off x="8075614" y="4151089"/>
            <a:ext cx="1362075" cy="708025"/>
          </a:xfrm>
          <a:prstGeom prst="rect">
            <a:avLst/>
          </a:prstGeom>
          <a:noFill/>
          <a:ln>
            <a:noFill/>
          </a:ln>
          <a:effectLst/>
          <a:extLst/>
        </p:spPr>
        <p:txBody>
          <a:bodyPr wrap="none" lIns="90487" tIns="44450" rIns="90487" bIns="44450">
            <a:spAutoFit/>
          </a:bodyPr>
          <a:lstStyle/>
          <a:p>
            <a:pPr algn="ctr">
              <a:lnSpc>
                <a:spcPct val="75000"/>
              </a:lnSpc>
              <a:defRPr/>
            </a:pPr>
            <a:r>
              <a:rPr lang="en-US" b="1">
                <a:effectLst>
                  <a:outerShdw blurRad="38100" dist="38100" dir="2700000" algn="tl">
                    <a:srgbClr val="C0C0C0"/>
                  </a:outerShdw>
                </a:effectLst>
                <a:latin typeface="Helvetica" charset="0"/>
              </a:rPr>
              <a:t>module</a:t>
            </a:r>
          </a:p>
          <a:p>
            <a:pPr algn="ctr">
              <a:lnSpc>
                <a:spcPct val="75000"/>
              </a:lnSpc>
              <a:defRPr/>
            </a:pPr>
            <a:r>
              <a:rPr lang="en-US" b="1">
                <a:effectLst>
                  <a:outerShdw blurRad="38100" dist="38100" dir="2700000" algn="tl">
                    <a:srgbClr val="C0C0C0"/>
                  </a:outerShdw>
                </a:effectLst>
                <a:latin typeface="Helvetica" charset="0"/>
              </a:rPr>
              <a:t>integration</a:t>
            </a:r>
          </a:p>
          <a:p>
            <a:pPr algn="ctr">
              <a:lnSpc>
                <a:spcPct val="75000"/>
              </a:lnSpc>
              <a:defRPr/>
            </a:pPr>
            <a:r>
              <a:rPr lang="en-US" b="1">
                <a:effectLst>
                  <a:outerShdw blurRad="38100" dist="38100" dir="2700000" algn="tl">
                    <a:srgbClr val="C0C0C0"/>
                  </a:outerShdw>
                </a:effectLst>
                <a:latin typeface="Helvetica" charset="0"/>
              </a:rPr>
              <a:t>cost</a:t>
            </a:r>
          </a:p>
        </p:txBody>
      </p:sp>
      <p:sp>
        <p:nvSpPr>
          <p:cNvPr id="77889" name="Rectangle 65"/>
          <p:cNvSpPr>
            <a:spLocks noChangeArrowheads="1"/>
          </p:cNvSpPr>
          <p:nvPr/>
        </p:nvSpPr>
        <p:spPr bwMode="auto">
          <a:xfrm>
            <a:off x="5218114" y="2911251"/>
            <a:ext cx="3063875" cy="638175"/>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module development cost </a:t>
            </a:r>
          </a:p>
          <a:p>
            <a:pPr>
              <a:defRPr/>
            </a:pPr>
            <a:endParaRPr lang="en-US" b="1">
              <a:effectLst>
                <a:outerShdw blurRad="38100" dist="38100" dir="2700000" algn="tl">
                  <a:srgbClr val="C0C0C0"/>
                </a:outerShdw>
              </a:effectLst>
              <a:latin typeface="Helvetica" charset="0"/>
            </a:endParaRPr>
          </a:p>
        </p:txBody>
      </p:sp>
      <p:sp>
        <p:nvSpPr>
          <p:cNvPr id="19517" name="Line 66"/>
          <p:cNvSpPr>
            <a:spLocks noChangeShapeType="1"/>
          </p:cNvSpPr>
          <p:nvPr/>
        </p:nvSpPr>
        <p:spPr bwMode="auto">
          <a:xfrm>
            <a:off x="6769100" y="3347814"/>
            <a:ext cx="520700" cy="860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518" name="Line 67"/>
          <p:cNvSpPr>
            <a:spLocks noChangeShapeType="1"/>
          </p:cNvSpPr>
          <p:nvPr/>
        </p:nvSpPr>
        <p:spPr bwMode="auto">
          <a:xfrm flipH="1">
            <a:off x="7327900" y="4681314"/>
            <a:ext cx="914400" cy="504825"/>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9519" name="Arc 68"/>
          <p:cNvSpPr>
            <a:spLocks/>
          </p:cNvSpPr>
          <p:nvPr/>
        </p:nvSpPr>
        <p:spPr bwMode="auto">
          <a:xfrm>
            <a:off x="4914900" y="6192613"/>
            <a:ext cx="1193800" cy="366712"/>
          </a:xfrm>
          <a:custGeom>
            <a:avLst/>
            <a:gdLst>
              <a:gd name="T0" fmla="*/ 2147483646 w 21600"/>
              <a:gd name="T1" fmla="*/ 0 h 21705"/>
              <a:gd name="T2" fmla="*/ 0 w 21600"/>
              <a:gd name="T3" fmla="*/ 2147483646 h 21705"/>
              <a:gd name="T4" fmla="*/ 0 w 21600"/>
              <a:gd name="T5" fmla="*/ 2147483646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77947885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Eh, close enough."/>
          <p:cNvPicPr>
            <a:picLocks noChangeAspect="1" noChangeArrowheads="1"/>
          </p:cNvPicPr>
          <p:nvPr/>
        </p:nvPicPr>
        <p:blipFill>
          <a:blip r:embed="rId2"/>
          <a:srcRect/>
          <a:stretch>
            <a:fillRect/>
          </a:stretch>
        </p:blipFill>
        <p:spPr bwMode="auto">
          <a:xfrm>
            <a:off x="2843282" y="959748"/>
            <a:ext cx="7087157" cy="5284102"/>
          </a:xfrm>
          <a:prstGeom prst="rect">
            <a:avLst/>
          </a:prstGeom>
          <a:noFill/>
        </p:spPr>
      </p:pic>
    </p:spTree>
    <p:extLst>
      <p:ext uri="{BB962C8B-B14F-4D97-AF65-F5344CB8AC3E}">
        <p14:creationId xmlns:p14="http://schemas.microsoft.com/office/powerpoint/2010/main" val="3150535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70977" y="1166226"/>
            <a:ext cx="6364288" cy="517524"/>
          </a:xfrm>
          <a:extLst/>
        </p:spPr>
        <p:txBody>
          <a:bodyPr vert="horz" lIns="90487" tIns="44450" rIns="90487" bIns="44450" rtlCol="0" anchor="t">
            <a:normAutofit/>
          </a:bodyPr>
          <a:lstStyle/>
          <a:p>
            <a:pPr>
              <a:defRPr/>
            </a:pPr>
            <a:r>
              <a:rPr lang="en-US" dirty="0" smtClean="0"/>
              <a:t>Information Hiding</a:t>
            </a:r>
          </a:p>
        </p:txBody>
      </p:sp>
      <p:sp>
        <p:nvSpPr>
          <p:cNvPr id="21507" name="Rectangle 3"/>
          <p:cNvSpPr>
            <a:spLocks noChangeArrowheads="1"/>
          </p:cNvSpPr>
          <p:nvPr/>
        </p:nvSpPr>
        <p:spPr bwMode="auto">
          <a:xfrm>
            <a:off x="4927600" y="3001376"/>
            <a:ext cx="2501900" cy="3227388"/>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08" name="Rectangle 4"/>
          <p:cNvSpPr>
            <a:spLocks noChangeArrowheads="1"/>
          </p:cNvSpPr>
          <p:nvPr/>
        </p:nvSpPr>
        <p:spPr bwMode="auto">
          <a:xfrm>
            <a:off x="4927600" y="3002965"/>
            <a:ext cx="2501900" cy="3222625"/>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1925" name="Rectangle 5"/>
          <p:cNvSpPr>
            <a:spLocks noChangeArrowheads="1"/>
          </p:cNvSpPr>
          <p:nvPr/>
        </p:nvSpPr>
        <p:spPr bwMode="auto">
          <a:xfrm>
            <a:off x="4824414" y="2501315"/>
            <a:ext cx="1003479"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module</a:t>
            </a:r>
          </a:p>
        </p:txBody>
      </p:sp>
      <p:sp>
        <p:nvSpPr>
          <p:cNvPr id="21510" name="Freeform 6" descr="10%"/>
          <p:cNvSpPr>
            <a:spLocks/>
          </p:cNvSpPr>
          <p:nvPr/>
        </p:nvSpPr>
        <p:spPr bwMode="auto">
          <a:xfrm>
            <a:off x="5283200" y="4182476"/>
            <a:ext cx="1843088" cy="1843088"/>
          </a:xfrm>
          <a:custGeom>
            <a:avLst/>
            <a:gdLst>
              <a:gd name="T0" fmla="*/ 2147483646 w 1161"/>
              <a:gd name="T1" fmla="*/ 2147483646 h 1032"/>
              <a:gd name="T2" fmla="*/ 2147483646 w 1161"/>
              <a:gd name="T3" fmla="*/ 2147483646 h 1032"/>
              <a:gd name="T4" fmla="*/ 2147483646 w 1161"/>
              <a:gd name="T5" fmla="*/ 2147483646 h 1032"/>
              <a:gd name="T6" fmla="*/ 2147483646 w 1161"/>
              <a:gd name="T7" fmla="*/ 2147483646 h 1032"/>
              <a:gd name="T8" fmla="*/ 2147483646 w 1161"/>
              <a:gd name="T9" fmla="*/ 2147483646 h 1032"/>
              <a:gd name="T10" fmla="*/ 2147483646 w 1161"/>
              <a:gd name="T11" fmla="*/ 2147483646 h 1032"/>
              <a:gd name="T12" fmla="*/ 2147483646 w 1161"/>
              <a:gd name="T13" fmla="*/ 2147483646 h 1032"/>
              <a:gd name="T14" fmla="*/ 2147483646 w 1161"/>
              <a:gd name="T15" fmla="*/ 2147483646 h 1032"/>
              <a:gd name="T16" fmla="*/ 2147483646 w 1161"/>
              <a:gd name="T17" fmla="*/ 2147483646 h 1032"/>
              <a:gd name="T18" fmla="*/ 2147483646 w 1161"/>
              <a:gd name="T19" fmla="*/ 2147483646 h 1032"/>
              <a:gd name="T20" fmla="*/ 2147483646 w 1161"/>
              <a:gd name="T21" fmla="*/ 2147483646 h 1032"/>
              <a:gd name="T22" fmla="*/ 2147483646 w 1161"/>
              <a:gd name="T23" fmla="*/ 2147483646 h 1032"/>
              <a:gd name="T24" fmla="*/ 2147483646 w 1161"/>
              <a:gd name="T25" fmla="*/ 2147483646 h 1032"/>
              <a:gd name="T26" fmla="*/ 2147483646 w 1161"/>
              <a:gd name="T27" fmla="*/ 2147483646 h 1032"/>
              <a:gd name="T28" fmla="*/ 2147483646 w 1161"/>
              <a:gd name="T29" fmla="*/ 2147483646 h 1032"/>
              <a:gd name="T30" fmla="*/ 2147483646 w 1161"/>
              <a:gd name="T31" fmla="*/ 2147483646 h 1032"/>
              <a:gd name="T32" fmla="*/ 2147483646 w 1161"/>
              <a:gd name="T33" fmla="*/ 2147483646 h 1032"/>
              <a:gd name="T34" fmla="*/ 2147483646 w 1161"/>
              <a:gd name="T35" fmla="*/ 2147483646 h 1032"/>
              <a:gd name="T36" fmla="*/ 2147483646 w 1161"/>
              <a:gd name="T37" fmla="*/ 2147483646 h 1032"/>
              <a:gd name="T38" fmla="*/ 2147483646 w 1161"/>
              <a:gd name="T39" fmla="*/ 2147483646 h 1032"/>
              <a:gd name="T40" fmla="*/ 2147483646 w 1161"/>
              <a:gd name="T41" fmla="*/ 2147483646 h 1032"/>
              <a:gd name="T42" fmla="*/ 2147483646 w 1161"/>
              <a:gd name="T43" fmla="*/ 2147483646 h 1032"/>
              <a:gd name="T44" fmla="*/ 2147483646 w 1161"/>
              <a:gd name="T45" fmla="*/ 2147483646 h 1032"/>
              <a:gd name="T46" fmla="*/ 2147483646 w 1161"/>
              <a:gd name="T47" fmla="*/ 2147483646 h 1032"/>
              <a:gd name="T48" fmla="*/ 2147483646 w 1161"/>
              <a:gd name="T49" fmla="*/ 2147483646 h 1032"/>
              <a:gd name="T50" fmla="*/ 2147483646 w 1161"/>
              <a:gd name="T51" fmla="*/ 2147483646 h 1032"/>
              <a:gd name="T52" fmla="*/ 2147483646 w 1161"/>
              <a:gd name="T53" fmla="*/ 2147483646 h 1032"/>
              <a:gd name="T54" fmla="*/ 2147483646 w 1161"/>
              <a:gd name="T55" fmla="*/ 2147483646 h 1032"/>
              <a:gd name="T56" fmla="*/ 2147483646 w 1161"/>
              <a:gd name="T57" fmla="*/ 2147483646 h 1032"/>
              <a:gd name="T58" fmla="*/ 2147483646 w 1161"/>
              <a:gd name="T59" fmla="*/ 2147483646 h 1032"/>
              <a:gd name="T60" fmla="*/ 2147483646 w 1161"/>
              <a:gd name="T61" fmla="*/ 2147483646 h 1032"/>
              <a:gd name="T62" fmla="*/ 2147483646 w 1161"/>
              <a:gd name="T63" fmla="*/ 2147483646 h 1032"/>
              <a:gd name="T64" fmla="*/ 2147483646 w 1161"/>
              <a:gd name="T65" fmla="*/ 2147483646 h 1032"/>
              <a:gd name="T66" fmla="*/ 2147483646 w 1161"/>
              <a:gd name="T67" fmla="*/ 2147483646 h 1032"/>
              <a:gd name="T68" fmla="*/ 2147483646 w 1161"/>
              <a:gd name="T69" fmla="*/ 2147483646 h 1032"/>
              <a:gd name="T70" fmla="*/ 2147483646 w 1161"/>
              <a:gd name="T71" fmla="*/ 2147483646 h 1032"/>
              <a:gd name="T72" fmla="*/ 2147483646 w 1161"/>
              <a:gd name="T73" fmla="*/ 2147483646 h 1032"/>
              <a:gd name="T74" fmla="*/ 2147483646 w 1161"/>
              <a:gd name="T75" fmla="*/ 2147483646 h 1032"/>
              <a:gd name="T76" fmla="*/ 2147483646 w 1161"/>
              <a:gd name="T77" fmla="*/ 2147483646 h 1032"/>
              <a:gd name="T78" fmla="*/ 2147483646 w 1161"/>
              <a:gd name="T79" fmla="*/ 2147483646 h 1032"/>
              <a:gd name="T80" fmla="*/ 2147483646 w 1161"/>
              <a:gd name="T81" fmla="*/ 2147483646 h 1032"/>
              <a:gd name="T82" fmla="*/ 2147483646 w 1161"/>
              <a:gd name="T83" fmla="*/ 2147483646 h 1032"/>
              <a:gd name="T84" fmla="*/ 2147483646 w 1161"/>
              <a:gd name="T85" fmla="*/ 2147483646 h 1032"/>
              <a:gd name="T86" fmla="*/ 2147483646 w 1161"/>
              <a:gd name="T87" fmla="*/ 2147483646 h 1032"/>
              <a:gd name="T88" fmla="*/ 2147483646 w 1161"/>
              <a:gd name="T89" fmla="*/ 0 h 1032"/>
              <a:gd name="T90" fmla="*/ 2147483646 w 1161"/>
              <a:gd name="T91" fmla="*/ 0 h 1032"/>
              <a:gd name="T92" fmla="*/ 2147483646 w 1161"/>
              <a:gd name="T93" fmla="*/ 2147483646 h 1032"/>
              <a:gd name="T94" fmla="*/ 2147483646 w 1161"/>
              <a:gd name="T95" fmla="*/ 2147483646 h 1032"/>
              <a:gd name="T96" fmla="*/ 2147483646 w 1161"/>
              <a:gd name="T97" fmla="*/ 2147483646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1"/>
              <a:gd name="T148" fmla="*/ 0 h 1032"/>
              <a:gd name="T149" fmla="*/ 1161 w 1161"/>
              <a:gd name="T150" fmla="*/ 1032 h 10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xtLst>
            <a:ext uri="{91240B29-F687-4F45-9708-019B960494DF}">
              <a14:hiddenLine xmlns:a14="http://schemas.microsoft.com/office/drawing/2010/main" w="12700" cap="rnd">
                <a:solidFill>
                  <a:srgbClr val="000000"/>
                </a:solidFill>
                <a:round/>
                <a:headEnd/>
                <a:tailEnd type="triangle" w="med" len="med"/>
              </a14:hiddenLine>
            </a:ext>
          </a:extLst>
        </p:spPr>
        <p:txBody>
          <a:bodyPr/>
          <a:lstStyle/>
          <a:p>
            <a:endParaRPr lang="en-US"/>
          </a:p>
        </p:txBody>
      </p:sp>
      <p:sp>
        <p:nvSpPr>
          <p:cNvPr id="21511" name="Freeform 7"/>
          <p:cNvSpPr>
            <a:spLocks/>
          </p:cNvSpPr>
          <p:nvPr/>
        </p:nvSpPr>
        <p:spPr bwMode="auto">
          <a:xfrm>
            <a:off x="5283200" y="4182476"/>
            <a:ext cx="1855788" cy="1855788"/>
          </a:xfrm>
          <a:custGeom>
            <a:avLst/>
            <a:gdLst>
              <a:gd name="T0" fmla="*/ 2147483646 w 1169"/>
              <a:gd name="T1" fmla="*/ 2147483646 h 1039"/>
              <a:gd name="T2" fmla="*/ 2147483646 w 1169"/>
              <a:gd name="T3" fmla="*/ 2147483646 h 1039"/>
              <a:gd name="T4" fmla="*/ 2147483646 w 1169"/>
              <a:gd name="T5" fmla="*/ 2147483646 h 1039"/>
              <a:gd name="T6" fmla="*/ 2147483646 w 1169"/>
              <a:gd name="T7" fmla="*/ 2147483646 h 1039"/>
              <a:gd name="T8" fmla="*/ 2147483646 w 1169"/>
              <a:gd name="T9" fmla="*/ 2147483646 h 1039"/>
              <a:gd name="T10" fmla="*/ 2147483646 w 1169"/>
              <a:gd name="T11" fmla="*/ 2147483646 h 1039"/>
              <a:gd name="T12" fmla="*/ 2147483646 w 1169"/>
              <a:gd name="T13" fmla="*/ 2147483646 h 1039"/>
              <a:gd name="T14" fmla="*/ 2147483646 w 1169"/>
              <a:gd name="T15" fmla="*/ 2147483646 h 1039"/>
              <a:gd name="T16" fmla="*/ 2147483646 w 1169"/>
              <a:gd name="T17" fmla="*/ 2147483646 h 1039"/>
              <a:gd name="T18" fmla="*/ 2147483646 w 1169"/>
              <a:gd name="T19" fmla="*/ 2147483646 h 1039"/>
              <a:gd name="T20" fmla="*/ 2147483646 w 1169"/>
              <a:gd name="T21" fmla="*/ 2147483646 h 1039"/>
              <a:gd name="T22" fmla="*/ 2147483646 w 1169"/>
              <a:gd name="T23" fmla="*/ 2147483646 h 1039"/>
              <a:gd name="T24" fmla="*/ 2147483646 w 1169"/>
              <a:gd name="T25" fmla="*/ 2147483646 h 1039"/>
              <a:gd name="T26" fmla="*/ 2147483646 w 1169"/>
              <a:gd name="T27" fmla="*/ 2147483646 h 1039"/>
              <a:gd name="T28" fmla="*/ 2147483646 w 1169"/>
              <a:gd name="T29" fmla="*/ 2147483646 h 1039"/>
              <a:gd name="T30" fmla="*/ 2147483646 w 1169"/>
              <a:gd name="T31" fmla="*/ 2147483646 h 1039"/>
              <a:gd name="T32" fmla="*/ 2147483646 w 1169"/>
              <a:gd name="T33" fmla="*/ 2147483646 h 1039"/>
              <a:gd name="T34" fmla="*/ 2147483646 w 1169"/>
              <a:gd name="T35" fmla="*/ 2147483646 h 1039"/>
              <a:gd name="T36" fmla="*/ 2147483646 w 1169"/>
              <a:gd name="T37" fmla="*/ 2147483646 h 1039"/>
              <a:gd name="T38" fmla="*/ 2147483646 w 1169"/>
              <a:gd name="T39" fmla="*/ 2147483646 h 1039"/>
              <a:gd name="T40" fmla="*/ 2147483646 w 1169"/>
              <a:gd name="T41" fmla="*/ 2147483646 h 1039"/>
              <a:gd name="T42" fmla="*/ 2147483646 w 1169"/>
              <a:gd name="T43" fmla="*/ 2147483646 h 1039"/>
              <a:gd name="T44" fmla="*/ 2147483646 w 1169"/>
              <a:gd name="T45" fmla="*/ 2147483646 h 1039"/>
              <a:gd name="T46" fmla="*/ 2147483646 w 1169"/>
              <a:gd name="T47" fmla="*/ 2147483646 h 1039"/>
              <a:gd name="T48" fmla="*/ 2147483646 w 1169"/>
              <a:gd name="T49" fmla="*/ 2147483646 h 1039"/>
              <a:gd name="T50" fmla="*/ 2147483646 w 1169"/>
              <a:gd name="T51" fmla="*/ 2147483646 h 1039"/>
              <a:gd name="T52" fmla="*/ 2147483646 w 1169"/>
              <a:gd name="T53" fmla="*/ 2147483646 h 1039"/>
              <a:gd name="T54" fmla="*/ 2147483646 w 1169"/>
              <a:gd name="T55" fmla="*/ 2147483646 h 1039"/>
              <a:gd name="T56" fmla="*/ 2147483646 w 1169"/>
              <a:gd name="T57" fmla="*/ 2147483646 h 1039"/>
              <a:gd name="T58" fmla="*/ 2147483646 w 1169"/>
              <a:gd name="T59" fmla="*/ 2147483646 h 1039"/>
              <a:gd name="T60" fmla="*/ 2147483646 w 1169"/>
              <a:gd name="T61" fmla="*/ 2147483646 h 1039"/>
              <a:gd name="T62" fmla="*/ 2147483646 w 1169"/>
              <a:gd name="T63" fmla="*/ 2147483646 h 1039"/>
              <a:gd name="T64" fmla="*/ 2147483646 w 1169"/>
              <a:gd name="T65" fmla="*/ 2147483646 h 1039"/>
              <a:gd name="T66" fmla="*/ 2147483646 w 1169"/>
              <a:gd name="T67" fmla="*/ 2147483646 h 1039"/>
              <a:gd name="T68" fmla="*/ 2147483646 w 1169"/>
              <a:gd name="T69" fmla="*/ 2147483646 h 1039"/>
              <a:gd name="T70" fmla="*/ 2147483646 w 1169"/>
              <a:gd name="T71" fmla="*/ 2147483646 h 1039"/>
              <a:gd name="T72" fmla="*/ 2147483646 w 1169"/>
              <a:gd name="T73" fmla="*/ 2147483646 h 1039"/>
              <a:gd name="T74" fmla="*/ 2147483646 w 1169"/>
              <a:gd name="T75" fmla="*/ 2147483646 h 1039"/>
              <a:gd name="T76" fmla="*/ 2147483646 w 1169"/>
              <a:gd name="T77" fmla="*/ 2147483646 h 1039"/>
              <a:gd name="T78" fmla="*/ 2147483646 w 1169"/>
              <a:gd name="T79" fmla="*/ 2147483646 h 1039"/>
              <a:gd name="T80" fmla="*/ 2147483646 w 1169"/>
              <a:gd name="T81" fmla="*/ 2147483646 h 1039"/>
              <a:gd name="T82" fmla="*/ 2147483646 w 1169"/>
              <a:gd name="T83" fmla="*/ 2147483646 h 1039"/>
              <a:gd name="T84" fmla="*/ 2147483646 w 1169"/>
              <a:gd name="T85" fmla="*/ 2147483646 h 1039"/>
              <a:gd name="T86" fmla="*/ 2147483646 w 1169"/>
              <a:gd name="T87" fmla="*/ 2147483646 h 1039"/>
              <a:gd name="T88" fmla="*/ 2147483646 w 1169"/>
              <a:gd name="T89" fmla="*/ 0 h 1039"/>
              <a:gd name="T90" fmla="*/ 2147483646 w 1169"/>
              <a:gd name="T91" fmla="*/ 0 h 1039"/>
              <a:gd name="T92" fmla="*/ 2147483646 w 1169"/>
              <a:gd name="T93" fmla="*/ 2147483646 h 1039"/>
              <a:gd name="T94" fmla="*/ 2147483646 w 1169"/>
              <a:gd name="T95" fmla="*/ 2147483646 h 1039"/>
              <a:gd name="T96" fmla="*/ 2147483646 w 1169"/>
              <a:gd name="T97" fmla="*/ 2147483646 h 10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cap="rnd" cmpd="sng">
                <a:solidFill>
                  <a:srgbClr val="000000"/>
                </a:solidFill>
                <a:prstDash val="solid"/>
                <a:round/>
                <a:headEnd type="none" w="med" len="med"/>
                <a:tailEnd type="triangle" w="med" len="med"/>
              </a14:hiddenLine>
            </a:ext>
          </a:extLst>
        </p:spPr>
        <p:txBody>
          <a:bodyPr/>
          <a:lstStyle/>
          <a:p>
            <a:endParaRPr lang="en-US"/>
          </a:p>
        </p:txBody>
      </p:sp>
      <p:sp>
        <p:nvSpPr>
          <p:cNvPr id="21512" name="Rectangle 8" descr="25%"/>
          <p:cNvSpPr>
            <a:spLocks noChangeArrowheads="1"/>
          </p:cNvSpPr>
          <p:nvPr/>
        </p:nvSpPr>
        <p:spPr bwMode="auto">
          <a:xfrm>
            <a:off x="4927600" y="3001376"/>
            <a:ext cx="2501900" cy="647700"/>
          </a:xfrm>
          <a:prstGeom prst="rect">
            <a:avLst/>
          </a:prstGeom>
          <a:pattFill prst="pct25">
            <a:fgClr>
              <a:srgbClr val="000000"/>
            </a:fgClr>
            <a:bgClr>
              <a:srgbClr val="FFFFFF"/>
            </a:bgClr>
          </a:patt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13" name="Rectangle 9"/>
          <p:cNvSpPr>
            <a:spLocks noChangeArrowheads="1"/>
          </p:cNvSpPr>
          <p:nvPr/>
        </p:nvSpPr>
        <p:spPr bwMode="auto">
          <a:xfrm>
            <a:off x="4927600" y="3002965"/>
            <a:ext cx="2501900" cy="644525"/>
          </a:xfrm>
          <a:prstGeom prst="rect">
            <a:avLst/>
          </a:prstGeom>
          <a:solidFill>
            <a:schemeClr val="bg1"/>
          </a:solidFill>
          <a:ln w="25400">
            <a:solidFill>
              <a:schemeClr val="tx1"/>
            </a:solidFill>
            <a:miter lim="800000"/>
            <a:headEnd/>
            <a:tailEnd/>
          </a:ln>
        </p:spPr>
        <p:txBody>
          <a:bodyPr wrap="none" anchor="ctr"/>
          <a:lstStyle/>
          <a:p>
            <a:pPr>
              <a:buClr>
                <a:srgbClr val="000000"/>
              </a:buClr>
              <a:buSzPct val="100000"/>
              <a:buFont typeface="Times New Roman" panose="02020603050405020304" pitchFamily="18" charset="0"/>
              <a:buNone/>
            </a:pPr>
            <a:endParaRPr lang="en-US" altLang="en-US"/>
          </a:p>
        </p:txBody>
      </p:sp>
      <p:sp>
        <p:nvSpPr>
          <p:cNvPr id="81930" name="Rectangle 10"/>
          <p:cNvSpPr>
            <a:spLocks noChangeArrowheads="1"/>
          </p:cNvSpPr>
          <p:nvPr/>
        </p:nvSpPr>
        <p:spPr bwMode="auto">
          <a:xfrm>
            <a:off x="5014914" y="2960101"/>
            <a:ext cx="1298431" cy="643766"/>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controlled</a:t>
            </a:r>
          </a:p>
          <a:p>
            <a:pPr>
              <a:defRPr/>
            </a:pPr>
            <a:endParaRPr lang="en-US" b="1">
              <a:effectLst>
                <a:outerShdw blurRad="38100" dist="38100" dir="2700000" algn="tl">
                  <a:srgbClr val="C0C0C0"/>
                </a:outerShdw>
              </a:effectLst>
              <a:latin typeface="Helvetica" charset="0"/>
            </a:endParaRPr>
          </a:p>
        </p:txBody>
      </p:sp>
      <p:sp>
        <p:nvSpPr>
          <p:cNvPr id="81931" name="Rectangle 11"/>
          <p:cNvSpPr>
            <a:spLocks noChangeArrowheads="1"/>
          </p:cNvSpPr>
          <p:nvPr/>
        </p:nvSpPr>
        <p:spPr bwMode="auto">
          <a:xfrm>
            <a:off x="5040314" y="3201402"/>
            <a:ext cx="1144543"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interface</a:t>
            </a:r>
          </a:p>
        </p:txBody>
      </p:sp>
      <p:sp>
        <p:nvSpPr>
          <p:cNvPr id="81932" name="Rectangle 12"/>
          <p:cNvSpPr>
            <a:spLocks noChangeArrowheads="1"/>
          </p:cNvSpPr>
          <p:nvPr/>
        </p:nvSpPr>
        <p:spPr bwMode="auto">
          <a:xfrm>
            <a:off x="5383214" y="4761915"/>
            <a:ext cx="1080423"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"secret"</a:t>
            </a:r>
          </a:p>
        </p:txBody>
      </p:sp>
      <p:sp>
        <p:nvSpPr>
          <p:cNvPr id="62477" name="Rectangle 13"/>
          <p:cNvSpPr>
            <a:spLocks noChangeArrowheads="1"/>
          </p:cNvSpPr>
          <p:nvPr/>
        </p:nvSpPr>
        <p:spPr bwMode="auto">
          <a:xfrm>
            <a:off x="6286500" y="2647365"/>
            <a:ext cx="3441700" cy="2003425"/>
          </a:xfrm>
          <a:prstGeom prst="rect">
            <a:avLst/>
          </a:prstGeom>
          <a:solidFill>
            <a:schemeClr val="accent2">
              <a:lumMod val="40000"/>
              <a:lumOff val="60000"/>
            </a:schemeClr>
          </a:solidFill>
          <a:ln w="25400">
            <a:solidFill>
              <a:schemeClr val="tx1"/>
            </a:solidFill>
            <a:miter lim="800000"/>
            <a:headEnd/>
            <a:tailEnd/>
          </a:ln>
          <a:effectLst>
            <a:outerShdw dist="107763" dir="2700000" algn="ctr" rotWithShape="0">
              <a:schemeClr val="bg2"/>
            </a:outerShdw>
          </a:effectLst>
        </p:spPr>
        <p:txBody>
          <a:bodyPr wrap="none" anchor="ctr"/>
          <a:lstStyle/>
          <a:p>
            <a:pPr>
              <a:buClr>
                <a:srgbClr val="000000"/>
              </a:buClr>
              <a:buSzPct val="100000"/>
              <a:buFont typeface="Times New Roman" panose="02020603050405020304" pitchFamily="18" charset="0"/>
              <a:buNone/>
              <a:defRPr/>
            </a:pPr>
            <a:endParaRPr lang="en-US" altLang="en-US"/>
          </a:p>
        </p:txBody>
      </p:sp>
      <p:sp>
        <p:nvSpPr>
          <p:cNvPr id="81934" name="Rectangle 14"/>
          <p:cNvSpPr>
            <a:spLocks noChangeArrowheads="1"/>
          </p:cNvSpPr>
          <p:nvPr/>
        </p:nvSpPr>
        <p:spPr bwMode="auto">
          <a:xfrm>
            <a:off x="6361113" y="2704514"/>
            <a:ext cx="1442702" cy="643766"/>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algorithm</a:t>
            </a:r>
          </a:p>
          <a:p>
            <a:pPr>
              <a:defRPr/>
            </a:pPr>
            <a:endParaRPr lang="en-US" b="1">
              <a:effectLst>
                <a:outerShdw blurRad="38100" dist="38100" dir="2700000" algn="tl">
                  <a:srgbClr val="C0C0C0"/>
                </a:outerShdw>
              </a:effectLst>
              <a:latin typeface="Helvetica" charset="0"/>
            </a:endParaRPr>
          </a:p>
        </p:txBody>
      </p:sp>
      <p:sp>
        <p:nvSpPr>
          <p:cNvPr id="81935" name="Rectangle 15"/>
          <p:cNvSpPr>
            <a:spLocks noChangeArrowheads="1"/>
          </p:cNvSpPr>
          <p:nvPr/>
        </p:nvSpPr>
        <p:spPr bwMode="auto">
          <a:xfrm>
            <a:off x="6361113" y="2933114"/>
            <a:ext cx="182806" cy="643766"/>
          </a:xfrm>
          <a:prstGeom prst="rect">
            <a:avLst/>
          </a:prstGeom>
          <a:noFill/>
          <a:ln>
            <a:noFill/>
          </a:ln>
          <a:effectLst/>
          <a:extLst/>
        </p:spPr>
        <p:txBody>
          <a:bodyPr wrap="none" lIns="90487" tIns="44450" rIns="90487" bIns="44450">
            <a:spAutoFit/>
          </a:bodyPr>
          <a:lstStyle/>
          <a:p>
            <a:pPr>
              <a:defRPr/>
            </a:pPr>
            <a:endParaRPr lang="en-US" b="1">
              <a:effectLst>
                <a:outerShdw blurRad="38100" dist="38100" dir="2700000" algn="tl">
                  <a:srgbClr val="C0C0C0"/>
                </a:outerShdw>
              </a:effectLst>
              <a:latin typeface="Helvetica" charset="0"/>
            </a:endParaRPr>
          </a:p>
          <a:p>
            <a:pPr>
              <a:defRPr/>
            </a:pPr>
            <a:endParaRPr lang="en-US" b="1">
              <a:effectLst>
                <a:outerShdw blurRad="38100" dist="38100" dir="2700000" algn="tl">
                  <a:srgbClr val="C0C0C0"/>
                </a:outerShdw>
              </a:effectLst>
              <a:latin typeface="Helvetica" charset="0"/>
            </a:endParaRPr>
          </a:p>
        </p:txBody>
      </p:sp>
      <p:sp>
        <p:nvSpPr>
          <p:cNvPr id="81936" name="Rectangle 16"/>
          <p:cNvSpPr>
            <a:spLocks noChangeArrowheads="1"/>
          </p:cNvSpPr>
          <p:nvPr/>
        </p:nvSpPr>
        <p:spPr bwMode="auto">
          <a:xfrm>
            <a:off x="6361114" y="3161714"/>
            <a:ext cx="1930015" cy="643766"/>
          </a:xfrm>
          <a:prstGeom prst="rect">
            <a:avLst/>
          </a:prstGeom>
          <a:noFill/>
          <a:ln>
            <a:noFill/>
          </a:ln>
          <a:effectLst/>
          <a:extLst/>
        </p:spPr>
        <p:txBody>
          <a:bodyPr wrap="none" lIns="90487" tIns="44450" rIns="90487" bIns="44450">
            <a:spAutoFit/>
          </a:bodyPr>
          <a:lstStyle/>
          <a:p>
            <a:pPr>
              <a:defRPr/>
            </a:pPr>
            <a:r>
              <a:rPr lang="en-US" b="1" dirty="0">
                <a:effectLst>
                  <a:outerShdw blurRad="38100" dist="38100" dir="2700000" algn="tl">
                    <a:srgbClr val="C0C0C0"/>
                  </a:outerShdw>
                </a:effectLst>
                <a:latin typeface="Helvetica" charset="0"/>
              </a:rPr>
              <a:t>•  data structure</a:t>
            </a:r>
          </a:p>
          <a:p>
            <a:pPr>
              <a:defRPr/>
            </a:pPr>
            <a:endParaRPr lang="en-US" b="1" dirty="0">
              <a:effectLst>
                <a:outerShdw blurRad="38100" dist="38100" dir="2700000" algn="tl">
                  <a:srgbClr val="C0C0C0"/>
                </a:outerShdw>
              </a:effectLst>
              <a:latin typeface="Helvetica" charset="0"/>
            </a:endParaRPr>
          </a:p>
        </p:txBody>
      </p:sp>
      <p:sp>
        <p:nvSpPr>
          <p:cNvPr id="81937" name="Rectangle 17"/>
          <p:cNvSpPr>
            <a:spLocks noChangeArrowheads="1"/>
          </p:cNvSpPr>
          <p:nvPr/>
        </p:nvSpPr>
        <p:spPr bwMode="auto">
          <a:xfrm>
            <a:off x="6361113" y="3390314"/>
            <a:ext cx="182806" cy="643766"/>
          </a:xfrm>
          <a:prstGeom prst="rect">
            <a:avLst/>
          </a:prstGeom>
          <a:noFill/>
          <a:ln>
            <a:noFill/>
          </a:ln>
          <a:effectLst/>
          <a:extLst/>
        </p:spPr>
        <p:txBody>
          <a:bodyPr wrap="none" lIns="90487" tIns="44450" rIns="90487" bIns="44450">
            <a:spAutoFit/>
          </a:bodyPr>
          <a:lstStyle/>
          <a:p>
            <a:pPr>
              <a:defRPr/>
            </a:pPr>
            <a:endParaRPr lang="en-US" b="1">
              <a:effectLst>
                <a:outerShdw blurRad="38100" dist="38100" dir="2700000" algn="tl">
                  <a:srgbClr val="C0C0C0"/>
                </a:outerShdw>
              </a:effectLst>
              <a:latin typeface="Helvetica" charset="0"/>
            </a:endParaRPr>
          </a:p>
          <a:p>
            <a:pPr>
              <a:defRPr/>
            </a:pPr>
            <a:endParaRPr lang="en-US" b="1">
              <a:effectLst>
                <a:outerShdw blurRad="38100" dist="38100" dir="2700000" algn="tl">
                  <a:srgbClr val="C0C0C0"/>
                </a:outerShdw>
              </a:effectLst>
              <a:latin typeface="Helvetica" charset="0"/>
            </a:endParaRPr>
          </a:p>
        </p:txBody>
      </p:sp>
      <p:sp>
        <p:nvSpPr>
          <p:cNvPr id="81938" name="Rectangle 18"/>
          <p:cNvSpPr>
            <a:spLocks noChangeArrowheads="1"/>
          </p:cNvSpPr>
          <p:nvPr/>
        </p:nvSpPr>
        <p:spPr bwMode="auto">
          <a:xfrm>
            <a:off x="6361114" y="3618914"/>
            <a:ext cx="3379129" cy="643766"/>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details of external interface</a:t>
            </a:r>
          </a:p>
          <a:p>
            <a:pPr>
              <a:defRPr/>
            </a:pPr>
            <a:endParaRPr lang="en-US" b="1">
              <a:effectLst>
                <a:outerShdw blurRad="38100" dist="38100" dir="2700000" algn="tl">
                  <a:srgbClr val="C0C0C0"/>
                </a:outerShdw>
              </a:effectLst>
              <a:latin typeface="Helvetica" charset="0"/>
            </a:endParaRPr>
          </a:p>
        </p:txBody>
      </p:sp>
      <p:sp>
        <p:nvSpPr>
          <p:cNvPr id="81939" name="Rectangle 19"/>
          <p:cNvSpPr>
            <a:spLocks noChangeArrowheads="1"/>
          </p:cNvSpPr>
          <p:nvPr/>
        </p:nvSpPr>
        <p:spPr bwMode="auto">
          <a:xfrm>
            <a:off x="6361113" y="3847514"/>
            <a:ext cx="182806" cy="643766"/>
          </a:xfrm>
          <a:prstGeom prst="rect">
            <a:avLst/>
          </a:prstGeom>
          <a:noFill/>
          <a:ln>
            <a:noFill/>
          </a:ln>
          <a:effectLst/>
          <a:extLst/>
        </p:spPr>
        <p:txBody>
          <a:bodyPr wrap="none" lIns="90487" tIns="44450" rIns="90487" bIns="44450">
            <a:spAutoFit/>
          </a:bodyPr>
          <a:lstStyle/>
          <a:p>
            <a:pPr>
              <a:defRPr/>
            </a:pPr>
            <a:endParaRPr lang="en-US" b="1">
              <a:effectLst>
                <a:outerShdw blurRad="38100" dist="38100" dir="2700000" algn="tl">
                  <a:srgbClr val="C0C0C0"/>
                </a:outerShdw>
              </a:effectLst>
              <a:latin typeface="Helvetica" charset="0"/>
            </a:endParaRPr>
          </a:p>
          <a:p>
            <a:pPr>
              <a:defRPr/>
            </a:pPr>
            <a:endParaRPr lang="en-US" b="1">
              <a:effectLst>
                <a:outerShdw blurRad="38100" dist="38100" dir="2700000" algn="tl">
                  <a:srgbClr val="C0C0C0"/>
                </a:outerShdw>
              </a:effectLst>
              <a:latin typeface="Helvetica" charset="0"/>
            </a:endParaRPr>
          </a:p>
        </p:txBody>
      </p:sp>
      <p:sp>
        <p:nvSpPr>
          <p:cNvPr id="81940" name="Rectangle 20"/>
          <p:cNvSpPr>
            <a:spLocks noChangeArrowheads="1"/>
          </p:cNvSpPr>
          <p:nvPr/>
        </p:nvSpPr>
        <p:spPr bwMode="auto">
          <a:xfrm>
            <a:off x="6361114" y="4076115"/>
            <a:ext cx="3238065"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  resource allocation policy</a:t>
            </a:r>
          </a:p>
        </p:txBody>
      </p:sp>
      <p:sp>
        <p:nvSpPr>
          <p:cNvPr id="21525" name="Rectangle 21"/>
          <p:cNvSpPr>
            <a:spLocks noChangeArrowheads="1"/>
          </p:cNvSpPr>
          <p:nvPr/>
        </p:nvSpPr>
        <p:spPr bwMode="auto">
          <a:xfrm>
            <a:off x="3048000" y="2518776"/>
            <a:ext cx="838200" cy="787400"/>
          </a:xfrm>
          <a:prstGeom prst="rect">
            <a:avLst/>
          </a:prstGeom>
          <a:solidFill>
            <a:srgbClr val="3C002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26" name="Rectangle 22"/>
          <p:cNvSpPr>
            <a:spLocks noChangeArrowheads="1"/>
          </p:cNvSpPr>
          <p:nvPr/>
        </p:nvSpPr>
        <p:spPr bwMode="auto">
          <a:xfrm>
            <a:off x="3048000" y="2520365"/>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27" name="Rectangle 23"/>
          <p:cNvSpPr>
            <a:spLocks noChangeArrowheads="1"/>
          </p:cNvSpPr>
          <p:nvPr/>
        </p:nvSpPr>
        <p:spPr bwMode="auto">
          <a:xfrm>
            <a:off x="3327400" y="2810876"/>
            <a:ext cx="850900" cy="788988"/>
          </a:xfrm>
          <a:prstGeom prst="rect">
            <a:avLst/>
          </a:prstGeom>
          <a:solidFill>
            <a:srgbClr val="6E0043"/>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28" name="Rectangle 24"/>
          <p:cNvSpPr>
            <a:spLocks noChangeArrowheads="1"/>
          </p:cNvSpPr>
          <p:nvPr/>
        </p:nvSpPr>
        <p:spPr bwMode="auto">
          <a:xfrm>
            <a:off x="3327400" y="2814051"/>
            <a:ext cx="850900" cy="7826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29" name="Rectangle 25"/>
          <p:cNvSpPr>
            <a:spLocks noChangeArrowheads="1"/>
          </p:cNvSpPr>
          <p:nvPr/>
        </p:nvSpPr>
        <p:spPr bwMode="auto">
          <a:xfrm>
            <a:off x="2908300" y="3204576"/>
            <a:ext cx="838200" cy="787400"/>
          </a:xfrm>
          <a:prstGeom prst="rect">
            <a:avLst/>
          </a:prstGeom>
          <a:solidFill>
            <a:srgbClr val="B50069"/>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30" name="Rectangle 26"/>
          <p:cNvSpPr>
            <a:spLocks noChangeArrowheads="1"/>
          </p:cNvSpPr>
          <p:nvPr/>
        </p:nvSpPr>
        <p:spPr bwMode="auto">
          <a:xfrm>
            <a:off x="2908300" y="3206165"/>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31" name="Rectangle 27"/>
          <p:cNvSpPr>
            <a:spLocks noChangeArrowheads="1"/>
          </p:cNvSpPr>
          <p:nvPr/>
        </p:nvSpPr>
        <p:spPr bwMode="auto">
          <a:xfrm>
            <a:off x="3479800" y="3776076"/>
            <a:ext cx="838200" cy="787400"/>
          </a:xfrm>
          <a:prstGeom prst="rect">
            <a:avLst/>
          </a:prstGeom>
          <a:solidFill>
            <a:srgbClr val="D9319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32" name="Rectangle 28"/>
          <p:cNvSpPr>
            <a:spLocks noChangeArrowheads="1"/>
          </p:cNvSpPr>
          <p:nvPr/>
        </p:nvSpPr>
        <p:spPr bwMode="auto">
          <a:xfrm>
            <a:off x="3479800" y="3777665"/>
            <a:ext cx="838200" cy="78422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1949" name="Rectangle 29"/>
          <p:cNvSpPr>
            <a:spLocks noChangeArrowheads="1"/>
          </p:cNvSpPr>
          <p:nvPr/>
        </p:nvSpPr>
        <p:spPr bwMode="auto">
          <a:xfrm>
            <a:off x="3160714" y="4558715"/>
            <a:ext cx="913711" cy="366767"/>
          </a:xfrm>
          <a:prstGeom prst="rect">
            <a:avLst/>
          </a:prstGeom>
          <a:noFill/>
          <a:ln>
            <a:noFill/>
          </a:ln>
          <a:effectLst/>
          <a:extLst/>
        </p:spPr>
        <p:txBody>
          <a:bodyPr wrap="none" lIns="90487" tIns="44450" rIns="90487" bIns="44450">
            <a:spAutoFit/>
          </a:bodyPr>
          <a:lstStyle/>
          <a:p>
            <a:pPr>
              <a:defRPr/>
            </a:pPr>
            <a:r>
              <a:rPr lang="en-US" b="1">
                <a:effectLst>
                  <a:outerShdw blurRad="38100" dist="38100" dir="2700000" algn="tl">
                    <a:srgbClr val="C0C0C0"/>
                  </a:outerShdw>
                </a:effectLst>
                <a:latin typeface="Helvetica" charset="0"/>
              </a:rPr>
              <a:t>clients</a:t>
            </a:r>
          </a:p>
        </p:txBody>
      </p:sp>
      <p:sp>
        <p:nvSpPr>
          <p:cNvPr id="81950" name="Rectangle 30"/>
          <p:cNvSpPr>
            <a:spLocks noChangeArrowheads="1"/>
          </p:cNvSpPr>
          <p:nvPr/>
        </p:nvSpPr>
        <p:spPr bwMode="auto">
          <a:xfrm>
            <a:off x="3275014" y="6300202"/>
            <a:ext cx="3042499" cy="366767"/>
          </a:xfrm>
          <a:prstGeom prst="rect">
            <a:avLst/>
          </a:prstGeom>
          <a:noFill/>
          <a:ln>
            <a:noFill/>
          </a:ln>
          <a:effectLst/>
          <a:extLst/>
        </p:spPr>
        <p:txBody>
          <a:bodyPr wrap="none" lIns="90487" tIns="44450" rIns="90487" bIns="44450">
            <a:spAutoFit/>
          </a:bodyPr>
          <a:lstStyle/>
          <a:p>
            <a:pPr>
              <a:defRPr/>
            </a:pPr>
            <a:r>
              <a:rPr lang="en-US" b="1" i="1">
                <a:effectLst>
                  <a:outerShdw blurRad="38100" dist="38100" dir="2700000" algn="tl">
                    <a:srgbClr val="C0C0C0"/>
                  </a:outerShdw>
                </a:effectLst>
                <a:latin typeface="Helvetica" charset="0"/>
              </a:rPr>
              <a:t>a specific design decision</a:t>
            </a:r>
          </a:p>
        </p:txBody>
      </p:sp>
      <p:sp>
        <p:nvSpPr>
          <p:cNvPr id="21535" name="Line 31"/>
          <p:cNvSpPr>
            <a:spLocks noChangeShapeType="1"/>
          </p:cNvSpPr>
          <p:nvPr/>
        </p:nvSpPr>
        <p:spPr bwMode="auto">
          <a:xfrm flipH="1">
            <a:off x="5295900" y="5238165"/>
            <a:ext cx="787400" cy="1114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36" name="Line 32"/>
          <p:cNvSpPr>
            <a:spLocks noChangeShapeType="1"/>
          </p:cNvSpPr>
          <p:nvPr/>
        </p:nvSpPr>
        <p:spPr bwMode="auto">
          <a:xfrm>
            <a:off x="4343400" y="3195051"/>
            <a:ext cx="711200" cy="444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7" name="Line 33"/>
          <p:cNvSpPr>
            <a:spLocks noChangeShapeType="1"/>
          </p:cNvSpPr>
          <p:nvPr/>
        </p:nvSpPr>
        <p:spPr bwMode="auto">
          <a:xfrm>
            <a:off x="3975100" y="2750551"/>
            <a:ext cx="990600" cy="31115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8" name="Line 34"/>
          <p:cNvSpPr>
            <a:spLocks noChangeShapeType="1"/>
          </p:cNvSpPr>
          <p:nvPr/>
        </p:nvSpPr>
        <p:spPr bwMode="auto">
          <a:xfrm flipV="1">
            <a:off x="3860800" y="3420476"/>
            <a:ext cx="1117600" cy="1143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9" name="Line 35"/>
          <p:cNvSpPr>
            <a:spLocks noChangeShapeType="1"/>
          </p:cNvSpPr>
          <p:nvPr/>
        </p:nvSpPr>
        <p:spPr bwMode="auto">
          <a:xfrm flipV="1">
            <a:off x="4406900" y="3547476"/>
            <a:ext cx="558800" cy="4572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6877851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77522" y="859735"/>
            <a:ext cx="8911687" cy="690349"/>
          </a:xfrm>
        </p:spPr>
        <p:txBody>
          <a:bodyPr anchor="b">
            <a:normAutofit/>
          </a:bodyPr>
          <a:lstStyle/>
          <a:p>
            <a:r>
              <a:rPr lang="en-US" sz="3200" dirty="0">
                <a:solidFill>
                  <a:schemeClr val="tx1"/>
                </a:solidFill>
              </a:rPr>
              <a:t>Information Hiding</a:t>
            </a:r>
          </a:p>
        </p:txBody>
      </p:sp>
      <p:sp>
        <p:nvSpPr>
          <p:cNvPr id="7171" name="Rectangle 3"/>
          <p:cNvSpPr>
            <a:spLocks noGrp="1" noChangeArrowheads="1"/>
          </p:cNvSpPr>
          <p:nvPr>
            <p:ph type="body" idx="4294967295"/>
          </p:nvPr>
        </p:nvSpPr>
        <p:spPr>
          <a:xfrm>
            <a:off x="1364776" y="2336003"/>
            <a:ext cx="8215952" cy="3522794"/>
          </a:xfrm>
        </p:spPr>
        <p:txBody>
          <a:bodyPr>
            <a:normAutofit/>
          </a:bodyPr>
          <a:lstStyle/>
          <a:p>
            <a:pPr algn="just">
              <a:lnSpc>
                <a:spcPct val="90000"/>
              </a:lnSpc>
            </a:pPr>
            <a:r>
              <a:rPr lang="en-US" sz="2400" dirty="0">
                <a:latin typeface="Calibri" panose="020F0502020204030204" pitchFamily="34" charset="0"/>
                <a:cs typeface="Calibri" panose="020F0502020204030204" pitchFamily="34" charset="0"/>
              </a:rPr>
              <a:t>Design the modules in such a way that information (data &amp; procedures) contained in one module is inaccessible to other modules that have no need for such information</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gn="just">
              <a:lnSpc>
                <a:spcPct val="90000"/>
              </a:lnSpc>
            </a:pPr>
            <a:r>
              <a:rPr lang="en-US" sz="2400" dirty="0">
                <a:latin typeface="Calibri" panose="020F0502020204030204" pitchFamily="34" charset="0"/>
                <a:cs typeface="Calibri" panose="020F0502020204030204" pitchFamily="34" charset="0"/>
              </a:rPr>
              <a:t>Independent modules.</a:t>
            </a:r>
          </a:p>
          <a:p>
            <a:pPr marL="0" indent="0" algn="just">
              <a:lnSpc>
                <a:spcPct val="90000"/>
              </a:lnSpc>
              <a:buNone/>
            </a:pPr>
            <a:r>
              <a:rPr lang="en-US" sz="2400" dirty="0">
                <a:latin typeface="Calibri" panose="020F0502020204030204" pitchFamily="34" charset="0"/>
                <a:cs typeface="Calibri" panose="020F0502020204030204" pitchFamily="34" charset="0"/>
              </a:rPr>
              <a:t>Benefits:</a:t>
            </a:r>
          </a:p>
          <a:p>
            <a:pPr marL="324000" lvl="1" indent="0" algn="just">
              <a:lnSpc>
                <a:spcPct val="90000"/>
              </a:lnSpc>
              <a:buNone/>
            </a:pPr>
            <a:r>
              <a:rPr lang="en-US" sz="2400" dirty="0">
                <a:latin typeface="Calibri" panose="020F0502020204030204" pitchFamily="34" charset="0"/>
                <a:cs typeface="Calibri" panose="020F0502020204030204" pitchFamily="34" charset="0"/>
              </a:rPr>
              <a:t>when modifications are required, it reduces the chances of propagating to other modules. </a:t>
            </a:r>
          </a:p>
          <a:p>
            <a:pPr algn="just">
              <a:lnSpc>
                <a:spcPct val="90000"/>
              </a:lnSpc>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135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0"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2590800" y="3298209"/>
            <a:ext cx="7086600" cy="1066800"/>
          </a:xfrm>
          <a:ln/>
        </p:spPr>
        <p:style>
          <a:lnRef idx="2">
            <a:schemeClr val="dk1"/>
          </a:lnRef>
          <a:fillRef idx="1">
            <a:schemeClr val="lt1"/>
          </a:fillRef>
          <a:effectRef idx="0">
            <a:schemeClr val="dk1"/>
          </a:effectRef>
          <a:fontRef idx="minor">
            <a:schemeClr val="dk1"/>
          </a:fontRef>
        </p:style>
        <p:txBody>
          <a:bodyPr/>
          <a:lstStyle/>
          <a:p>
            <a:pPr marL="0" indent="0">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altLang="en-US" dirty="0">
              <a:solidFill>
                <a:schemeClr val="tx1"/>
              </a:solidFill>
              <a:latin typeface="Calibri" panose="020F0502020204030204" pitchFamily="34" charset="0"/>
              <a:cs typeface="Calibri" panose="020F0502020204030204" pitchFamily="34" charset="0"/>
            </a:endParaRPr>
          </a:p>
          <a:p>
            <a:pPr marL="0" indent="0" algn="ctr">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altLang="en-US" sz="3600" dirty="0">
                <a:solidFill>
                  <a:schemeClr val="tx1"/>
                </a:solidFill>
                <a:latin typeface="Calibri" panose="020F0502020204030204" pitchFamily="34" charset="0"/>
                <a:cs typeface="Calibri" panose="020F0502020204030204" pitchFamily="34" charset="0"/>
              </a:rPr>
              <a:t>EFFECTIVE MODULAR DESIGN</a:t>
            </a:r>
          </a:p>
          <a:p>
            <a:pPr marL="0" indent="0" algn="ctr">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altLang="en-US" sz="10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769305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67935" y="1007613"/>
            <a:ext cx="5979201" cy="605294"/>
          </a:xfrm>
          <a:noFill/>
        </p:spPr>
        <p:txBody>
          <a:bodyPr vert="horz" wrap="none" lIns="63500" tIns="25400" rIns="63500" bIns="25400" rtlCol="0" anchor="t">
            <a:spAutoFit/>
          </a:bodyPr>
          <a:lstStyle/>
          <a:p>
            <a:pPr eaLnBrk="1" hangingPunct="1"/>
            <a:r>
              <a:rPr lang="en-US" altLang="en-US" dirty="0" smtClean="0"/>
              <a:t>Functional Independence</a:t>
            </a:r>
          </a:p>
        </p:txBody>
      </p:sp>
      <p:pic>
        <p:nvPicPr>
          <p:cNvPr id="24579"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077" y="2921261"/>
            <a:ext cx="6197600" cy="318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04336764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67603" y="867772"/>
            <a:ext cx="7772400" cy="742665"/>
          </a:xfrm>
        </p:spPr>
        <p:txBody>
          <a:bodyPr/>
          <a:lstStyle/>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t>Coupling</a:t>
            </a:r>
          </a:p>
        </p:txBody>
      </p:sp>
      <p:sp>
        <p:nvSpPr>
          <p:cNvPr id="25604" name="Rectangle 3"/>
          <p:cNvSpPr>
            <a:spLocks noGrp="1" noChangeArrowheads="1"/>
          </p:cNvSpPr>
          <p:nvPr>
            <p:ph idx="1"/>
          </p:nvPr>
        </p:nvSpPr>
        <p:spPr>
          <a:xfrm>
            <a:off x="1768522" y="2320117"/>
            <a:ext cx="9081448" cy="3766783"/>
          </a:xfrm>
        </p:spPr>
        <p:txBody>
          <a:bodyPr>
            <a:noAutofit/>
          </a:bodyPr>
          <a:lstStyle/>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a:solidFill>
                <a:schemeClr val="tx1"/>
              </a:solidFill>
              <a:latin typeface="Calibri" panose="020F0502020204030204" pitchFamily="34" charset="0"/>
              <a:cs typeface="Calibri" panose="020F0502020204030204" pitchFamily="34" charset="0"/>
            </a:endParaRP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smtClean="0">
                <a:solidFill>
                  <a:schemeClr val="tx1"/>
                </a:solidFill>
                <a:latin typeface="Calibri" panose="020F0502020204030204" pitchFamily="34" charset="0"/>
                <a:cs typeface="Calibri" panose="020F0502020204030204" pitchFamily="34" charset="0"/>
              </a:rPr>
              <a:t>Coupling </a:t>
            </a:r>
            <a:r>
              <a:rPr lang="en-US" altLang="en-US" sz="2400" dirty="0">
                <a:solidFill>
                  <a:schemeClr val="tx1"/>
                </a:solidFill>
                <a:latin typeface="Calibri" panose="020F0502020204030204" pitchFamily="34" charset="0"/>
                <a:cs typeface="Calibri" panose="020F0502020204030204" pitchFamily="34" charset="0"/>
              </a:rPr>
              <a:t>is a measure of independence of a module or component. </a:t>
            </a: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a:solidFill>
                <a:schemeClr val="tx1"/>
              </a:solidFill>
              <a:latin typeface="Calibri" panose="020F0502020204030204" pitchFamily="34" charset="0"/>
              <a:cs typeface="Calibri" panose="020F0502020204030204" pitchFamily="34" charset="0"/>
            </a:endParaRP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solidFill>
                  <a:schemeClr val="tx1"/>
                </a:solidFill>
                <a:latin typeface="Calibri" panose="020F0502020204030204" pitchFamily="34" charset="0"/>
                <a:cs typeface="Calibri" panose="020F0502020204030204" pitchFamily="34" charset="0"/>
              </a:rPr>
              <a:t>Loose coupling means that different system components have loose or less reliance upon each other. </a:t>
            </a: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a:solidFill>
                <a:schemeClr val="tx1"/>
              </a:solidFill>
              <a:latin typeface="Calibri" panose="020F0502020204030204" pitchFamily="34" charset="0"/>
              <a:cs typeface="Calibri" panose="020F0502020204030204" pitchFamily="34" charset="0"/>
            </a:endParaRP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solidFill>
                  <a:schemeClr val="tx1"/>
                </a:solidFill>
                <a:latin typeface="Calibri" panose="020F0502020204030204" pitchFamily="34" charset="0"/>
                <a:cs typeface="Calibri" panose="020F0502020204030204" pitchFamily="34" charset="0"/>
              </a:rPr>
              <a:t>Hence, changes in one component would have a limited affect on other components. </a:t>
            </a:r>
            <a:endParaRPr lang="en-GB"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43219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657368" y="845024"/>
            <a:ext cx="8229600" cy="503238"/>
          </a:xfrm>
        </p:spPr>
        <p:txBody>
          <a:bodyPr anchor="b">
            <a:normAutofit fontScale="90000"/>
          </a:bodyPr>
          <a:lstStyle/>
          <a:p>
            <a:r>
              <a:rPr lang="en-US" sz="4000" dirty="0">
                <a:solidFill>
                  <a:schemeClr val="tx1"/>
                </a:solidFill>
              </a:rPr>
              <a:t>Coupling</a:t>
            </a:r>
          </a:p>
        </p:txBody>
      </p:sp>
      <p:sp>
        <p:nvSpPr>
          <p:cNvPr id="9219" name="Rectangle 3"/>
          <p:cNvSpPr>
            <a:spLocks noGrp="1" noChangeArrowheads="1"/>
          </p:cNvSpPr>
          <p:nvPr>
            <p:ph type="body" idx="4294967295"/>
          </p:nvPr>
        </p:nvSpPr>
        <p:spPr>
          <a:xfrm>
            <a:off x="1558119" y="2330358"/>
            <a:ext cx="8229600" cy="2255290"/>
          </a:xfrm>
        </p:spPr>
        <p:txBody>
          <a:bodyPr>
            <a:normAutofit/>
          </a:bodyPr>
          <a:lstStyle/>
          <a:p>
            <a:pPr marL="0" indent="0" algn="just">
              <a:buNone/>
            </a:pPr>
            <a:r>
              <a:rPr lang="en-US" sz="2400" dirty="0" smtClean="0">
                <a:solidFill>
                  <a:schemeClr val="tx1"/>
                </a:solidFill>
                <a:latin typeface="Calibri" panose="020F0502020204030204" pitchFamily="34" charset="0"/>
                <a:cs typeface="Calibri" panose="020F0502020204030204" pitchFamily="34" charset="0"/>
              </a:rPr>
              <a:t>High </a:t>
            </a:r>
            <a:r>
              <a:rPr lang="en-US" sz="2400" dirty="0">
                <a:solidFill>
                  <a:schemeClr val="tx1"/>
                </a:solidFill>
                <a:latin typeface="Calibri" panose="020F0502020204030204" pitchFamily="34" charset="0"/>
                <a:cs typeface="Calibri" panose="020F0502020204030204" pitchFamily="34" charset="0"/>
              </a:rPr>
              <a:t>coupling causes problems</a:t>
            </a:r>
          </a:p>
          <a:p>
            <a:pPr lvl="2" algn="just"/>
            <a:r>
              <a:rPr lang="en-US" sz="2400" dirty="0">
                <a:solidFill>
                  <a:schemeClr val="tx1"/>
                </a:solidFill>
                <a:latin typeface="Calibri" panose="020F0502020204030204" pitchFamily="34" charset="0"/>
                <a:cs typeface="Calibri" panose="020F0502020204030204" pitchFamily="34" charset="0"/>
              </a:rPr>
              <a:t>Change propagation- ripple effect</a:t>
            </a:r>
          </a:p>
          <a:p>
            <a:pPr lvl="2" algn="just"/>
            <a:r>
              <a:rPr lang="en-US" sz="2400" dirty="0">
                <a:solidFill>
                  <a:schemeClr val="tx1"/>
                </a:solidFill>
                <a:latin typeface="Calibri" panose="020F0502020204030204" pitchFamily="34" charset="0"/>
                <a:cs typeface="Calibri" panose="020F0502020204030204" pitchFamily="34" charset="0"/>
              </a:rPr>
              <a:t>Difficulty in understanding</a:t>
            </a:r>
          </a:p>
          <a:p>
            <a:pPr lvl="2" algn="just"/>
            <a:r>
              <a:rPr lang="en-US" sz="2400" dirty="0">
                <a:solidFill>
                  <a:schemeClr val="tx1"/>
                </a:solidFill>
                <a:latin typeface="Calibri" panose="020F0502020204030204" pitchFamily="34" charset="0"/>
                <a:cs typeface="Calibri" panose="020F0502020204030204" pitchFamily="34" charset="0"/>
              </a:rPr>
              <a:t>Difficult </a:t>
            </a:r>
            <a:r>
              <a:rPr lang="en-US" sz="2400" dirty="0" smtClean="0">
                <a:solidFill>
                  <a:schemeClr val="tx1"/>
                </a:solidFill>
                <a:latin typeface="Calibri" panose="020F0502020204030204" pitchFamily="34" charset="0"/>
                <a:cs typeface="Calibri" panose="020F0502020204030204" pitchFamily="34" charset="0"/>
              </a:rPr>
              <a:t>reuse</a:t>
            </a: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997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0" dur="500"/>
                                        <p:tgtEl>
                                          <p:spTgt spid="92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3" dur="500"/>
                                        <p:tgtEl>
                                          <p:spTgt spid="921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6"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90433" y="1045191"/>
            <a:ext cx="7772400" cy="619835"/>
          </a:xfrm>
        </p:spPr>
        <p:txBody>
          <a:bodyPr/>
          <a:lstStyle/>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t>Cohesion</a:t>
            </a:r>
          </a:p>
        </p:txBody>
      </p:sp>
      <p:sp>
        <p:nvSpPr>
          <p:cNvPr id="27652" name="Rectangle 3"/>
          <p:cNvSpPr>
            <a:spLocks noGrp="1" noChangeArrowheads="1"/>
          </p:cNvSpPr>
          <p:nvPr>
            <p:ph idx="1"/>
          </p:nvPr>
        </p:nvSpPr>
        <p:spPr>
          <a:xfrm>
            <a:off x="1569492" y="1965277"/>
            <a:ext cx="8693625" cy="4583373"/>
          </a:xfrm>
        </p:spPr>
        <p:txBody>
          <a:bodyPr>
            <a:normAutofit lnSpcReduction="10000"/>
          </a:bodyPr>
          <a:lstStyle/>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a:solidFill>
                <a:schemeClr val="tx1"/>
              </a:solidFill>
              <a:latin typeface="Calibri" panose="020F0502020204030204" pitchFamily="34" charset="0"/>
              <a:cs typeface="Calibri" panose="020F0502020204030204" pitchFamily="34" charset="0"/>
            </a:endParaRP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solidFill>
                  <a:schemeClr val="tx1"/>
                </a:solidFill>
                <a:latin typeface="Calibri" panose="020F0502020204030204" pitchFamily="34" charset="0"/>
                <a:cs typeface="Calibri" panose="020F0502020204030204" pitchFamily="34" charset="0"/>
              </a:rPr>
              <a:t>Cohesion is a measure of the degree to which the elements of the module are functionally related. </a:t>
            </a: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a:solidFill>
                <a:schemeClr val="tx1"/>
              </a:solidFill>
              <a:latin typeface="Calibri" panose="020F0502020204030204" pitchFamily="34" charset="0"/>
              <a:cs typeface="Calibri" panose="020F0502020204030204" pitchFamily="34" charset="0"/>
            </a:endParaRP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solidFill>
                  <a:schemeClr val="tx1"/>
                </a:solidFill>
                <a:latin typeface="Calibri" panose="020F0502020204030204" pitchFamily="34" charset="0"/>
                <a:cs typeface="Calibri" panose="020F0502020204030204" pitchFamily="34" charset="0"/>
              </a:rPr>
              <a:t>It is the degree to which all elements directed towards performing a single task are contained in the component. </a:t>
            </a: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a:solidFill>
                <a:schemeClr val="tx1"/>
              </a:solidFill>
              <a:latin typeface="Calibri" panose="020F0502020204030204" pitchFamily="34" charset="0"/>
              <a:cs typeface="Calibri" panose="020F0502020204030204" pitchFamily="34" charset="0"/>
            </a:endParaRP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solidFill>
                  <a:schemeClr val="tx1"/>
                </a:solidFill>
                <a:latin typeface="Calibri" panose="020F0502020204030204" pitchFamily="34" charset="0"/>
                <a:cs typeface="Calibri" panose="020F0502020204030204" pitchFamily="34" charset="0"/>
              </a:rPr>
              <a:t>Basically, cohesion is the internal glue that keeps the module together. </a:t>
            </a: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a:solidFill>
                <a:schemeClr val="tx1"/>
              </a:solidFill>
              <a:latin typeface="Calibri" panose="020F0502020204030204" pitchFamily="34" charset="0"/>
              <a:cs typeface="Calibri" panose="020F0502020204030204" pitchFamily="34" charset="0"/>
            </a:endParaRPr>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a:solidFill>
                  <a:schemeClr val="tx1"/>
                </a:solidFill>
                <a:latin typeface="Calibri" panose="020F0502020204030204" pitchFamily="34" charset="0"/>
                <a:cs typeface="Calibri" panose="020F0502020204030204" pitchFamily="34" charset="0"/>
              </a:rPr>
              <a:t>A good software design will have high cohesion</a:t>
            </a:r>
            <a:endParaRPr lang="en-GB" alt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0948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8077200" y="6248401"/>
            <a:ext cx="1905000" cy="29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r" eaLnBrk="1" hangingPunct="1">
              <a:lnSpc>
                <a:spcPct val="95000"/>
              </a:lnSpc>
              <a:buClr>
                <a:srgbClr val="000000"/>
              </a:buClr>
              <a:buSzPct val="100000"/>
              <a:buFont typeface="Times New Roman" panose="02020603050405020304" pitchFamily="18" charset="0"/>
              <a:buNone/>
            </a:pPr>
            <a:fld id="{5D89E745-5CBB-4D67-9FB0-67558D6A0590}" type="slidenum">
              <a:rPr lang="en-GB" altLang="en-US" sz="1400">
                <a:solidFill>
                  <a:srgbClr val="000000"/>
                </a:solidFill>
              </a:rPr>
              <a:pPr algn="r" eaLnBrk="1" hangingPunct="1">
                <a:lnSpc>
                  <a:spcPct val="95000"/>
                </a:lnSpc>
                <a:buClr>
                  <a:srgbClr val="000000"/>
                </a:buClr>
                <a:buSzPct val="100000"/>
                <a:buFont typeface="Times New Roman" panose="02020603050405020304" pitchFamily="18" charset="0"/>
                <a:buNone/>
              </a:pPr>
              <a:t>37</a:t>
            </a:fld>
            <a:endParaRPr lang="en-GB" altLang="en-US" sz="1400">
              <a:solidFill>
                <a:srgbClr val="000000"/>
              </a:solidFill>
            </a:endParaRPr>
          </a:p>
        </p:txBody>
      </p:sp>
      <p:sp>
        <p:nvSpPr>
          <p:cNvPr id="31747" name="Rectangle 2"/>
          <p:cNvSpPr>
            <a:spLocks noGrp="1" noChangeArrowheads="1"/>
          </p:cNvSpPr>
          <p:nvPr>
            <p:ph type="title"/>
          </p:nvPr>
        </p:nvSpPr>
        <p:spPr>
          <a:xfrm>
            <a:off x="798394" y="850308"/>
            <a:ext cx="7772400" cy="777591"/>
          </a:xfrm>
        </p:spPr>
        <p:txBody>
          <a:bodyPr/>
          <a:lstStyle/>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t>Coupling &amp; Cohesion</a:t>
            </a:r>
          </a:p>
        </p:txBody>
      </p:sp>
      <p:sp>
        <p:nvSpPr>
          <p:cNvPr id="31748" name="Rectangle 3"/>
          <p:cNvSpPr>
            <a:spLocks noGrp="1" noChangeArrowheads="1"/>
          </p:cNvSpPr>
          <p:nvPr>
            <p:ph idx="1"/>
          </p:nvPr>
        </p:nvSpPr>
        <p:spPr>
          <a:xfrm>
            <a:off x="2709081" y="2096069"/>
            <a:ext cx="7062716" cy="2438400"/>
          </a:xfrm>
        </p:spPr>
        <p:txBody>
          <a:bodyPr>
            <a:normAutofit/>
          </a:bodyPr>
          <a:lstStyle/>
          <a:p>
            <a:pPr marL="0" indent="0">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800" dirty="0"/>
          </a:p>
          <a:p>
            <a:pPr marL="0" indent="0">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en-US" sz="2800" dirty="0"/>
          </a:p>
          <a:p>
            <a:pPr marL="0" indent="0" algn="just">
              <a:lnSpc>
                <a:spcPct val="90000"/>
              </a:lnSpc>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b="1" i="1" dirty="0">
                <a:solidFill>
                  <a:srgbClr val="7030A0"/>
                </a:solidFill>
              </a:rPr>
              <a:t>A Software should be Lesly coupled and highly cohesive.</a:t>
            </a:r>
          </a:p>
        </p:txBody>
      </p:sp>
    </p:spTree>
    <p:extLst>
      <p:ext uri="{BB962C8B-B14F-4D97-AF65-F5344CB8AC3E}">
        <p14:creationId xmlns:p14="http://schemas.microsoft.com/office/powerpoint/2010/main" val="24748717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8077200" y="6248401"/>
            <a:ext cx="1905000" cy="29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Times New Roman" panose="02020603050405020304" pitchFamily="18" charset="0"/>
              </a:defRPr>
            </a:lvl9pPr>
          </a:lstStyle>
          <a:p>
            <a:pPr algn="r" eaLnBrk="1" hangingPunct="1">
              <a:lnSpc>
                <a:spcPct val="95000"/>
              </a:lnSpc>
              <a:buClr>
                <a:srgbClr val="000000"/>
              </a:buClr>
              <a:buSzPct val="100000"/>
              <a:buFont typeface="Times New Roman" panose="02020603050405020304" pitchFamily="18" charset="0"/>
              <a:buNone/>
            </a:pPr>
            <a:fld id="{20A260D8-279E-48A5-BCF6-C49CD8AF7E58}" type="slidenum">
              <a:rPr lang="en-GB" altLang="en-US" sz="1400">
                <a:solidFill>
                  <a:srgbClr val="000000"/>
                </a:solidFill>
              </a:rPr>
              <a:pPr algn="r" eaLnBrk="1" hangingPunct="1">
                <a:lnSpc>
                  <a:spcPct val="95000"/>
                </a:lnSpc>
                <a:buClr>
                  <a:srgbClr val="000000"/>
                </a:buClr>
                <a:buSzPct val="100000"/>
                <a:buFont typeface="Times New Roman" panose="02020603050405020304" pitchFamily="18" charset="0"/>
                <a:buNone/>
              </a:pPr>
              <a:t>38</a:t>
            </a:fld>
            <a:endParaRPr lang="en-GB" altLang="en-US" sz="1400">
              <a:solidFill>
                <a:srgbClr val="000000"/>
              </a:solidFill>
            </a:endParaRPr>
          </a:p>
        </p:txBody>
      </p:sp>
      <p:sp>
        <p:nvSpPr>
          <p:cNvPr id="33795" name="Rectangle 2"/>
          <p:cNvSpPr>
            <a:spLocks noGrp="1" noChangeArrowheads="1"/>
          </p:cNvSpPr>
          <p:nvPr>
            <p:ph type="title"/>
          </p:nvPr>
        </p:nvSpPr>
        <p:spPr>
          <a:xfrm>
            <a:off x="771098" y="898926"/>
            <a:ext cx="7772400" cy="739373"/>
          </a:xfrm>
        </p:spPr>
        <p:txBody>
          <a:bodyPr/>
          <a:lstStyle/>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t>Coupling</a:t>
            </a:r>
          </a:p>
        </p:txBody>
      </p:sp>
      <p:pic>
        <p:nvPicPr>
          <p:cNvPr id="33796"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05000" y="1905000"/>
            <a:ext cx="8382000" cy="3810000"/>
          </a:xfrm>
        </p:spPr>
      </p:pic>
    </p:spTree>
    <p:extLst>
      <p:ext uri="{BB962C8B-B14F-4D97-AF65-F5344CB8AC3E}">
        <p14:creationId xmlns:p14="http://schemas.microsoft.com/office/powerpoint/2010/main" val="377596219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634621" y="968990"/>
            <a:ext cx="7772400" cy="668861"/>
          </a:xfrm>
        </p:spPr>
        <p:txBody>
          <a:bodyPr/>
          <a:lstStyle/>
          <a:p>
            <a:pPr>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smtClean="0"/>
              <a:t>Coupling</a:t>
            </a:r>
          </a:p>
        </p:txBody>
      </p:sp>
      <p:pic>
        <p:nvPicPr>
          <p:cNvPr id="3584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00237" y="1926729"/>
            <a:ext cx="8543925" cy="4687887"/>
          </a:xfrm>
        </p:spPr>
      </p:pic>
    </p:spTree>
    <p:extLst>
      <p:ext uri="{BB962C8B-B14F-4D97-AF65-F5344CB8AC3E}">
        <p14:creationId xmlns:p14="http://schemas.microsoft.com/office/powerpoint/2010/main" val="42344559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7647" y="897065"/>
            <a:ext cx="8911687" cy="686075"/>
          </a:xfrm>
        </p:spPr>
        <p:txBody>
          <a:bodyPr anchor="b"/>
          <a:lstStyle/>
          <a:p>
            <a:r>
              <a:rPr lang="en-GB" dirty="0"/>
              <a:t>The Software Design Process</a:t>
            </a:r>
          </a:p>
        </p:txBody>
      </p:sp>
      <p:pic>
        <p:nvPicPr>
          <p:cNvPr id="18435" name="Picture 3"/>
          <p:cNvPicPr>
            <a:picLocks noChangeAspect="1" noChangeArrowheads="1"/>
          </p:cNvPicPr>
          <p:nvPr/>
        </p:nvPicPr>
        <p:blipFill>
          <a:blip r:embed="rId2"/>
          <a:srcRect/>
          <a:stretch>
            <a:fillRect/>
          </a:stretch>
        </p:blipFill>
        <p:spPr bwMode="auto">
          <a:xfrm>
            <a:off x="1505501" y="2033517"/>
            <a:ext cx="10213075" cy="4085230"/>
          </a:xfrm>
          <a:prstGeom prst="rect">
            <a:avLst/>
          </a:prstGeom>
          <a:noFill/>
          <a:ln w="9525">
            <a:noFill/>
            <a:miter lim="800000"/>
            <a:headEnd/>
            <a:tailEnd/>
          </a:ln>
        </p:spPr>
      </p:pic>
    </p:spTree>
    <p:extLst>
      <p:ext uri="{BB962C8B-B14F-4D97-AF65-F5344CB8AC3E}">
        <p14:creationId xmlns:p14="http://schemas.microsoft.com/office/powerpoint/2010/main" val="12829873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a:xfrm>
            <a:off x="735842" y="632346"/>
            <a:ext cx="7772400" cy="1143000"/>
          </a:xfrm>
        </p:spPr>
        <p:txBody>
          <a:bodyPr>
            <a:normAutofit/>
          </a:bodyPr>
          <a:lstStyle/>
          <a:p>
            <a:r>
              <a:rPr lang="en-US" altLang="en-US" dirty="0" smtClean="0"/>
              <a:t>Relationship between Coupling and Cohesion</a:t>
            </a:r>
          </a:p>
        </p:txBody>
      </p:sp>
      <p:pic>
        <p:nvPicPr>
          <p:cNvPr id="10854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0" y="2209800"/>
            <a:ext cx="6400800" cy="3943350"/>
          </a:xfrm>
        </p:spPr>
      </p:pic>
    </p:spTree>
    <p:extLst>
      <p:ext uri="{BB962C8B-B14F-4D97-AF65-F5344CB8AC3E}">
        <p14:creationId xmlns:p14="http://schemas.microsoft.com/office/powerpoint/2010/main" val="31346507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1443" y="873457"/>
            <a:ext cx="9812741" cy="709684"/>
          </a:xfrm>
        </p:spPr>
        <p:txBody>
          <a:bodyPr>
            <a:normAutofit/>
          </a:bodyPr>
          <a:lstStyle/>
          <a:p>
            <a:r>
              <a:rPr lang="en-US" dirty="0" smtClean="0">
                <a:latin typeface="Calibri" panose="020F0502020204030204" pitchFamily="34" charset="0"/>
                <a:cs typeface="Calibri" panose="020F0502020204030204" pitchFamily="34" charset="0"/>
              </a:rPr>
              <a:t>Types of Coupling</a:t>
            </a:r>
            <a:endParaRPr lang="en-US" dirty="0">
              <a:latin typeface="Calibri" panose="020F0502020204030204" pitchFamily="34" charset="0"/>
              <a:cs typeface="Calibri" panose="020F0502020204030204" pitchFamily="34"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183" y="2537918"/>
            <a:ext cx="5452144" cy="2989426"/>
          </a:xfrm>
          <a:prstGeom prst="rect">
            <a:avLst/>
          </a:prstGeom>
        </p:spPr>
      </p:pic>
    </p:spTree>
    <p:extLst>
      <p:ext uri="{BB962C8B-B14F-4D97-AF65-F5344CB8AC3E}">
        <p14:creationId xmlns:p14="http://schemas.microsoft.com/office/powerpoint/2010/main" val="2834443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796" y="859808"/>
            <a:ext cx="9812741" cy="709684"/>
          </a:xfrm>
        </p:spPr>
        <p:txBody>
          <a:bodyPr>
            <a:normAutofit/>
          </a:bodyPr>
          <a:lstStyle/>
          <a:p>
            <a:r>
              <a:rPr lang="en-US" dirty="0" smtClean="0">
                <a:latin typeface="Calibri" panose="020F0502020204030204" pitchFamily="34" charset="0"/>
                <a:cs typeface="Calibri" panose="020F0502020204030204" pitchFamily="34" charset="0"/>
              </a:rPr>
              <a:t>Content Coupling</a:t>
            </a:r>
            <a:endParaRPr lang="en-US"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1235122" y="1897039"/>
            <a:ext cx="9969690" cy="3166280"/>
          </a:xfrm>
        </p:spPr>
        <p:txBody>
          <a:bodyPr>
            <a:noAutofit/>
          </a:bodyPr>
          <a:lstStyle/>
          <a:p>
            <a:pPr marL="0" indent="0" algn="just">
              <a:buNone/>
            </a:pPr>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is highest level of coupling and occurs if there are two (or more) modules and if one refers to the ``inside'' - the ``internal'' or ``private'' part - of the other in some way</a:t>
            </a:r>
            <a:r>
              <a:rPr lang="en-US" sz="2400" dirty="0" smtClean="0">
                <a:latin typeface="Calibri" panose="020F0502020204030204" pitchFamily="34" charset="0"/>
                <a:cs typeface="Calibri" panose="020F0502020204030204" pitchFamily="34" charset="0"/>
              </a:rPr>
              <a:t>.</a:t>
            </a:r>
          </a:p>
          <a:p>
            <a:pPr algn="just"/>
            <a:r>
              <a:rPr lang="en-US" sz="2400" dirty="0" smtClean="0">
                <a:latin typeface="Calibri" panose="020F0502020204030204" pitchFamily="34" charset="0"/>
                <a:cs typeface="Calibri" panose="020F0502020204030204" pitchFamily="34" charset="0"/>
              </a:rPr>
              <a:t>Component A handles lookup data. </a:t>
            </a:r>
          </a:p>
          <a:p>
            <a:pPr algn="just"/>
            <a:r>
              <a:rPr lang="en-US" sz="2400" dirty="0" smtClean="0">
                <a:latin typeface="Calibri" panose="020F0502020204030204" pitchFamily="34" charset="0"/>
                <a:cs typeface="Calibri" panose="020F0502020204030204" pitchFamily="34" charset="0"/>
              </a:rPr>
              <a:t>Component </a:t>
            </a:r>
            <a:r>
              <a:rPr lang="en-US" sz="2400" dirty="0">
                <a:latin typeface="Calibri" panose="020F0502020204030204" pitchFamily="34" charset="0"/>
                <a:cs typeface="Calibri" panose="020F0502020204030204" pitchFamily="34" charset="0"/>
              </a:rPr>
              <a:t>is handling the property of adding new customer </a:t>
            </a:r>
            <a:r>
              <a:rPr lang="en-US" sz="2400" dirty="0" smtClean="0">
                <a:latin typeface="Calibri" panose="020F0502020204030204" pitchFamily="34" charset="0"/>
                <a:cs typeface="Calibri" panose="020F0502020204030204" pitchFamily="34" charset="0"/>
              </a:rPr>
              <a:t>when needed.</a:t>
            </a:r>
          </a:p>
        </p:txBody>
      </p:sp>
      <p:grpSp>
        <p:nvGrpSpPr>
          <p:cNvPr id="11" name="Group 10"/>
          <p:cNvGrpSpPr/>
          <p:nvPr/>
        </p:nvGrpSpPr>
        <p:grpSpPr>
          <a:xfrm>
            <a:off x="4948450" y="5227093"/>
            <a:ext cx="3466531" cy="1241946"/>
            <a:chOff x="5495497" y="5240741"/>
            <a:chExt cx="3466531" cy="1241946"/>
          </a:xfrm>
        </p:grpSpPr>
        <p:sp>
          <p:nvSpPr>
            <p:cNvPr id="3" name="Rectangle 2"/>
            <p:cNvSpPr/>
            <p:nvPr/>
          </p:nvSpPr>
          <p:spPr>
            <a:xfrm>
              <a:off x="5495497" y="5240741"/>
              <a:ext cx="3466531" cy="124194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5655858" y="5462517"/>
              <a:ext cx="1464860" cy="79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Component-A</a:t>
              </a:r>
              <a:endParaRPr lang="en-US" sz="1400" dirty="0"/>
            </a:p>
          </p:txBody>
        </p:sp>
        <p:sp>
          <p:nvSpPr>
            <p:cNvPr id="10" name="Rectangle 9"/>
            <p:cNvSpPr/>
            <p:nvPr/>
          </p:nvSpPr>
          <p:spPr>
            <a:xfrm>
              <a:off x="7414713" y="5462517"/>
              <a:ext cx="1464860" cy="79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Component-B</a:t>
              </a:r>
              <a:endParaRPr lang="en-US" sz="1400" dirty="0"/>
            </a:p>
          </p:txBody>
        </p:sp>
      </p:grpSp>
    </p:spTree>
    <p:extLst>
      <p:ext uri="{BB962C8B-B14F-4D97-AF65-F5344CB8AC3E}">
        <p14:creationId xmlns:p14="http://schemas.microsoft.com/office/powerpoint/2010/main" val="35856783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0626" y="979227"/>
            <a:ext cx="9812741" cy="709684"/>
          </a:xfrm>
        </p:spPr>
        <p:txBody>
          <a:bodyPr>
            <a:normAutofit/>
          </a:bodyPr>
          <a:lstStyle/>
          <a:p>
            <a:r>
              <a:rPr lang="en-US" dirty="0" smtClean="0">
                <a:latin typeface="Calibri" panose="020F0502020204030204" pitchFamily="34" charset="0"/>
                <a:cs typeface="Calibri" panose="020F0502020204030204" pitchFamily="34" charset="0"/>
              </a:rPr>
              <a:t>Content Coupling Example</a:t>
            </a:r>
            <a:endParaRPr lang="en-US"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1037230" y="1965279"/>
            <a:ext cx="10495128" cy="2896737"/>
          </a:xfrm>
        </p:spPr>
        <p:txBody>
          <a:bodyPr>
            <a:noAutofit/>
          </a:bodyPr>
          <a:lstStyle/>
          <a:p>
            <a:pPr marL="0" indent="0" algn="just">
              <a:buNone/>
            </a:pPr>
            <a:r>
              <a:rPr lang="en-US" sz="2400" dirty="0" smtClean="0">
                <a:latin typeface="Calibri" panose="020F0502020204030204" pitchFamily="34" charset="0"/>
                <a:cs typeface="Calibri" panose="020F0502020204030204" pitchFamily="34" charset="0"/>
              </a:rPr>
              <a:t>When </a:t>
            </a:r>
            <a:r>
              <a:rPr lang="en-US" sz="2400" dirty="0">
                <a:latin typeface="Calibri" panose="020F0502020204030204" pitchFamily="34" charset="0"/>
                <a:cs typeface="Calibri" panose="020F0502020204030204" pitchFamily="34" charset="0"/>
              </a:rPr>
              <a:t>we are searching the customer data and customer is not found, lookup component adds customer by directly modifying the contents of the data structure containing customer data (new customer).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This </a:t>
            </a:r>
            <a:r>
              <a:rPr lang="en-US" sz="2400" dirty="0">
                <a:latin typeface="Calibri" panose="020F0502020204030204" pitchFamily="34" charset="0"/>
                <a:cs typeface="Calibri" panose="020F0502020204030204" pitchFamily="34" charset="0"/>
              </a:rPr>
              <a:t>is a very high level of coupling in which one component is directly modifying the content of another component and this is not wanted in any software design. </a:t>
            </a:r>
            <a:endParaRPr lang="en-US" sz="2400" dirty="0" smtClean="0">
              <a:latin typeface="Calibri" panose="020F0502020204030204" pitchFamily="34" charset="0"/>
              <a:cs typeface="Calibri" panose="020F0502020204030204" pitchFamily="34" charset="0"/>
            </a:endParaRPr>
          </a:p>
        </p:txBody>
      </p:sp>
      <p:grpSp>
        <p:nvGrpSpPr>
          <p:cNvPr id="15" name="Group 14"/>
          <p:cNvGrpSpPr/>
          <p:nvPr/>
        </p:nvGrpSpPr>
        <p:grpSpPr>
          <a:xfrm>
            <a:off x="4676633" y="5138384"/>
            <a:ext cx="3466531" cy="1241946"/>
            <a:chOff x="5427260" y="5138382"/>
            <a:chExt cx="3466531" cy="1241946"/>
          </a:xfrm>
        </p:grpSpPr>
        <p:sp>
          <p:nvSpPr>
            <p:cNvPr id="6" name="Rectangle 5"/>
            <p:cNvSpPr/>
            <p:nvPr/>
          </p:nvSpPr>
          <p:spPr>
            <a:xfrm>
              <a:off x="5427260" y="5138382"/>
              <a:ext cx="3466531" cy="124194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6"/>
            <p:cNvSpPr/>
            <p:nvPr/>
          </p:nvSpPr>
          <p:spPr>
            <a:xfrm>
              <a:off x="5546677" y="5360158"/>
              <a:ext cx="1464860" cy="79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Component-A</a:t>
              </a:r>
              <a:endParaRPr lang="en-US" sz="1400" dirty="0"/>
            </a:p>
          </p:txBody>
        </p:sp>
        <p:sp>
          <p:nvSpPr>
            <p:cNvPr id="8" name="Rectangle 7"/>
            <p:cNvSpPr/>
            <p:nvPr/>
          </p:nvSpPr>
          <p:spPr>
            <a:xfrm>
              <a:off x="7305532" y="5360158"/>
              <a:ext cx="1464860" cy="798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smtClean="0"/>
                <a:t>Component-B</a:t>
              </a:r>
              <a:endParaRPr lang="en-US" sz="1400" dirty="0"/>
            </a:p>
          </p:txBody>
        </p:sp>
        <p:sp>
          <p:nvSpPr>
            <p:cNvPr id="14" name="Right Arrow 13"/>
            <p:cNvSpPr/>
            <p:nvPr/>
          </p:nvSpPr>
          <p:spPr>
            <a:xfrm>
              <a:off x="6592152" y="5387454"/>
              <a:ext cx="1054857" cy="272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9981737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9558" y="968992"/>
            <a:ext cx="9812741" cy="709684"/>
          </a:xfrm>
        </p:spPr>
        <p:txBody>
          <a:bodyPr>
            <a:normAutofit/>
          </a:bodyPr>
          <a:lstStyle/>
          <a:p>
            <a:r>
              <a:rPr lang="en-US" dirty="0" smtClean="0">
                <a:latin typeface="Calibri" panose="020F0502020204030204" pitchFamily="34" charset="0"/>
                <a:cs typeface="Calibri" panose="020F0502020204030204" pitchFamily="34" charset="0"/>
              </a:rPr>
              <a:t>Content Coupling Example</a:t>
            </a:r>
            <a:endParaRPr lang="en-US"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1610436" y="3043451"/>
            <a:ext cx="9239534" cy="2101756"/>
          </a:xfrm>
        </p:spPr>
        <p:txBody>
          <a:bodyPr>
            <a:noAutofit/>
          </a:bodyPr>
          <a:lstStyle/>
          <a:p>
            <a:pPr marL="0" indent="0" algn="just">
              <a:buNone/>
            </a:pPr>
            <a:r>
              <a:rPr lang="en-US" sz="2400" b="1" dirty="0" smtClean="0">
                <a:latin typeface="Calibri" panose="020F0502020204030204" pitchFamily="34" charset="0"/>
                <a:cs typeface="Calibri" panose="020F0502020204030204" pitchFamily="34" charset="0"/>
              </a:rPr>
              <a:t>Solution:</a:t>
            </a:r>
          </a:p>
          <a:p>
            <a:pPr marL="0" indent="0" algn="just">
              <a:buNone/>
            </a:pPr>
            <a:r>
              <a:rPr lang="en-US" sz="2400" dirty="0">
                <a:latin typeface="Calibri" panose="020F0502020204030204" pitchFamily="34" charset="0"/>
                <a:cs typeface="Calibri" panose="020F0502020204030204" pitchFamily="34" charset="0"/>
              </a:rPr>
              <a:t>When customer not found, component calls the AddCustomer () method that is responsible for maintaining customer data rather than directly modifying data structure. </a:t>
            </a:r>
            <a:endParaRPr lang="en-US" sz="2400" dirty="0" smtClean="0">
              <a:latin typeface="Calibri" panose="020F0502020204030204" pitchFamily="34" charset="0"/>
              <a:cs typeface="Calibri" panose="020F0502020204030204" pitchFamily="34" charset="0"/>
            </a:endParaRPr>
          </a:p>
          <a:p>
            <a:pPr marL="0" indent="0" algn="just">
              <a:buNone/>
            </a:pPr>
            <a:endParaRPr lang="en-US"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86108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5091" y="928048"/>
            <a:ext cx="9812741" cy="709684"/>
          </a:xfrm>
        </p:spPr>
        <p:txBody>
          <a:bodyPr>
            <a:normAutofit/>
          </a:bodyPr>
          <a:lstStyle/>
          <a:p>
            <a:r>
              <a:rPr lang="en-US" dirty="0" smtClean="0">
                <a:latin typeface="Calibri" panose="020F0502020204030204" pitchFamily="34" charset="0"/>
                <a:cs typeface="Calibri" panose="020F0502020204030204" pitchFamily="34" charset="0"/>
              </a:rPr>
              <a:t>Common Coupling</a:t>
            </a:r>
            <a:endParaRPr lang="en-US"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1091821" y="2320119"/>
            <a:ext cx="9239534" cy="3384646"/>
          </a:xfrm>
        </p:spPr>
        <p:txBody>
          <a:bodyPr>
            <a:noAutofit/>
          </a:bodyPr>
          <a:lstStyle/>
          <a:p>
            <a:pPr algn="just"/>
            <a:r>
              <a:rPr lang="en-US" sz="2400" dirty="0" smtClean="0">
                <a:latin typeface="Calibri" panose="020F0502020204030204" pitchFamily="34" charset="0"/>
                <a:cs typeface="Calibri" panose="020F0502020204030204" pitchFamily="34" charset="0"/>
              </a:rPr>
              <a:t>Common </a:t>
            </a:r>
            <a:r>
              <a:rPr lang="en-US" sz="2400" dirty="0">
                <a:latin typeface="Calibri" panose="020F0502020204030204" pitchFamily="34" charset="0"/>
                <a:cs typeface="Calibri" panose="020F0502020204030204" pitchFamily="34" charset="0"/>
              </a:rPr>
              <a:t>coupling occurs when modules communicate using global data </a:t>
            </a:r>
            <a:r>
              <a:rPr lang="en-US" sz="2400" dirty="0" smtClean="0">
                <a:latin typeface="Calibri" panose="020F0502020204030204" pitchFamily="34" charset="0"/>
                <a:cs typeface="Calibri" panose="020F0502020204030204" pitchFamily="34" charset="0"/>
              </a:rPr>
              <a:t>structures.</a:t>
            </a:r>
          </a:p>
          <a:p>
            <a:pPr algn="just"/>
            <a:r>
              <a:rPr lang="en-US" sz="2400" dirty="0" smtClean="0">
                <a:latin typeface="Calibri" panose="020F0502020204030204" pitchFamily="34" charset="0"/>
                <a:cs typeface="Calibri" panose="020F0502020204030204" pitchFamily="34" charset="0"/>
              </a:rPr>
              <a:t>For </a:t>
            </a:r>
            <a:r>
              <a:rPr lang="en-US" sz="2400" dirty="0">
                <a:latin typeface="Calibri" panose="020F0502020204030204" pitchFamily="34" charset="0"/>
                <a:cs typeface="Calibri" panose="020F0502020204030204" pitchFamily="34" charset="0"/>
              </a:rPr>
              <a:t>example, programming allows the developer to declare a data element as external, enabling it to be accessed by all modules. </a:t>
            </a:r>
            <a:endParaRPr lang="en-US" sz="2400" dirty="0" smtClean="0">
              <a:latin typeface="Calibri" panose="020F0502020204030204" pitchFamily="34" charset="0"/>
              <a:cs typeface="Calibri" panose="020F0502020204030204" pitchFamily="34" charset="0"/>
            </a:endParaRPr>
          </a:p>
          <a:p>
            <a:pPr algn="just"/>
            <a:r>
              <a:rPr lang="en-US" sz="2400" dirty="0" smtClean="0">
                <a:latin typeface="Calibri" panose="020F0502020204030204" pitchFamily="34" charset="0"/>
                <a:cs typeface="Calibri" panose="020F0502020204030204" pitchFamily="34" charset="0"/>
              </a:rPr>
              <a:t>Common </a:t>
            </a:r>
            <a:r>
              <a:rPr lang="en-US" sz="2400" dirty="0">
                <a:latin typeface="Calibri" panose="020F0502020204030204" pitchFamily="34" charset="0"/>
                <a:cs typeface="Calibri" panose="020F0502020204030204" pitchFamily="34" charset="0"/>
              </a:rPr>
              <a:t>coupling is also known as “Global coupling”. We can say that two components share data using Global data </a:t>
            </a:r>
            <a:r>
              <a:rPr lang="en-US" sz="2400" dirty="0" smtClean="0">
                <a:latin typeface="Calibri" panose="020F0502020204030204" pitchFamily="34" charset="0"/>
                <a:cs typeface="Calibri" panose="020F0502020204030204" pitchFamily="34" charset="0"/>
              </a:rPr>
              <a:t>structures. </a:t>
            </a:r>
          </a:p>
        </p:txBody>
      </p:sp>
    </p:spTree>
    <p:extLst>
      <p:ext uri="{BB962C8B-B14F-4D97-AF65-F5344CB8AC3E}">
        <p14:creationId xmlns:p14="http://schemas.microsoft.com/office/powerpoint/2010/main" val="10953814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2387" y="955344"/>
            <a:ext cx="9812741" cy="709684"/>
          </a:xfrm>
        </p:spPr>
        <p:txBody>
          <a:bodyPr>
            <a:normAutofit/>
          </a:bodyPr>
          <a:lstStyle/>
          <a:p>
            <a:r>
              <a:rPr lang="en-US" dirty="0" smtClean="0">
                <a:latin typeface="Calibri" panose="020F0502020204030204" pitchFamily="34" charset="0"/>
                <a:cs typeface="Calibri" panose="020F0502020204030204" pitchFamily="34" charset="0"/>
              </a:rPr>
              <a:t>Common Coupling Example</a:t>
            </a:r>
            <a:endParaRPr lang="en-US" dirty="0">
              <a:latin typeface="Calibri" panose="020F0502020204030204" pitchFamily="34" charset="0"/>
              <a:cs typeface="Calibri" panose="020F0502020204030204" pitchFamily="34" charset="0"/>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6410" y="2466371"/>
            <a:ext cx="6921250" cy="3989021"/>
          </a:xfrm>
          <a:prstGeom prst="rect">
            <a:avLst/>
          </a:prstGeom>
        </p:spPr>
      </p:pic>
    </p:spTree>
    <p:extLst>
      <p:ext uri="{BB962C8B-B14F-4D97-AF65-F5344CB8AC3E}">
        <p14:creationId xmlns:p14="http://schemas.microsoft.com/office/powerpoint/2010/main" val="726614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7796" y="881832"/>
            <a:ext cx="9812741" cy="709684"/>
          </a:xfrm>
        </p:spPr>
        <p:txBody>
          <a:bodyPr>
            <a:normAutofit/>
          </a:bodyPr>
          <a:lstStyle/>
          <a:p>
            <a:r>
              <a:rPr lang="en-US" dirty="0" smtClean="0">
                <a:latin typeface="Calibri" panose="020F0502020204030204" pitchFamily="34" charset="0"/>
                <a:cs typeface="Calibri" panose="020F0502020204030204" pitchFamily="34" charset="0"/>
              </a:rPr>
              <a:t>Common Coupling</a:t>
            </a:r>
            <a:endParaRPr lang="en-US"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a:xfrm>
            <a:off x="1116532" y="2518363"/>
            <a:ext cx="1624084" cy="743450"/>
          </a:xfrm>
        </p:spPr>
        <p:txBody>
          <a:bodyPr>
            <a:noAutofit/>
          </a:bodyPr>
          <a:lstStyle/>
          <a:p>
            <a:pPr marL="0" indent="0" algn="just">
              <a:buNone/>
            </a:pPr>
            <a:r>
              <a:rPr lang="en-US" sz="2800" b="1" dirty="0" smtClean="0">
                <a:latin typeface="Calibri" panose="020F0502020204030204" pitchFamily="34" charset="0"/>
                <a:cs typeface="Calibri" panose="020F0502020204030204" pitchFamily="34" charset="0"/>
              </a:rPr>
              <a:t>Solution:</a:t>
            </a:r>
          </a:p>
          <a:p>
            <a:pPr marL="0" indent="0" algn="just">
              <a:buNone/>
            </a:pPr>
            <a:endParaRPr lang="en-US" sz="2800" b="1" dirty="0" smtClean="0">
              <a:latin typeface="Calibri" panose="020F0502020204030204" pitchFamily="34" charset="0"/>
              <a:cs typeface="Calibri" panose="020F0502020204030204" pitchFamily="34" charset="0"/>
            </a:endParaRPr>
          </a:p>
        </p:txBody>
      </p:sp>
      <p:grpSp>
        <p:nvGrpSpPr>
          <p:cNvPr id="12" name="Group 11"/>
          <p:cNvGrpSpPr/>
          <p:nvPr/>
        </p:nvGrpSpPr>
        <p:grpSpPr>
          <a:xfrm>
            <a:off x="4200954" y="2703146"/>
            <a:ext cx="6840111" cy="3902371"/>
            <a:chOff x="2795235" y="2512077"/>
            <a:chExt cx="6840111" cy="3902371"/>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235" y="2512077"/>
              <a:ext cx="6840111" cy="3902371"/>
            </a:xfrm>
            <a:prstGeom prst="rect">
              <a:avLst/>
            </a:prstGeom>
          </p:spPr>
        </p:pic>
        <p:grpSp>
          <p:nvGrpSpPr>
            <p:cNvPr id="9" name="Group 8"/>
            <p:cNvGrpSpPr/>
            <p:nvPr/>
          </p:nvGrpSpPr>
          <p:grpSpPr>
            <a:xfrm>
              <a:off x="7246961" y="3652328"/>
              <a:ext cx="477672" cy="510239"/>
              <a:chOff x="6086901" y="1364777"/>
              <a:chExt cx="600502" cy="641444"/>
            </a:xfrm>
          </p:grpSpPr>
          <p:cxnSp>
            <p:nvCxnSpPr>
              <p:cNvPr id="6" name="Straight Connector 5"/>
              <p:cNvCxnSpPr/>
              <p:nvPr/>
            </p:nvCxnSpPr>
            <p:spPr>
              <a:xfrm flipH="1">
                <a:off x="6086901" y="1364777"/>
                <a:ext cx="586854" cy="614148"/>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 name="Straight Connector 7"/>
              <p:cNvCxnSpPr/>
              <p:nvPr/>
            </p:nvCxnSpPr>
            <p:spPr>
              <a:xfrm>
                <a:off x="6155140" y="1364777"/>
                <a:ext cx="532263" cy="641444"/>
              </a:xfrm>
              <a:prstGeom prst="line">
                <a:avLst/>
              </a:prstGeom>
              <a:ln w="28575"/>
            </p:spPr>
            <p:style>
              <a:lnRef idx="1">
                <a:schemeClr val="accent2"/>
              </a:lnRef>
              <a:fillRef idx="0">
                <a:schemeClr val="accent2"/>
              </a:fillRef>
              <a:effectRef idx="0">
                <a:schemeClr val="accent2"/>
              </a:effectRef>
              <a:fontRef idx="minor">
                <a:schemeClr val="tx1"/>
              </a:fontRef>
            </p:style>
          </p:cxnSp>
        </p:grpSp>
        <p:cxnSp>
          <p:nvCxnSpPr>
            <p:cNvPr id="11" name="Straight Arrow Connector 10"/>
            <p:cNvCxnSpPr/>
            <p:nvPr/>
          </p:nvCxnSpPr>
          <p:spPr>
            <a:xfrm flipH="1" flipV="1">
              <a:off x="7453073" y="2934267"/>
              <a:ext cx="721935" cy="6144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60855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 GOO 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86705" y="792433"/>
            <a:ext cx="7315350" cy="863496"/>
          </a:xfrm>
        </p:spPr>
        <p:txBody>
          <a:bodyPr anchor="b"/>
          <a:lstStyle/>
          <a:p>
            <a:r>
              <a:rPr lang="en-GB" dirty="0"/>
              <a:t>Design Process Activities</a:t>
            </a:r>
          </a:p>
        </p:txBody>
      </p:sp>
      <p:sp>
        <p:nvSpPr>
          <p:cNvPr id="17411" name="Rectangle 3"/>
          <p:cNvSpPr>
            <a:spLocks noGrp="1" noChangeArrowheads="1"/>
          </p:cNvSpPr>
          <p:nvPr>
            <p:ph idx="1"/>
          </p:nvPr>
        </p:nvSpPr>
        <p:spPr>
          <a:xfrm>
            <a:off x="1501255" y="2006221"/>
            <a:ext cx="7997588" cy="4558352"/>
          </a:xfrm>
        </p:spPr>
        <p:txBody>
          <a:bodyPr>
            <a:noAutofit/>
          </a:bodyPr>
          <a:lstStyle/>
          <a:p>
            <a:pPr marL="0" indent="0">
              <a:buNone/>
            </a:pPr>
            <a:r>
              <a:rPr lang="en-GB" sz="2400" dirty="0" smtClean="0">
                <a:latin typeface="Calibri" panose="020F0502020204030204" pitchFamily="34" charset="0"/>
                <a:cs typeface="Calibri" panose="020F0502020204030204" pitchFamily="34" charset="0"/>
              </a:rPr>
              <a:t>Architectural </a:t>
            </a:r>
            <a:r>
              <a:rPr lang="en-GB" sz="2400" dirty="0">
                <a:latin typeface="Calibri" panose="020F0502020204030204" pitchFamily="34" charset="0"/>
                <a:cs typeface="Calibri" panose="020F0502020204030204" pitchFamily="34" charset="0"/>
              </a:rPr>
              <a:t>design</a:t>
            </a:r>
          </a:p>
          <a:p>
            <a:pPr lvl="1"/>
            <a:r>
              <a:rPr lang="en-GB" sz="2000" dirty="0">
                <a:latin typeface="Calibri" panose="020F0502020204030204" pitchFamily="34" charset="0"/>
                <a:cs typeface="Calibri" panose="020F0502020204030204" pitchFamily="34" charset="0"/>
              </a:rPr>
              <a:t>Modules, inter-relationships etc</a:t>
            </a:r>
          </a:p>
          <a:p>
            <a:pPr marL="0" indent="0">
              <a:buNone/>
            </a:pPr>
            <a:r>
              <a:rPr lang="en-GB" sz="2400" dirty="0">
                <a:latin typeface="Calibri" panose="020F0502020204030204" pitchFamily="34" charset="0"/>
                <a:cs typeface="Calibri" panose="020F0502020204030204" pitchFamily="34" charset="0"/>
              </a:rPr>
              <a:t>Abstract specification</a:t>
            </a:r>
          </a:p>
          <a:p>
            <a:pPr lvl="1"/>
            <a:r>
              <a:rPr lang="en-GB" sz="2000" dirty="0">
                <a:latin typeface="Calibri" panose="020F0502020204030204" pitchFamily="34" charset="0"/>
                <a:cs typeface="Calibri" panose="020F0502020204030204" pitchFamily="34" charset="0"/>
              </a:rPr>
              <a:t>Services of each sub-system, constraints etc</a:t>
            </a:r>
          </a:p>
          <a:p>
            <a:pPr marL="0" indent="0">
              <a:buNone/>
            </a:pPr>
            <a:r>
              <a:rPr lang="en-GB" sz="2400" dirty="0">
                <a:latin typeface="Calibri" panose="020F0502020204030204" pitchFamily="34" charset="0"/>
                <a:cs typeface="Calibri" panose="020F0502020204030204" pitchFamily="34" charset="0"/>
              </a:rPr>
              <a:t>Interface design</a:t>
            </a:r>
          </a:p>
          <a:p>
            <a:pPr lvl="1"/>
            <a:r>
              <a:rPr lang="en-GB" sz="2000" dirty="0">
                <a:latin typeface="Calibri" panose="020F0502020204030204" pitchFamily="34" charset="0"/>
                <a:cs typeface="Calibri" panose="020F0502020204030204" pitchFamily="34" charset="0"/>
              </a:rPr>
              <a:t>Interface to other sub-system or outside </a:t>
            </a:r>
            <a:r>
              <a:rPr lang="en-GB" sz="2000" dirty="0" smtClean="0">
                <a:latin typeface="Calibri" panose="020F0502020204030204" pitchFamily="34" charset="0"/>
                <a:cs typeface="Calibri" panose="020F0502020204030204" pitchFamily="34" charset="0"/>
              </a:rPr>
              <a:t>environment</a:t>
            </a:r>
            <a:endParaRPr lang="en-GB" sz="2000" dirty="0">
              <a:latin typeface="Calibri" panose="020F0502020204030204" pitchFamily="34" charset="0"/>
              <a:cs typeface="Calibri" panose="020F0502020204030204" pitchFamily="34" charset="0"/>
            </a:endParaRPr>
          </a:p>
          <a:p>
            <a:pPr marL="0" indent="0">
              <a:buNone/>
            </a:pPr>
            <a:r>
              <a:rPr lang="en-GB" sz="2400" dirty="0">
                <a:latin typeface="Calibri" panose="020F0502020204030204" pitchFamily="34" charset="0"/>
                <a:cs typeface="Calibri" panose="020F0502020204030204" pitchFamily="34" charset="0"/>
              </a:rPr>
              <a:t>Component design</a:t>
            </a:r>
          </a:p>
          <a:p>
            <a:pPr lvl="1"/>
            <a:r>
              <a:rPr lang="en-GB" sz="2000" dirty="0">
                <a:latin typeface="Calibri" panose="020F0502020204030204" pitchFamily="34" charset="0"/>
                <a:cs typeface="Calibri" panose="020F0502020204030204" pitchFamily="34" charset="0"/>
              </a:rPr>
              <a:t>Services allocated to components and their interfaces designed</a:t>
            </a:r>
          </a:p>
          <a:p>
            <a:pPr marL="0" indent="0">
              <a:buNone/>
            </a:pPr>
            <a:r>
              <a:rPr lang="en-GB" sz="2400" dirty="0">
                <a:latin typeface="Calibri" panose="020F0502020204030204" pitchFamily="34" charset="0"/>
                <a:cs typeface="Calibri" panose="020F0502020204030204" pitchFamily="34" charset="0"/>
              </a:rPr>
              <a:t>Data structure design</a:t>
            </a:r>
          </a:p>
          <a:p>
            <a:pPr marL="0" indent="0">
              <a:buNone/>
            </a:pPr>
            <a:r>
              <a:rPr lang="en-GB" sz="2400" dirty="0">
                <a:latin typeface="Calibri" panose="020F0502020204030204" pitchFamily="34" charset="0"/>
                <a:cs typeface="Calibri" panose="020F0502020204030204" pitchFamily="34" charset="0"/>
              </a:rPr>
              <a:t>Algorithm design</a:t>
            </a:r>
          </a:p>
        </p:txBody>
      </p:sp>
    </p:spTree>
    <p:extLst>
      <p:ext uri="{BB962C8B-B14F-4D97-AF65-F5344CB8AC3E}">
        <p14:creationId xmlns:p14="http://schemas.microsoft.com/office/powerpoint/2010/main" val="1845542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41295" y="787882"/>
            <a:ext cx="8911687" cy="877144"/>
          </a:xfrm>
        </p:spPr>
        <p:txBody>
          <a:bodyPr/>
          <a:lstStyle/>
          <a:p>
            <a:r>
              <a:rPr lang="en-US" dirty="0"/>
              <a:t>Levels of Software Design</a:t>
            </a:r>
            <a:endParaRPr lang="en-GB" dirty="0"/>
          </a:p>
        </p:txBody>
      </p:sp>
      <p:sp>
        <p:nvSpPr>
          <p:cNvPr id="74755" name="Rectangle 3"/>
          <p:cNvSpPr>
            <a:spLocks noGrp="1" noChangeArrowheads="1"/>
          </p:cNvSpPr>
          <p:nvPr>
            <p:ph idx="1"/>
          </p:nvPr>
        </p:nvSpPr>
        <p:spPr>
          <a:xfrm>
            <a:off x="2111540" y="2074460"/>
            <a:ext cx="8915400" cy="4299045"/>
          </a:xfrm>
        </p:spPr>
        <p:txBody>
          <a:bodyPr>
            <a:noAutofit/>
          </a:bodyPr>
          <a:lstStyle/>
          <a:p>
            <a:pPr marL="0" indent="0">
              <a:buNone/>
            </a:pPr>
            <a:r>
              <a:rPr lang="en-US" sz="2400" dirty="0">
                <a:latin typeface="Calibri" panose="020F0502020204030204" pitchFamily="34" charset="0"/>
                <a:cs typeface="Calibri" panose="020F0502020204030204" pitchFamily="34" charset="0"/>
              </a:rPr>
              <a:t>Architectural design (high-level design)</a:t>
            </a:r>
          </a:p>
          <a:p>
            <a:pPr lvl="1"/>
            <a:r>
              <a:rPr lang="en-US" sz="2000" dirty="0">
                <a:latin typeface="Calibri" panose="020F0502020204030204" pitchFamily="34" charset="0"/>
                <a:cs typeface="Calibri" panose="020F0502020204030204" pitchFamily="34" charset="0"/>
              </a:rPr>
              <a:t>architecture - the overall structure, main modules and their connections</a:t>
            </a:r>
          </a:p>
          <a:p>
            <a:pPr lvl="1"/>
            <a:r>
              <a:rPr lang="en-US" sz="2000" dirty="0">
                <a:latin typeface="Calibri" panose="020F0502020204030204" pitchFamily="34" charset="0"/>
                <a:cs typeface="Calibri" panose="020F0502020204030204" pitchFamily="34" charset="0"/>
              </a:rPr>
              <a:t>addresses the main non-functional requirements (e.g., reliability, performance)</a:t>
            </a:r>
          </a:p>
          <a:p>
            <a:pPr lvl="1"/>
            <a:r>
              <a:rPr lang="en-US" sz="2000" dirty="0">
                <a:latin typeface="Calibri" panose="020F0502020204030204" pitchFamily="34" charset="0"/>
                <a:cs typeface="Calibri" panose="020F0502020204030204" pitchFamily="34" charset="0"/>
              </a:rPr>
              <a:t>hard to change</a:t>
            </a:r>
          </a:p>
          <a:p>
            <a:pPr lvl="1"/>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Detailed design (low-level design)</a:t>
            </a:r>
          </a:p>
          <a:p>
            <a:pPr lvl="1"/>
            <a:r>
              <a:rPr lang="en-US" sz="2000" dirty="0">
                <a:latin typeface="Calibri" panose="020F0502020204030204" pitchFamily="34" charset="0"/>
                <a:cs typeface="Calibri" panose="020F0502020204030204" pitchFamily="34" charset="0"/>
              </a:rPr>
              <a:t>the inner structure of the main modules</a:t>
            </a:r>
          </a:p>
          <a:p>
            <a:pPr lvl="1"/>
            <a:r>
              <a:rPr lang="en-US" sz="2000" dirty="0">
                <a:latin typeface="Calibri" panose="020F0502020204030204" pitchFamily="34" charset="0"/>
                <a:cs typeface="Calibri" panose="020F0502020204030204" pitchFamily="34" charset="0"/>
              </a:rPr>
              <a:t>detailed enough to be implemented in the programming </a:t>
            </a:r>
            <a:r>
              <a:rPr lang="en-US" sz="2000" dirty="0" smtClean="0">
                <a:latin typeface="Calibri" panose="020F0502020204030204" pitchFamily="34" charset="0"/>
                <a:cs typeface="Calibri" panose="020F0502020204030204" pitchFamily="34" charset="0"/>
              </a:rPr>
              <a:t>language</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958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3327777" y="1928019"/>
            <a:ext cx="5486401" cy="4636554"/>
          </a:xfrm>
        </p:spPr>
        <p:txBody>
          <a:bodyPr>
            <a:normAutofit/>
          </a:bodyPr>
          <a:lstStyle/>
          <a:p>
            <a:pPr marL="0" indent="0" algn="ctr">
              <a:buNone/>
            </a:pPr>
            <a:r>
              <a:rPr lang="en-US" altLang="en-US" sz="3200" dirty="0" smtClean="0">
                <a:latin typeface="Calibri" panose="020F0502020204030204" pitchFamily="34" charset="0"/>
                <a:cs typeface="Calibri" panose="020F0502020204030204" pitchFamily="34" charset="0"/>
              </a:rPr>
              <a:t>Architecture</a:t>
            </a:r>
          </a:p>
          <a:p>
            <a:pPr marL="0" indent="0" algn="ctr">
              <a:buNone/>
            </a:pPr>
            <a:endParaRPr lang="en-US" altLang="en-US" dirty="0" smtClean="0"/>
          </a:p>
          <a:p>
            <a:pPr marL="0" indent="0" algn="ctr">
              <a:buNone/>
            </a:pPr>
            <a:endParaRPr lang="en-US" altLang="en-US" dirty="0" smtClean="0"/>
          </a:p>
          <a:p>
            <a:pPr marL="0" indent="0" algn="ctr">
              <a:buNone/>
            </a:pPr>
            <a:endParaRPr lang="en-US" altLang="en-US" dirty="0"/>
          </a:p>
          <a:p>
            <a:pPr marL="0" indent="0" algn="ctr">
              <a:buNone/>
            </a:pPr>
            <a:r>
              <a:rPr lang="en-US" altLang="en-US" sz="3200" dirty="0" smtClean="0">
                <a:latin typeface="Calibri" panose="020F0502020204030204" pitchFamily="34" charset="0"/>
                <a:cs typeface="Calibri" panose="020F0502020204030204" pitchFamily="34" charset="0"/>
              </a:rPr>
              <a:t>Design</a:t>
            </a:r>
          </a:p>
          <a:p>
            <a:pPr marL="0" indent="0" algn="ctr">
              <a:buNone/>
            </a:pPr>
            <a:endParaRPr lang="en-US" altLang="en-US" dirty="0" smtClean="0"/>
          </a:p>
          <a:p>
            <a:pPr marL="0" indent="0" algn="ctr">
              <a:buNone/>
            </a:pPr>
            <a:endParaRPr lang="en-US" altLang="en-US" dirty="0" smtClean="0"/>
          </a:p>
          <a:p>
            <a:pPr marL="0" indent="0" algn="ctr">
              <a:buNone/>
            </a:pPr>
            <a:endParaRPr lang="en-US" altLang="en-US" dirty="0" smtClean="0"/>
          </a:p>
          <a:p>
            <a:pPr marL="0" indent="0" algn="ctr">
              <a:buNone/>
            </a:pPr>
            <a:r>
              <a:rPr lang="en-US" altLang="en-US" sz="3200" dirty="0" smtClean="0">
                <a:latin typeface="Calibri" panose="020F0502020204030204" pitchFamily="34" charset="0"/>
                <a:cs typeface="Calibri" panose="020F0502020204030204" pitchFamily="34" charset="0"/>
              </a:rPr>
              <a:t>Implementation</a:t>
            </a:r>
          </a:p>
        </p:txBody>
      </p:sp>
      <p:sp>
        <p:nvSpPr>
          <p:cNvPr id="3" name="Down Arrow 2"/>
          <p:cNvSpPr/>
          <p:nvPr/>
        </p:nvSpPr>
        <p:spPr>
          <a:xfrm>
            <a:off x="5975441" y="2645095"/>
            <a:ext cx="304800"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Down Arrow 5"/>
          <p:cNvSpPr/>
          <p:nvPr/>
        </p:nvSpPr>
        <p:spPr>
          <a:xfrm>
            <a:off x="5989089" y="4604834"/>
            <a:ext cx="304800" cy="12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882641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68591" y="897065"/>
            <a:ext cx="7260759" cy="795257"/>
          </a:xfrm>
        </p:spPr>
        <p:txBody>
          <a:bodyPr anchor="b"/>
          <a:lstStyle/>
          <a:p>
            <a:r>
              <a:rPr lang="en-US" dirty="0"/>
              <a:t>Design vs. Architecture</a:t>
            </a:r>
          </a:p>
        </p:txBody>
      </p:sp>
      <p:sp>
        <p:nvSpPr>
          <p:cNvPr id="38915" name="Rectangle 3"/>
          <p:cNvSpPr>
            <a:spLocks noGrp="1" noChangeArrowheads="1"/>
          </p:cNvSpPr>
          <p:nvPr>
            <p:ph idx="1"/>
          </p:nvPr>
        </p:nvSpPr>
        <p:spPr>
          <a:xfrm>
            <a:off x="968991" y="2229134"/>
            <a:ext cx="10617958" cy="4390030"/>
          </a:xfrm>
        </p:spPr>
        <p:txBody>
          <a:bodyPr>
            <a:noAutofit/>
          </a:bodyPr>
          <a:lstStyle/>
          <a:p>
            <a:pPr marL="571500" indent="-571500" algn="just">
              <a:lnSpc>
                <a:spcPct val="90000"/>
              </a:lnSpc>
            </a:pPr>
            <a:r>
              <a:rPr lang="en-US" sz="2400" dirty="0">
                <a:solidFill>
                  <a:schemeClr val="tx1"/>
                </a:solidFill>
                <a:latin typeface="Calibri" panose="020F0502020204030204" pitchFamily="34" charset="0"/>
                <a:cs typeface="Calibri" panose="020F0502020204030204" pitchFamily="34" charset="0"/>
              </a:rPr>
              <a:t>Architecture is concerned with the selection of architectural elements, their interaction, and the constraints on those elements and their interactions</a:t>
            </a:r>
          </a:p>
          <a:p>
            <a:pPr marL="571500" indent="-571500" algn="just">
              <a:lnSpc>
                <a:spcPct val="90000"/>
              </a:lnSpc>
            </a:pPr>
            <a:endParaRPr lang="en-US" sz="2400" dirty="0">
              <a:solidFill>
                <a:schemeClr val="tx1"/>
              </a:solidFill>
              <a:latin typeface="Calibri" panose="020F0502020204030204" pitchFamily="34" charset="0"/>
              <a:cs typeface="Calibri" panose="020F0502020204030204" pitchFamily="34" charset="0"/>
            </a:endParaRPr>
          </a:p>
          <a:p>
            <a:pPr marL="571500" indent="-571500" algn="just">
              <a:lnSpc>
                <a:spcPct val="90000"/>
              </a:lnSpc>
            </a:pPr>
            <a:r>
              <a:rPr lang="en-US" sz="2400" dirty="0">
                <a:solidFill>
                  <a:schemeClr val="tx1"/>
                </a:solidFill>
                <a:latin typeface="Calibri" panose="020F0502020204030204" pitchFamily="34" charset="0"/>
                <a:cs typeface="Calibri" panose="020F0502020204030204" pitchFamily="34" charset="0"/>
              </a:rPr>
              <a:t>Design is concerned with the modularization and detailed interfaces of the design elements, their algorithms and procedures, and the data types needed to support the architecture and to satisfy the requirements.</a:t>
            </a:r>
          </a:p>
          <a:p>
            <a:pPr marL="571500" indent="-571500" algn="just">
              <a:lnSpc>
                <a:spcPct val="90000"/>
              </a:lnSpc>
            </a:pPr>
            <a:endParaRPr lang="en-US" sz="2400" dirty="0">
              <a:solidFill>
                <a:schemeClr val="tx1"/>
              </a:solidFill>
              <a:latin typeface="Calibri" panose="020F0502020204030204" pitchFamily="34" charset="0"/>
              <a:cs typeface="Calibri" panose="020F0502020204030204" pitchFamily="34" charset="0"/>
            </a:endParaRPr>
          </a:p>
          <a:p>
            <a:pPr marL="571500" indent="-571500" algn="just">
              <a:lnSpc>
                <a:spcPct val="90000"/>
              </a:lnSpc>
            </a:pPr>
            <a:r>
              <a:rPr lang="en-US" sz="2400" dirty="0">
                <a:solidFill>
                  <a:schemeClr val="tx1"/>
                </a:solidFill>
                <a:latin typeface="Calibri" panose="020F0502020204030204" pitchFamily="34" charset="0"/>
                <a:cs typeface="Calibri" panose="020F0502020204030204" pitchFamily="34" charset="0"/>
              </a:rPr>
              <a:t>Architecture…is specifically not about…details of implementations (e.g., algorithms and data structures.)</a:t>
            </a:r>
          </a:p>
          <a:p>
            <a:pPr marL="571500" indent="-571500" algn="just">
              <a:lnSpc>
                <a:spcPct val="90000"/>
              </a:lnSpc>
            </a:pP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55143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3"/>
          <a:srcRect l="15819" t="26188" r="33898" b="10959"/>
          <a:stretch/>
        </p:blipFill>
        <p:spPr>
          <a:xfrm>
            <a:off x="1309046" y="408086"/>
            <a:ext cx="10176793" cy="5733407"/>
          </a:xfrm>
          <a:prstGeom prst="rect">
            <a:avLst/>
          </a:prstGeom>
        </p:spPr>
      </p:pic>
    </p:spTree>
    <p:extLst>
      <p:ext uri="{BB962C8B-B14F-4D97-AF65-F5344CB8AC3E}">
        <p14:creationId xmlns:p14="http://schemas.microsoft.com/office/powerpoint/2010/main" val="169837428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888</TotalTime>
  <Words>1225</Words>
  <Application>Microsoft Office PowerPoint</Application>
  <PresentationFormat>Widescreen</PresentationFormat>
  <Paragraphs>246</Paragraphs>
  <Slides>48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MS PGothic</vt:lpstr>
      <vt:lpstr>Arial</vt:lpstr>
      <vt:lpstr>Calibri</vt:lpstr>
      <vt:lpstr>Gill Sans MT</vt:lpstr>
      <vt:lpstr>Helvetica</vt:lpstr>
      <vt:lpstr>Times New Roman</vt:lpstr>
      <vt:lpstr>Wingdings 2</vt:lpstr>
      <vt:lpstr>Wingdings 3</vt:lpstr>
      <vt:lpstr>Dividend</vt:lpstr>
      <vt:lpstr>SOFTWARE ENGINEERING (Week-5)</vt:lpstr>
      <vt:lpstr>Agenda of week # 5</vt:lpstr>
      <vt:lpstr>PowerPoint Presentation</vt:lpstr>
      <vt:lpstr>The Software Design Process</vt:lpstr>
      <vt:lpstr>Design Process Activities</vt:lpstr>
      <vt:lpstr>Levels of Software Design</vt:lpstr>
      <vt:lpstr>PowerPoint Presentation</vt:lpstr>
      <vt:lpstr>Design vs. Architecture</vt:lpstr>
      <vt:lpstr>PowerPoint Presentation</vt:lpstr>
      <vt:lpstr>PowerPoint Presentation</vt:lpstr>
      <vt:lpstr>PowerPoint Presentation</vt:lpstr>
      <vt:lpstr>PowerPoint Presentation</vt:lpstr>
      <vt:lpstr>PowerPoint Presentation</vt:lpstr>
      <vt:lpstr>Design principles</vt:lpstr>
      <vt:lpstr>Design Principles</vt:lpstr>
      <vt:lpstr>Design Principles</vt:lpstr>
      <vt:lpstr>Design Principles</vt:lpstr>
      <vt:lpstr>Design Principles</vt:lpstr>
      <vt:lpstr>Design Concepts</vt:lpstr>
      <vt:lpstr>Fundamental Concepts of Design</vt:lpstr>
      <vt:lpstr>Abstraction</vt:lpstr>
      <vt:lpstr>Abstraction</vt:lpstr>
      <vt:lpstr>Abstraction</vt:lpstr>
      <vt:lpstr>Abstraction Advantages</vt:lpstr>
      <vt:lpstr>Data Abstraction</vt:lpstr>
      <vt:lpstr>Procedural Abstraction</vt:lpstr>
      <vt:lpstr>Stepwise Refinement</vt:lpstr>
      <vt:lpstr>Modular Design</vt:lpstr>
      <vt:lpstr>Modularity: Trade-offs</vt:lpstr>
      <vt:lpstr>Information Hiding</vt:lpstr>
      <vt:lpstr>Information Hiding</vt:lpstr>
      <vt:lpstr>PowerPoint Presentation</vt:lpstr>
      <vt:lpstr>Functional Independence</vt:lpstr>
      <vt:lpstr>Coupling</vt:lpstr>
      <vt:lpstr>Coupling</vt:lpstr>
      <vt:lpstr>Cohesion</vt:lpstr>
      <vt:lpstr>Coupling &amp; Cohesion</vt:lpstr>
      <vt:lpstr>Coupling</vt:lpstr>
      <vt:lpstr>Coupling</vt:lpstr>
      <vt:lpstr>Relationship between Coupling and Cohesion</vt:lpstr>
      <vt:lpstr>Types of Coupling</vt:lpstr>
      <vt:lpstr>Content Coupling</vt:lpstr>
      <vt:lpstr>Content Coupling Example</vt:lpstr>
      <vt:lpstr>Content Coupling Example</vt:lpstr>
      <vt:lpstr>Common Coupling</vt:lpstr>
      <vt:lpstr>Common Coupling Example</vt:lpstr>
      <vt:lpstr>Common Coupling</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134</cp:revision>
  <dcterms:created xsi:type="dcterms:W3CDTF">2021-02-17T13:59:14Z</dcterms:created>
  <dcterms:modified xsi:type="dcterms:W3CDTF">2021-04-01T05:46:21Z</dcterms:modified>
</cp:coreProperties>
</file>