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8" r:id="rId2"/>
    <p:sldId id="312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2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AAB50-5ACF-452B-9951-F7B408B7DB30}" type="slidenum">
              <a:rPr lang="en-US" altLang="en-US" smtClean="0">
                <a:latin typeface="Calibri" panose="020F0502020204030204" pitchFamily="34" charset="0"/>
              </a:rPr>
              <a:pPr/>
              <a:t>41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35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34E2EC-B005-4591-88C3-5EF7800E1C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81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ew_mode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(Week-6)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091" y="955344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Coupling (Moderate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Coupling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28298" y="2320118"/>
            <a:ext cx="9239534" cy="358936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modules exhibit control coupling if one (``module A'') passes to the other (``module B'') a piece of information that is intended to control the internal logic of the other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control coupling, we need to take care off components when it comes to testing.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Our Focus should be on integration testing. </a:t>
            </a:r>
          </a:p>
        </p:txBody>
      </p:sp>
    </p:spTree>
    <p:extLst>
      <p:ext uri="{BB962C8B-B14F-4D97-AF65-F5344CB8AC3E}">
        <p14:creationId xmlns:p14="http://schemas.microsoft.com/office/powerpoint/2010/main" val="19301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217" y="89620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883390" y="2076734"/>
            <a:ext cx="9225888" cy="3668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1063" y="2620370"/>
            <a:ext cx="2047164" cy="79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Unsorted List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1063" y="4237630"/>
            <a:ext cx="2047164" cy="79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 the 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38734" y="3411940"/>
            <a:ext cx="0" cy="873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889612" y="3411940"/>
            <a:ext cx="0" cy="82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36" y="1770797"/>
            <a:ext cx="6476495" cy="49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0625" y="941696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Stamp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9993" y="1869743"/>
            <a:ext cx="9239534" cy="459929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Beginning of Low level coupling.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Stamp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coupling is when modules share a composite data structure and use only a part of it, possibly a different part (e.g., passing a whole record to a function that only needs one field of it)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Calibri" panose="020F0502020204030204" pitchFamily="34" charset="0"/>
              </a:rPr>
              <a:t>or 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modules (``A'' and ``B'') exhibit stamp coupling if one passes directly to the other a ``composite'' piece of data - that is, a piece of data with meaningful internal structure - such as a record (or structure), array, or (pointer to) a list or tree.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9683" y="914400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Stamp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3708" y="1815152"/>
            <a:ext cx="9239534" cy="47630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Customer Billing System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 routine of the customer billing accepts a customer data structure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customer name, address, phone no, email address, NIC, cell no, passport no) as an argument, parses it, and prints the name, address, and billing amount.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billing amount is retrieved on the basis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which is passed as an argument in the module.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customer name and address is used other attributes are not used or in other word they are not needed.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0500" y="928048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Stamp Coupling Solution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2256" y="2674961"/>
            <a:ext cx="7246961" cy="17196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print routine takes the customer name, address, and billing information as an argument rather than taking the whole structure as input.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3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386" y="914401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Coupling – Low level of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2386" y="1978925"/>
            <a:ext cx="10658903" cy="169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coupling occurs between two modules when data are passed by parameters using a simple argument list and every item in the list is used.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98" y="3671223"/>
            <a:ext cx="5287015" cy="308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148" y="873457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1936013"/>
            <a:ext cx="5216248" cy="4505730"/>
          </a:xfrm>
        </p:spPr>
      </p:pic>
    </p:spTree>
    <p:extLst>
      <p:ext uri="{BB962C8B-B14F-4D97-AF65-F5344CB8AC3E}">
        <p14:creationId xmlns:p14="http://schemas.microsoft.com/office/powerpoint/2010/main" val="10263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Coincidental Cohesion- Lowest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9175" y="2265528"/>
            <a:ext cx="8761863" cy="27568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Coincidental cohesion occurs when parts of the component are only related by their location in source code.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coincidentally cohesive module is one whose activities have no meaningful relationship to one another.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Coincidental Cohesion- Lowest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3450" y="2606722"/>
            <a:ext cx="6946711" cy="27431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Coincidental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cohesion is considered the worst level of cohesion.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activities are not related by flow of data or by flow of control.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Coincidental Cohesion- Lowest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2573" y="2306471"/>
            <a:ext cx="8761863" cy="405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next line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Reverse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 of characters in second argument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7 to 5th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argument.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4th argument 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float.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above functions have no relationship but they are there in the same module by chance!!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Agenda of week #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1" y="2210936"/>
            <a:ext cx="9471546" cy="3179929"/>
          </a:xfrm>
        </p:spPr>
        <p:txBody>
          <a:bodyPr rtlCol="0">
            <a:noAutofit/>
          </a:bodyPr>
          <a:lstStyle/>
          <a:p>
            <a:pPr marL="0" indent="0" algn="just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Types of Coupling &amp; Cohesion (Cont..)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/>
              <a:t>Conceptual Model of Architecture Representation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/>
              <a:t>Architectural Views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/>
              <a:t>Views and View Point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/>
              <a:t>4+1 View Model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Logical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69991" y="2060811"/>
            <a:ext cx="8761863" cy="9826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level of cohesion elements of component are related logically and not functionally.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538482" y="3050276"/>
            <a:ext cx="8761863" cy="3582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Font typeface="Wingdings 3" charset="2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performing an I/O operation a component reads inputs from tape, disk, and network. </a:t>
            </a:r>
          </a:p>
          <a:p>
            <a:pPr marL="0" indent="0" algn="just">
              <a:buFont typeface="Wingdings 3" charset="2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the code for these functions is in the same component. </a:t>
            </a:r>
          </a:p>
          <a:p>
            <a:pPr marL="0" indent="0" algn="just">
              <a:buFont typeface="Wingdings 3" charset="2"/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to note that operations are related, but the functions are significantly different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-e the way to execute each function is different by the different ways of performing I/O belong to same category that’s why they are in same module.</a:t>
            </a:r>
          </a:p>
        </p:txBody>
      </p:sp>
    </p:spTree>
    <p:extLst>
      <p:ext uri="{BB962C8B-B14F-4D97-AF65-F5344CB8AC3E}">
        <p14:creationId xmlns:p14="http://schemas.microsoft.com/office/powerpoint/2010/main" val="33729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Temporal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3390" y="2379259"/>
            <a:ext cx="8915400" cy="27250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temporally cohesive module is one which performs several activities that are related in time.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Temporally cohesive modules typically consist of partial activities whose only relationship to one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that they are all carried out at a specific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Temporal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31809" y="1969827"/>
            <a:ext cx="8915400" cy="47448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a module called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On_Really_Bad_Failure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that is invoked when 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Really_Bad_Failure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happens.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 performs several tasks that are not functionally similar or logically related, but all tasks need to happen at the moment when the failure occurs.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 might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 algn="just">
              <a:buAutoNum type="romanLcPeriod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Cancel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outstanding requests for services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 algn="just">
              <a:buAutoNum type="romanLcPeriod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Notify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operator console of the failure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 algn="just">
              <a:buAutoNum type="romanLcPeriod"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entry in a database of failure records</a:t>
            </a:r>
          </a:p>
        </p:txBody>
      </p:sp>
    </p:spTree>
    <p:extLst>
      <p:ext uri="{BB962C8B-B14F-4D97-AF65-F5344CB8AC3E}">
        <p14:creationId xmlns:p14="http://schemas.microsoft.com/office/powerpoint/2010/main" val="13301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3390" y="2311021"/>
            <a:ext cx="9498391" cy="400789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Elements of a component are related only to ensure a particular order of execution.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type of cohesion the elements are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arranged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together in the module but with a condition that there is particular sequence to be followed to execute them.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Activities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 procedurally cohesive module are related by flow of execution rather than by one problem-related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9403" y="2088107"/>
            <a:ext cx="8915400" cy="45174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there is a module which intents to repair the damaged record of the database and then update the maintenance file.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kind of application we can’t repair the damaged record without reading it from the database; we can only repair the record after reading it from the database. So the order the execution may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be:</a:t>
            </a:r>
          </a:p>
          <a:p>
            <a:pPr lvl="1" algn="just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Read data from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base. </a:t>
            </a:r>
          </a:p>
          <a:p>
            <a:pPr lvl="1" algn="just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repair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record. </a:t>
            </a:r>
          </a:p>
          <a:p>
            <a:pPr lvl="1" algn="just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an entry in log file of maintenance.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Communicational Cohesion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3390" y="2160895"/>
            <a:ext cx="9498391" cy="400789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communicational cohesion, module performs a series of actions related by a sequence of steps to be followed by the product and all actions are performed on the same data.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communicational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cohesive module is one which performs several functions on the same input or output data.</a:t>
            </a:r>
          </a:p>
        </p:txBody>
      </p:sp>
    </p:spTree>
    <p:extLst>
      <p:ext uri="{BB962C8B-B14F-4D97-AF65-F5344CB8AC3E}">
        <p14:creationId xmlns:p14="http://schemas.microsoft.com/office/powerpoint/2010/main" val="20963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Communicational Cohesion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3390" y="2270077"/>
            <a:ext cx="9498391" cy="29843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Read record from database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data 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 calculation)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Report (Print)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Sequential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8868" y="2174543"/>
            <a:ext cx="9498391" cy="4007893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sequentially cohesive module contains activities where output data from one activity serves as input data to the next activity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general, a sequentially cohesive module has good coupling and is easy to maintain.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Sequential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85722" y="2229134"/>
            <a:ext cx="9498391" cy="40078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we want to edit the customer data we need to perform the following tasks in sequence: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Retrieve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Retrieve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order.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Generate invoice.</a:t>
            </a:r>
          </a:p>
          <a:p>
            <a:pPr lvl="1"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edit input data.</a:t>
            </a:r>
          </a:p>
        </p:txBody>
      </p:sp>
    </p:spTree>
    <p:extLst>
      <p:ext uri="{BB962C8B-B14F-4D97-AF65-F5344CB8AC3E}">
        <p14:creationId xmlns:p14="http://schemas.microsoft.com/office/powerpoint/2010/main" val="2350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Cohesion- Highest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1131" y="2156346"/>
            <a:ext cx="9498391" cy="4162567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functionally cohesive module performs one and only one problem related task and every essential element to a single computation is contained in the component.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functionally cohesive module performs one and only one problem related task.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ideal situation.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1443" y="873457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83" y="2537918"/>
            <a:ext cx="5452144" cy="29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3390" y="655093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 Cohesion- Highest Cohesion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9245" y="2456597"/>
            <a:ext cx="9498391" cy="36985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Functionally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cohesive modules are good candidates for re-use and systems built with functionally cohesive modules are easily understood and, therefore, easier to maintain. </a:t>
            </a: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 = 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61811" y="2270080"/>
            <a:ext cx="6714699" cy="1608161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Conceptual Model of an Architecture Description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06367" y="4096605"/>
            <a:ext cx="2497541" cy="338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ISO/IEC/IEEE 42010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288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44" b="21342"/>
          <a:stretch/>
        </p:blipFill>
        <p:spPr>
          <a:xfrm>
            <a:off x="3408833" y="554446"/>
            <a:ext cx="5530451" cy="6188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95887" y="924361"/>
            <a:ext cx="8911687" cy="6860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 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789" y="2286000"/>
            <a:ext cx="8898340" cy="4128448"/>
          </a:xfrm>
        </p:spPr>
        <p:txBody>
          <a:bodyPr rtlCol="0">
            <a:normAutofit fontScale="40000" lnSpcReduction="20000"/>
          </a:bodyPr>
          <a:lstStyle/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Dictionary Meaning   </a:t>
            </a:r>
            <a:endParaRPr lang="en-US" sz="5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51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5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anner </a:t>
            </a:r>
            <a:r>
              <a:rPr lang="en-US" sz="5100" i="1" dirty="0">
                <a:latin typeface="Calibri" panose="020F0502020204030204" pitchFamily="34" charset="0"/>
                <a:cs typeface="Calibri" panose="020F0502020204030204" pitchFamily="34" charset="0"/>
              </a:rPr>
              <a:t>of looking at something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sz="59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59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5900" dirty="0">
                <a:latin typeface="Calibri" panose="020F0502020204030204" pitchFamily="34" charset="0"/>
                <a:cs typeface="Calibri" panose="020F0502020204030204" pitchFamily="34" charset="0"/>
              </a:rPr>
              <a:t>(multiple) view ?</a:t>
            </a:r>
          </a:p>
          <a:p>
            <a:pPr marL="457207" lvl="1" indent="0" defTabSz="457207">
              <a:lnSpc>
                <a:spcPct val="170000"/>
              </a:lnSpc>
              <a:spcBef>
                <a:spcPts val="0"/>
              </a:spcBef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4800" u="sng" dirty="0">
                <a:latin typeface="Calibri" panose="020F0502020204030204" pitchFamily="34" charset="0"/>
                <a:cs typeface="Calibri" panose="020F0502020204030204" pitchFamily="34" charset="0"/>
              </a:rPr>
              <a:t>better understanding 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7" lvl="1" indent="0" algn="just" defTabSz="457207">
              <a:lnSpc>
                <a:spcPct val="170000"/>
              </a:lnSpc>
              <a:spcBef>
                <a:spcPts val="0"/>
              </a:spcBef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ulti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dimensional view must be taken for any complex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entity because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of its complex nature , </a:t>
            </a:r>
            <a:endParaRPr lang="en-US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7" lvl="1" indent="0" defTabSz="457207">
              <a:lnSpc>
                <a:spcPct val="170000"/>
              </a:lnSpc>
              <a:spcBef>
                <a:spcPts val="0"/>
              </a:spcBef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can’t be described in 1 dimensional 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view. 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dirty="0" smtClean="0"/>
          </a:p>
          <a:p>
            <a:pPr marL="457207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sz="2400" dirty="0"/>
          </a:p>
          <a:p>
            <a:pPr marL="457207" lvl="1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106" y="2154071"/>
            <a:ext cx="8586715" cy="4572000"/>
          </a:xfrm>
        </p:spPr>
        <p:txBody>
          <a:bodyPr rtlCol="0">
            <a:normAutofit fontScale="32500" lnSpcReduction="20000"/>
          </a:bodyPr>
          <a:lstStyle/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en-US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example, In civil what are the views of a building…</a:t>
            </a:r>
          </a:p>
          <a:p>
            <a:pPr marL="742962" lvl="1" indent="-285755" defTabSz="457207">
              <a:lnSpc>
                <a:spcPct val="120000"/>
              </a:lnSpc>
              <a:spcBef>
                <a:spcPts val="0"/>
              </a:spcBef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Room layout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view of building / room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Electrical diagram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Plumbing diagram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Security alarm diagram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AC duct diagram </a:t>
            </a:r>
            <a:r>
              <a:rPr lang="en-US" sz="6200" i="1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6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6200" i="1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6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48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Which of the above view is </a:t>
            </a:r>
            <a:r>
              <a:rPr lang="en-US" sz="6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Architecture?</a:t>
            </a: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6400" b="1" dirty="0" smtClean="0"/>
              <a:t>In </a:t>
            </a:r>
            <a:r>
              <a:rPr lang="en-US" sz="6400" b="1" dirty="0"/>
              <a:t>Software, What are views ? ………..</a:t>
            </a:r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 smtClean="0"/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2400" dirty="0"/>
          </a:p>
          <a:p>
            <a:pPr marL="742962" lvl="1" indent="-285755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13357" y="845886"/>
            <a:ext cx="7028747" cy="754314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Definition of SW View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119076" y="1873156"/>
            <a:ext cx="8758190" cy="486883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2400" u="sng" dirty="0" smtClean="0"/>
              <a:t>As per IEEE definition,</a:t>
            </a:r>
          </a:p>
          <a:p>
            <a:pPr lvl="1" eaLnBrk="1" hangingPunct="1"/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Software architecture descriptions are commonly organized into </a:t>
            </a: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2" tooltip="View model"/>
              </a:rPr>
              <a:t>views</a:t>
            </a: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 eaLnBrk="1" hangingPunct="1"/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addresses a set of system concerns, following the conventions of its </a:t>
            </a:r>
            <a:r>
              <a:rPr lang="en-US" altLang="en-US" sz="2400" i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viewpoint</a:t>
            </a:r>
            <a:r>
              <a:rPr lang="en-US" alt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eaLnBrk="1" hangingPunct="1"/>
            <a:endParaRPr lang="en-US" altLang="en-US" sz="2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eaLnBrk="1" hangingPunct="1"/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Viewpoint  - </a:t>
            </a:r>
            <a:r>
              <a:rPr lang="en-US" altLang="en-US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 position or direction f</a:t>
            </a:r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rom  which something is observed or considered;</a:t>
            </a:r>
          </a:p>
          <a:p>
            <a:pPr lvl="2" eaLnBrk="1" hangingPunct="1"/>
            <a:r>
              <a:rPr lang="en-US" alt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View – Details or full specification considered from that viewpoint</a:t>
            </a:r>
          </a:p>
        </p:txBody>
      </p:sp>
    </p:spTree>
    <p:extLst>
      <p:ext uri="{BB962C8B-B14F-4D97-AF65-F5344CB8AC3E}">
        <p14:creationId xmlns:p14="http://schemas.microsoft.com/office/powerpoint/2010/main" val="39389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58699393"/>
              </p:ext>
            </p:extLst>
          </p:nvPr>
        </p:nvGraphicFramePr>
        <p:xfrm>
          <a:off x="2282848" y="822278"/>
          <a:ext cx="7315200" cy="602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4728091" imgH="3890903" progId="">
                  <p:embed/>
                </p:oleObj>
              </mc:Choice>
              <mc:Fallback>
                <p:oleObj name="Visio" r:id="rId3" imgW="4728091" imgH="389090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48" y="822278"/>
                        <a:ext cx="7315200" cy="602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5940448" y="945108"/>
            <a:ext cx="5646501" cy="10065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800" b="1" dirty="0" smtClean="0"/>
              <a:t>So, a view of a system is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a representation of the system </a:t>
            </a:r>
            <a:r>
              <a:rPr lang="en-US" altLang="en-US" sz="1800" b="1" dirty="0" smtClean="0"/>
              <a:t>from the perspective of a viewpoint. </a:t>
            </a:r>
          </a:p>
        </p:txBody>
      </p:sp>
    </p:spTree>
    <p:extLst>
      <p:ext uri="{BB962C8B-B14F-4D97-AF65-F5344CB8AC3E}">
        <p14:creationId xmlns:p14="http://schemas.microsoft.com/office/powerpoint/2010/main" val="12197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1600" y="990600"/>
            <a:ext cx="1676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3276" y="30480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5354638" y="2417763"/>
            <a:ext cx="1219200" cy="4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9" name="TextBox 14"/>
          <p:cNvSpPr txBox="1">
            <a:spLocks noChangeArrowheads="1"/>
          </p:cNvSpPr>
          <p:nvPr/>
        </p:nvSpPr>
        <p:spPr bwMode="auto">
          <a:xfrm>
            <a:off x="5791201" y="15240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270" name="TextBox 15"/>
          <p:cNvSpPr txBox="1">
            <a:spLocks noChangeArrowheads="1"/>
          </p:cNvSpPr>
          <p:nvPr/>
        </p:nvSpPr>
        <p:spPr bwMode="auto">
          <a:xfrm>
            <a:off x="5867400" y="2971800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5507038" y="4551363"/>
            <a:ext cx="1219200" cy="41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87094" y="51816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Viewpoints</a:t>
            </a:r>
          </a:p>
        </p:txBody>
      </p:sp>
      <p:sp>
        <p:nvSpPr>
          <p:cNvPr id="11273" name="TextBox 21"/>
          <p:cNvSpPr txBox="1">
            <a:spLocks noChangeArrowheads="1"/>
          </p:cNvSpPr>
          <p:nvPr/>
        </p:nvSpPr>
        <p:spPr bwMode="auto">
          <a:xfrm>
            <a:off x="5867401" y="36576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274" name="TextBox 22"/>
          <p:cNvSpPr txBox="1">
            <a:spLocks noChangeArrowheads="1"/>
          </p:cNvSpPr>
          <p:nvPr/>
        </p:nvSpPr>
        <p:spPr bwMode="auto">
          <a:xfrm>
            <a:off x="6019800" y="5181600"/>
            <a:ext cx="38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727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25" y="869769"/>
            <a:ext cx="8911687" cy="767962"/>
          </a:xfrm>
        </p:spPr>
        <p:txBody>
          <a:bodyPr/>
          <a:lstStyle/>
          <a:p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868" y="3020703"/>
            <a:ext cx="8915400" cy="136022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Software designers can organize the description of their architecture decisions in different views.</a:t>
            </a:r>
          </a:p>
        </p:txBody>
      </p:sp>
    </p:spTree>
    <p:extLst>
      <p:ext uri="{BB962C8B-B14F-4D97-AF65-F5344CB8AC3E}">
        <p14:creationId xmlns:p14="http://schemas.microsoft.com/office/powerpoint/2010/main" val="65746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59" y="924361"/>
            <a:ext cx="8911687" cy="672427"/>
          </a:xfrm>
        </p:spPr>
        <p:txBody>
          <a:bodyPr/>
          <a:lstStyle/>
          <a:p>
            <a:r>
              <a:rPr lang="en-US" b="1" dirty="0" smtClean="0"/>
              <a:t>4+1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42" y="3143534"/>
            <a:ext cx="8915400" cy="13329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4+1 view is an architecture verification technique for studying and documenting software architecture design.</a:t>
            </a:r>
          </a:p>
        </p:txBody>
      </p:sp>
    </p:spTree>
    <p:extLst>
      <p:ext uri="{BB962C8B-B14F-4D97-AF65-F5344CB8AC3E}">
        <p14:creationId xmlns:p14="http://schemas.microsoft.com/office/powerpoint/2010/main" val="389105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796" y="859808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5122" y="1897039"/>
            <a:ext cx="9969690" cy="31662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highest level of coupling and occurs if there are two (or more) modules and if one refers to the ``inside'' - the ``internal'' or ``private'' part - of the other in some way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 A handles lookup data. 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handling the property of adding new customer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needed.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48450" y="5227093"/>
            <a:ext cx="3466531" cy="1241946"/>
            <a:chOff x="5495497" y="5240741"/>
            <a:chExt cx="3466531" cy="1241946"/>
          </a:xfrm>
        </p:grpSpPr>
        <p:sp>
          <p:nvSpPr>
            <p:cNvPr id="3" name="Rectangle 2"/>
            <p:cNvSpPr/>
            <p:nvPr/>
          </p:nvSpPr>
          <p:spPr>
            <a:xfrm>
              <a:off x="5495497" y="5240741"/>
              <a:ext cx="3466531" cy="12419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55858" y="5462517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Component-A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14713" y="5462517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Component-B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6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3266" y="2415653"/>
            <a:ext cx="9471095" cy="4070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4+1 view model was originally introduced by Philippe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Kruchten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Kruchten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1995).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model provides four essential views: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logical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development view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fifth is the scenario view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40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1"/>
          <p:cNvSpPr>
            <a:spLocks noGrp="1" noChangeArrowheads="1"/>
          </p:cNvSpPr>
          <p:nvPr>
            <p:ph type="title"/>
          </p:nvPr>
        </p:nvSpPr>
        <p:spPr>
          <a:xfrm>
            <a:off x="723025" y="845572"/>
            <a:ext cx="8623726" cy="8740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/>
              <a:t>4+1 View Model of Architecture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815688" y="329935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>
                <a:latin typeface="Arial" panose="020B0604020202020204" pitchFamily="34" charset="0"/>
              </a:rPr>
              <a:t>Logical view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6558888" y="482335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Physical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815688" y="482335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6482688" y="3299350"/>
            <a:ext cx="19050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Development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52" name="Oval 35"/>
          <p:cNvSpPr>
            <a:spLocks noChangeArrowheads="1"/>
          </p:cNvSpPr>
          <p:nvPr/>
        </p:nvSpPr>
        <p:spPr bwMode="auto">
          <a:xfrm>
            <a:off x="5034888" y="4137550"/>
            <a:ext cx="1981200" cy="990600"/>
          </a:xfrm>
          <a:prstGeom prst="ellipse">
            <a:avLst/>
          </a:prstGeom>
          <a:solidFill>
            <a:srgbClr val="006699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Scenarios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53" name="Line 42"/>
          <p:cNvSpPr>
            <a:spLocks noChangeShapeType="1"/>
          </p:cNvSpPr>
          <p:nvPr/>
        </p:nvSpPr>
        <p:spPr bwMode="auto">
          <a:xfrm>
            <a:off x="4653888" y="44423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43"/>
          <p:cNvSpPr>
            <a:spLocks noChangeShapeType="1"/>
          </p:cNvSpPr>
          <p:nvPr/>
        </p:nvSpPr>
        <p:spPr bwMode="auto">
          <a:xfrm>
            <a:off x="5644488" y="38327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44"/>
          <p:cNvSpPr>
            <a:spLocks noChangeShapeType="1"/>
          </p:cNvSpPr>
          <p:nvPr/>
        </p:nvSpPr>
        <p:spPr bwMode="auto">
          <a:xfrm>
            <a:off x="7473288" y="44423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45"/>
          <p:cNvSpPr>
            <a:spLocks noChangeShapeType="1"/>
          </p:cNvSpPr>
          <p:nvPr/>
        </p:nvSpPr>
        <p:spPr bwMode="auto">
          <a:xfrm>
            <a:off x="5644488" y="543295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3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97391" y="2775045"/>
            <a:ext cx="8915400" cy="29160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ultiple-view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that addresses different aspects and concerns of the system.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tandardizes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design documents and makes the design easy to understand by all stakeholders.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View- Use Case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39290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scenario view describes the functionality of the system, i.e., how the user employs the system and how the system provides services to the users.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helps designers to discover architecture elements during the design process and to validate the architecture design afterward. 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or Conceptual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686" y="2638567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logical view is based on application domain entities necessary to implement the functional requirements.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logical view specifies system decomposition into conceptual entities (such as objects) and connections between them (such as  associations).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3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570328"/>
            <a:ext cx="8915400" cy="26158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logical view is typically supported by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static diagrams including class/object diagrams and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dynamic diagrams, sequence diagram, state diagram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8590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Development or Module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720454"/>
            <a:ext cx="8915400" cy="309349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development view derives from the logical view and describes the static organization of the system modules. </a:t>
            </a:r>
          </a:p>
          <a:p>
            <a:pPr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diagrams such as package diagrams and component diagrams are often used to support this view.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347415"/>
            <a:ext cx="8915400" cy="36729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view focuses on the dynamic aspects of the system, i.e., its execution time behavior. </a:t>
            </a:r>
          </a:p>
          <a:p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view maps functions, activities, and interactions onto runtime implementation.</a:t>
            </a:r>
          </a:p>
          <a:p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UML activity diagram support this view.</a:t>
            </a:r>
          </a:p>
        </p:txBody>
      </p:sp>
    </p:spTree>
    <p:extLst>
      <p:ext uri="{BB962C8B-B14F-4D97-AF65-F5344CB8AC3E}">
        <p14:creationId xmlns:p14="http://schemas.microsoft.com/office/powerpoint/2010/main" val="38562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21" y="951657"/>
            <a:ext cx="8911687" cy="686075"/>
          </a:xfrm>
        </p:spPr>
        <p:txBody>
          <a:bodyPr/>
          <a:lstStyle/>
          <a:p>
            <a:r>
              <a:rPr lang="en-US" dirty="0" smtClean="0"/>
              <a:t>The Physical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3804" y="2456597"/>
            <a:ext cx="8915400" cy="3657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 describes installation, configuration, and deployment of the software application.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It concerns itself with how to deliver the deploy-able system. 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 shows the mapping of software onto hardware.  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UML deployment diagrams are often used to support this view.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0626" y="979227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37230" y="1965279"/>
            <a:ext cx="10495128" cy="289673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are searching the customer data and customer is not found, lookup component adds customer by directly modifying the contents of the data structure containing customer data (new customer).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very high level of coupling in which one component is directly modifying the content of another component and this is not wanted in any software design.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76633" y="5138384"/>
            <a:ext cx="3466531" cy="1241946"/>
            <a:chOff x="5427260" y="5138382"/>
            <a:chExt cx="3466531" cy="1241946"/>
          </a:xfrm>
        </p:grpSpPr>
        <p:sp>
          <p:nvSpPr>
            <p:cNvPr id="6" name="Rectangle 5"/>
            <p:cNvSpPr/>
            <p:nvPr/>
          </p:nvSpPr>
          <p:spPr>
            <a:xfrm>
              <a:off x="5427260" y="5138382"/>
              <a:ext cx="3466531" cy="124194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46677" y="5360158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Component-A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05532" y="5360158"/>
              <a:ext cx="1464860" cy="79839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Component-B</a:t>
              </a:r>
              <a:endParaRPr lang="en-US" sz="14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92152" y="5387454"/>
              <a:ext cx="1054857" cy="27295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81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9558" y="96899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0436" y="3043451"/>
            <a:ext cx="9239534" cy="21017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customer not found, component calls the AddCustomer () method that is responsible for maintaining customer data rather than directly modifying data structure.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091" y="928048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1821" y="2320119"/>
            <a:ext cx="9239534" cy="3384646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coupling occurs when modules communicate using global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structures.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example, programming allows the developer to declare a data element as external, enabling it to be accessed by all modules.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coupling is also known as “Global coupling”. We can say that two components share data using Global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structures. </a:t>
            </a:r>
          </a:p>
        </p:txBody>
      </p:sp>
    </p:spTree>
    <p:extLst>
      <p:ext uri="{BB962C8B-B14F-4D97-AF65-F5344CB8AC3E}">
        <p14:creationId xmlns:p14="http://schemas.microsoft.com/office/powerpoint/2010/main" val="10953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2387" y="955344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 Example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10" y="2466371"/>
            <a:ext cx="6921250" cy="39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7796" y="88183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Common Coupling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6532" y="2518363"/>
            <a:ext cx="1624084" cy="743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0" indent="0" algn="just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00954" y="2703146"/>
            <a:ext cx="6840111" cy="3902371"/>
            <a:chOff x="2795235" y="2512077"/>
            <a:chExt cx="6840111" cy="3902371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235" y="2512077"/>
              <a:ext cx="6840111" cy="390237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7246961" y="3652328"/>
              <a:ext cx="477672" cy="510239"/>
              <a:chOff x="6086901" y="1364777"/>
              <a:chExt cx="600502" cy="641444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6086901" y="1364777"/>
                <a:ext cx="586854" cy="614148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155140" y="1364777"/>
                <a:ext cx="532263" cy="64144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/>
            <p:cNvCxnSpPr/>
            <p:nvPr/>
          </p:nvCxnSpPr>
          <p:spPr>
            <a:xfrm flipH="1" flipV="1">
              <a:off x="7453073" y="2934267"/>
              <a:ext cx="721935" cy="614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952</TotalTime>
  <Words>1878</Words>
  <Application>Microsoft Office PowerPoint</Application>
  <PresentationFormat>Widescreen</PresentationFormat>
  <Paragraphs>237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Adobe Gothic Std B</vt:lpstr>
      <vt:lpstr>Arial</vt:lpstr>
      <vt:lpstr>Calibri</vt:lpstr>
      <vt:lpstr>Gill Sans MT</vt:lpstr>
      <vt:lpstr>Wingdings 2</vt:lpstr>
      <vt:lpstr>Wingdings 3</vt:lpstr>
      <vt:lpstr>Dividend</vt:lpstr>
      <vt:lpstr>Visio</vt:lpstr>
      <vt:lpstr>SOFTWARE ENGINEERING (Week-6)</vt:lpstr>
      <vt:lpstr>Agenda of week # 6</vt:lpstr>
      <vt:lpstr>Types of Coupling</vt:lpstr>
      <vt:lpstr>Content Coupling</vt:lpstr>
      <vt:lpstr>Content Coupling Example</vt:lpstr>
      <vt:lpstr>Content Coupling Example</vt:lpstr>
      <vt:lpstr>Common Coupling</vt:lpstr>
      <vt:lpstr>Common Coupling Example</vt:lpstr>
      <vt:lpstr>Common Coupling</vt:lpstr>
      <vt:lpstr>Control Coupling (Moderate Coupling )</vt:lpstr>
      <vt:lpstr>Control Coupling Example</vt:lpstr>
      <vt:lpstr>Stamp Coupling</vt:lpstr>
      <vt:lpstr>Stamp Coupling Example</vt:lpstr>
      <vt:lpstr>Stamp Coupling Solution</vt:lpstr>
      <vt:lpstr>Data Coupling – Low level of Coupling</vt:lpstr>
      <vt:lpstr>Types of Cohesion</vt:lpstr>
      <vt:lpstr>Coincidental Cohesion- Lowest Cohesion</vt:lpstr>
      <vt:lpstr>Coincidental Cohesion- Lowest Cohesion</vt:lpstr>
      <vt:lpstr>Coincidental Cohesion- Lowest Cohesion</vt:lpstr>
      <vt:lpstr>Logical Cohesion</vt:lpstr>
      <vt:lpstr>Temporal Cohesion</vt:lpstr>
      <vt:lpstr>Temporal Cohesion</vt:lpstr>
      <vt:lpstr>Procedural Cohesion</vt:lpstr>
      <vt:lpstr>Procedural Cohesion</vt:lpstr>
      <vt:lpstr>Communicational Cohesion</vt:lpstr>
      <vt:lpstr>Communicational Cohesion</vt:lpstr>
      <vt:lpstr>Sequential Cohesion</vt:lpstr>
      <vt:lpstr>Sequential Cohesion</vt:lpstr>
      <vt:lpstr>Functional Cohesion- Highest Cohesion</vt:lpstr>
      <vt:lpstr>Functional Cohesion- Highest Cohesion</vt:lpstr>
      <vt:lpstr>Conceptual Model of an Architecture Description</vt:lpstr>
      <vt:lpstr>PowerPoint Presentation</vt:lpstr>
      <vt:lpstr>Introduction to Views</vt:lpstr>
      <vt:lpstr>Introduction to Views</vt:lpstr>
      <vt:lpstr>Definition of SW View</vt:lpstr>
      <vt:lpstr>PowerPoint Presentation</vt:lpstr>
      <vt:lpstr>PowerPoint Presentation</vt:lpstr>
      <vt:lpstr>View Model</vt:lpstr>
      <vt:lpstr>4+1 view model</vt:lpstr>
      <vt:lpstr>The 4 +1 View Model</vt:lpstr>
      <vt:lpstr>4+1 View Model of Architecture</vt:lpstr>
      <vt:lpstr>The 4+1 view model</vt:lpstr>
      <vt:lpstr>The Scenario View- Use Case View</vt:lpstr>
      <vt:lpstr>The Logical or Conceptual View</vt:lpstr>
      <vt:lpstr>The logical view</vt:lpstr>
      <vt:lpstr>The Development or Module View</vt:lpstr>
      <vt:lpstr>The Process View</vt:lpstr>
      <vt:lpstr>The Physical View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140</cp:revision>
  <dcterms:created xsi:type="dcterms:W3CDTF">2021-02-17T13:59:14Z</dcterms:created>
  <dcterms:modified xsi:type="dcterms:W3CDTF">2021-04-07T09:04:26Z</dcterms:modified>
</cp:coreProperties>
</file>