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312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01" r:id="rId25"/>
    <p:sldId id="402" r:id="rId26"/>
    <p:sldId id="403" r:id="rId27"/>
    <p:sldId id="442" r:id="rId28"/>
    <p:sldId id="443" r:id="rId29"/>
    <p:sldId id="404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5" r:id="rId38"/>
    <p:sldId id="417" r:id="rId39"/>
    <p:sldId id="418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AAB50-5ACF-452B-9951-F7B408B7DB30}" type="slidenum">
              <a:rPr lang="en-US" altLang="en-US" smtClean="0">
                <a:latin typeface="Calibri" panose="020F0502020204030204" pitchFamily="34" charset="0"/>
              </a:rPr>
              <a:pPr/>
              <a:t>5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CA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400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4175" y="687388"/>
            <a:ext cx="6089650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(Week-7)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Development or Module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720454"/>
            <a:ext cx="8915400" cy="309349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development view derives from the logical view and describes the static organization of the system modules. </a:t>
            </a:r>
          </a:p>
          <a:p>
            <a:pPr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diagrams such as package diagrams and component diagrams are often used to support this view.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347415"/>
            <a:ext cx="8915400" cy="367299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view focuses on the dynamic aspects of the system, i.e., its execution time behavior. </a:t>
            </a:r>
          </a:p>
          <a:p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view maps functions, activities, and interactions onto runtime implementation.</a:t>
            </a:r>
          </a:p>
          <a:p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UML activity diagram support this view.</a:t>
            </a:r>
          </a:p>
        </p:txBody>
      </p:sp>
    </p:spTree>
    <p:extLst>
      <p:ext uri="{BB962C8B-B14F-4D97-AF65-F5344CB8AC3E}">
        <p14:creationId xmlns:p14="http://schemas.microsoft.com/office/powerpoint/2010/main" val="235968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821" y="951657"/>
            <a:ext cx="8911687" cy="686075"/>
          </a:xfrm>
        </p:spPr>
        <p:txBody>
          <a:bodyPr/>
          <a:lstStyle/>
          <a:p>
            <a:r>
              <a:rPr lang="en-US" dirty="0" smtClean="0"/>
              <a:t>The Physical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43804" y="2456597"/>
            <a:ext cx="8915400" cy="36576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 describes installation, configuration, and deployment of the software application.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It concerns itself with how to deliver the deploy-able system. 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 shows the mapping of software onto hardware.  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UML deployment diagrams are often used to support this view.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920" y="3353662"/>
            <a:ext cx="4971647" cy="686075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Uber Case Study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202907" y="787944"/>
            <a:ext cx="9893905" cy="5885811"/>
            <a:chOff x="1789761" y="678762"/>
            <a:chExt cx="9893905" cy="588581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5"/>
            <a:stretch/>
          </p:blipFill>
          <p:spPr>
            <a:xfrm>
              <a:off x="4107975" y="678762"/>
              <a:ext cx="7575691" cy="58858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64" b="40810"/>
            <a:stretch/>
          </p:blipFill>
          <p:spPr>
            <a:xfrm>
              <a:off x="1789761" y="1019956"/>
              <a:ext cx="2809534" cy="34838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342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0" y="801531"/>
            <a:ext cx="8911687" cy="686075"/>
          </a:xfrm>
        </p:spPr>
        <p:txBody>
          <a:bodyPr/>
          <a:lstStyle/>
          <a:p>
            <a:r>
              <a:rPr lang="en-US" dirty="0" smtClean="0"/>
              <a:t>Ubers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301" y="1883391"/>
            <a:ext cx="10216101" cy="483130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Uber’s technology may look simple but when A user requests a ride from the app, and a driver arrives to take them to their destination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Behind the scenes, however, a giant infrastructure consisting of thousands of services and terabytes of data supports each and every trip on the platform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most web-based services, the Uber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backend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system started out as a “monolithic” software architecture with a bunch of app servers and a single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database.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8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890" y="842474"/>
            <a:ext cx="8911687" cy="686075"/>
          </a:xfrm>
        </p:spPr>
        <p:txBody>
          <a:bodyPr/>
          <a:lstStyle/>
          <a:p>
            <a:r>
              <a:rPr lang="en-US" dirty="0" smtClean="0"/>
              <a:t>Ubers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01857" y="2442949"/>
            <a:ext cx="8915400" cy="30707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challenging thing is to supply d</a:t>
            </a: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emand.</a:t>
            </a:r>
          </a:p>
          <a:p>
            <a:pPr marL="0" indent="0">
              <a:buNone/>
            </a:pPr>
            <a:endParaRPr lang="en-US" sz="2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need two services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Supply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Demand service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8" y="842474"/>
            <a:ext cx="8911687" cy="686075"/>
          </a:xfrm>
        </p:spPr>
        <p:txBody>
          <a:bodyPr/>
          <a:lstStyle/>
          <a:p>
            <a:r>
              <a:rPr lang="en-US" dirty="0" smtClean="0"/>
              <a:t>Ubers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5218" y="2156347"/>
            <a:ext cx="10795379" cy="4367282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600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Supply service </a:t>
            </a:r>
            <a:endParaRPr lang="en-US" sz="26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Supply Service tracks cars using geolocation 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cab which is active keep on sending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-long to the server every 5 sec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once. </a:t>
            </a:r>
          </a:p>
          <a:p>
            <a:pPr marL="0" indent="0">
              <a:buNone/>
            </a:pP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u="sng" dirty="0" smtClean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 </a:t>
            </a:r>
            <a:r>
              <a:rPr lang="en-US" sz="2600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Demand Service tracks the GPS location of the user when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requested. </a:t>
            </a:r>
          </a:p>
          <a:p>
            <a:pPr marL="0" indent="0" algn="just">
              <a:buNone/>
            </a:pP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Now we have supply and demand. all we need a service which matches they demand to a supply and that service in UBER is called as </a:t>
            </a:r>
            <a:r>
              <a:rPr lang="en-US" sz="2400" i="1" u="sng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 Optimization. </a:t>
            </a:r>
            <a:endParaRPr lang="en-US" sz="2400" i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8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69" y="777922"/>
            <a:ext cx="9871194" cy="10099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Dispatch System Works? How Riders match to drivers?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29905" y="2661313"/>
            <a:ext cx="8765274" cy="32754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u="sng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GPS</a:t>
            </a:r>
            <a:r>
              <a:rPr lang="en-US" sz="2400" i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location 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what drive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dispatch system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that means we have to model our maps and location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earth is a sphere. It’s hard to do summarization and approximation based purely on longitude and latitude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78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719" y="692348"/>
            <a:ext cx="9721069" cy="110915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Dispatch System Works? How Riders match to drivers?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19719" y="2089884"/>
            <a:ext cx="6258251" cy="39578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Uber divides the earth into tiny cells using the Google S2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library. Each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cell has a unique cell ID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S2 can give the coverage for a shape. If you want to draw a circle with a 1km radius centered on London, S2 can tell what cells are needed to completely cover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shape.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80" y="2405560"/>
            <a:ext cx="3765846" cy="33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75112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Agenda of week #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1" y="2210936"/>
            <a:ext cx="9471546" cy="3179929"/>
          </a:xfrm>
        </p:spPr>
        <p:txBody>
          <a:bodyPr rtlCol="0">
            <a:noAutofit/>
          </a:bodyPr>
          <a:lstStyle/>
          <a:p>
            <a:pPr marL="0" indent="0" algn="just">
              <a:spcAft>
                <a:spcPts val="0"/>
              </a:spcAft>
              <a:buNone/>
              <a:defRPr/>
            </a:pPr>
            <a:endParaRPr lang="en-US" sz="2400" dirty="0" smtClean="0"/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4+1 View Model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Discussion on Uber Case Study (System Design)</a:t>
            </a:r>
          </a:p>
          <a:p>
            <a:pPr algn="just">
              <a:spcAft>
                <a:spcPts val="0"/>
              </a:spcAft>
              <a:defRPr/>
            </a:pPr>
            <a:r>
              <a:rPr lang="en-US" sz="2400" dirty="0" smtClean="0"/>
              <a:t>Towards Object Oriented Design </a:t>
            </a:r>
          </a:p>
          <a:p>
            <a:pPr algn="just">
              <a:spcAft>
                <a:spcPts val="0"/>
              </a:spcAft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594" y="583167"/>
            <a:ext cx="8911687" cy="1218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How Dispatch System Works? How Riders match to drivers?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79779" y="2674961"/>
            <a:ext cx="6258251" cy="18015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ETA (Estimated Time to Arrival)</a:t>
            </a:r>
          </a:p>
          <a:p>
            <a:pPr marL="0" indent="0"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compute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ETA of how nearby they are not geographically, but by the road system.</a:t>
            </a:r>
          </a:p>
          <a:p>
            <a:pPr marL="0" indent="0"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58" y="2446505"/>
            <a:ext cx="3765846" cy="332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04" y="924360"/>
            <a:ext cx="8911687" cy="6860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Web Application Firewall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38835" y="2702256"/>
            <a:ext cx="6258251" cy="21699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web application firewall (WAF) is a firewall that monitors, filters and blocks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requests from</a:t>
            </a:r>
          </a:p>
          <a:p>
            <a:pPr lvl="1" indent="-342900" algn="just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 IPs</a:t>
            </a:r>
          </a:p>
          <a:p>
            <a:pPr lvl="1" indent="-342900" algn="just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</a:p>
          <a:p>
            <a:pPr lvl="1" indent="-342900" algn="just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Or where UBER service is not launched yet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64" b="40810"/>
          <a:stretch/>
        </p:blipFill>
        <p:spPr>
          <a:xfrm>
            <a:off x="8336524" y="2285999"/>
            <a:ext cx="2809534" cy="34838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39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51" y="897064"/>
            <a:ext cx="8911687" cy="6860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Load Balancing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673" y="2804615"/>
            <a:ext cx="4729701" cy="21699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Load balancing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refers to efficiently distributing incoming network traffic across a group of backend servers, also known as a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server farm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pool.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084141" y="2132249"/>
            <a:ext cx="4488210" cy="3483805"/>
            <a:chOff x="6005967" y="1408917"/>
            <a:chExt cx="4488210" cy="348380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64" b="40810"/>
            <a:stretch/>
          </p:blipFill>
          <p:spPr>
            <a:xfrm>
              <a:off x="6005967" y="1408917"/>
              <a:ext cx="2809534" cy="34838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42" t="16989" r="54668" b="35245"/>
            <a:stretch/>
          </p:blipFill>
          <p:spPr>
            <a:xfrm>
              <a:off x="8815501" y="2081283"/>
              <a:ext cx="1678676" cy="281143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1577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61" y="651405"/>
            <a:ext cx="3469681" cy="6860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Supply/ Demand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47165" y="1746912"/>
            <a:ext cx="9158830" cy="5008729"/>
            <a:chOff x="1789761" y="678762"/>
            <a:chExt cx="9893905" cy="58858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5"/>
            <a:stretch/>
          </p:blipFill>
          <p:spPr>
            <a:xfrm>
              <a:off x="4107975" y="678762"/>
              <a:ext cx="7575691" cy="58858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64" b="40810"/>
            <a:stretch/>
          </p:blipFill>
          <p:spPr>
            <a:xfrm>
              <a:off x="1789761" y="1019956"/>
              <a:ext cx="2809534" cy="34838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2547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451" y="2872149"/>
            <a:ext cx="6318914" cy="1013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Towards object oriented design</a:t>
            </a:r>
            <a:endParaRPr lang="en-US" dirty="0">
              <a:solidFill>
                <a:schemeClr val="tx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99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64273"/>
            <a:ext cx="11029616" cy="74696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Home Heating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499" t="29056" r="37115" b="20213"/>
          <a:stretch/>
        </p:blipFill>
        <p:spPr>
          <a:xfrm>
            <a:off x="2209800" y="2154650"/>
            <a:ext cx="7772400" cy="44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862" y="914399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0471" y="3248904"/>
            <a:ext cx="88311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purpose of the </a:t>
            </a:r>
            <a:r>
              <a:rPr lang="en-US" sz="2400" u="sng" dirty="0"/>
              <a:t>software</a:t>
            </a:r>
            <a:r>
              <a:rPr lang="en-US" sz="2400" dirty="0"/>
              <a:t> for the </a:t>
            </a:r>
            <a:r>
              <a:rPr lang="en-US" sz="2400" u="sng" dirty="0"/>
              <a:t>Home</a:t>
            </a:r>
            <a:r>
              <a:rPr lang="en-US" sz="2400" dirty="0"/>
              <a:t> </a:t>
            </a:r>
            <a:r>
              <a:rPr lang="en-US" sz="2400" u="sng" dirty="0"/>
              <a:t>Heating</a:t>
            </a:r>
            <a:r>
              <a:rPr lang="en-US" sz="2400" dirty="0"/>
              <a:t> </a:t>
            </a:r>
            <a:r>
              <a:rPr lang="en-US" sz="2400" u="sng" dirty="0"/>
              <a:t>System</a:t>
            </a:r>
            <a:r>
              <a:rPr lang="en-US" sz="2400" dirty="0"/>
              <a:t> is to control the </a:t>
            </a:r>
            <a:r>
              <a:rPr lang="en-US" sz="2400" u="sng" dirty="0"/>
              <a:t>heating</a:t>
            </a:r>
            <a:r>
              <a:rPr lang="en-US" sz="2400" dirty="0"/>
              <a:t> </a:t>
            </a:r>
            <a:r>
              <a:rPr lang="en-US" sz="2400" u="sng" dirty="0"/>
              <a:t>system</a:t>
            </a:r>
            <a:r>
              <a:rPr lang="en-US" sz="2400" dirty="0"/>
              <a:t> </a:t>
            </a:r>
            <a:r>
              <a:rPr lang="en-US" sz="2400" dirty="0" smtClean="0"/>
              <a:t>that heats </a:t>
            </a:r>
            <a:r>
              <a:rPr lang="en-US" sz="2400" dirty="0"/>
              <a:t>the </a:t>
            </a:r>
            <a:r>
              <a:rPr lang="en-US" sz="2400" u="sng" dirty="0"/>
              <a:t>rooms</a:t>
            </a:r>
            <a:r>
              <a:rPr lang="en-US" sz="2400" dirty="0"/>
              <a:t> of a </a:t>
            </a:r>
            <a:r>
              <a:rPr lang="en-US" sz="2400" u="sng" dirty="0"/>
              <a:t>house</a:t>
            </a:r>
            <a:r>
              <a:rPr lang="en-US" sz="2400" dirty="0"/>
              <a:t>. The software shall maintain the </a:t>
            </a:r>
            <a:r>
              <a:rPr lang="en-US" sz="2400" u="sng" dirty="0"/>
              <a:t>temperature</a:t>
            </a:r>
            <a:r>
              <a:rPr lang="en-US" sz="2400" dirty="0"/>
              <a:t> of each room within </a:t>
            </a:r>
            <a:r>
              <a:rPr lang="en-US" sz="2400" dirty="0" smtClean="0"/>
              <a:t>a specified </a:t>
            </a:r>
            <a:r>
              <a:rPr lang="en-US" sz="2400" u="sng" dirty="0"/>
              <a:t>range</a:t>
            </a:r>
            <a:r>
              <a:rPr lang="en-US" sz="2400" dirty="0"/>
              <a:t> by controlling the </a:t>
            </a:r>
            <a:r>
              <a:rPr lang="en-US" sz="2400" u="sng" dirty="0"/>
              <a:t>heat</a:t>
            </a:r>
            <a:r>
              <a:rPr lang="en-US" sz="2400" dirty="0"/>
              <a:t> </a:t>
            </a:r>
            <a:r>
              <a:rPr lang="en-US" sz="2400" u="sng" dirty="0"/>
              <a:t>flow</a:t>
            </a:r>
            <a:r>
              <a:rPr lang="en-US" sz="2400" dirty="0"/>
              <a:t> to individual rooms.</a:t>
            </a:r>
          </a:p>
        </p:txBody>
      </p:sp>
    </p:spTree>
    <p:extLst>
      <p:ext uri="{BB962C8B-B14F-4D97-AF65-F5344CB8AC3E}">
        <p14:creationId xmlns:p14="http://schemas.microsoft.com/office/powerpoint/2010/main" val="335614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27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749" y="887103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42749" y="2095500"/>
            <a:ext cx="10635018" cy="45720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The software shall control the </a:t>
            </a:r>
            <a:r>
              <a:rPr lang="en-US" sz="2000" u="sng" dirty="0"/>
              <a:t>heat</a:t>
            </a:r>
            <a:r>
              <a:rPr lang="en-US" sz="2000" dirty="0"/>
              <a:t> in each room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room shall be heated when the temperature is 2F below </a:t>
            </a:r>
            <a:r>
              <a:rPr lang="en-US" sz="2000" u="sng" dirty="0"/>
              <a:t>desired</a:t>
            </a:r>
            <a:r>
              <a:rPr lang="en-US" sz="2000" dirty="0"/>
              <a:t> </a:t>
            </a:r>
            <a:r>
              <a:rPr lang="en-US" sz="2000" u="sng" dirty="0"/>
              <a:t>temp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room shall no longer be heated when the temperature is 2F above desired temp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flow of heat to each room shall be individually controlled by opening and closing its </a:t>
            </a:r>
            <a:r>
              <a:rPr lang="en-US" sz="2000" u="sng" dirty="0"/>
              <a:t>water</a:t>
            </a:r>
            <a:r>
              <a:rPr lang="en-US" sz="2000" dirty="0"/>
              <a:t> </a:t>
            </a:r>
            <a:r>
              <a:rPr lang="en-US" sz="2000" u="sng" dirty="0"/>
              <a:t>valve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valve shall be open when the room needs heat and closed otherwise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</a:t>
            </a:r>
            <a:r>
              <a:rPr lang="en-US" sz="2000" u="sng" dirty="0"/>
              <a:t>user</a:t>
            </a:r>
            <a:r>
              <a:rPr lang="en-US" sz="2000" dirty="0"/>
              <a:t> shall set the desired temperature on the </a:t>
            </a:r>
            <a:r>
              <a:rPr lang="en-US" sz="2000" u="sng" dirty="0"/>
              <a:t>thermostat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The </a:t>
            </a:r>
            <a:r>
              <a:rPr lang="en-US" sz="2000" u="sng" dirty="0"/>
              <a:t>operator</a:t>
            </a:r>
            <a:r>
              <a:rPr lang="en-US" sz="2000" dirty="0"/>
              <a:t> shall be able to turn the heating system on and off</a:t>
            </a:r>
          </a:p>
        </p:txBody>
      </p:sp>
    </p:spTree>
    <p:extLst>
      <p:ext uri="{BB962C8B-B14F-4D97-AF65-F5344CB8AC3E}">
        <p14:creationId xmlns:p14="http://schemas.microsoft.com/office/powerpoint/2010/main" val="42727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28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24636" y="832512"/>
            <a:ext cx="7772400" cy="777923"/>
          </a:xfrm>
        </p:spPr>
        <p:txBody>
          <a:bodyPr>
            <a:normAutofit/>
          </a:bodyPr>
          <a:lstStyle/>
          <a:p>
            <a:r>
              <a:rPr lang="en-US" dirty="0" smtClean="0"/>
              <a:t>Home </a:t>
            </a:r>
            <a:r>
              <a:rPr lang="en-US" dirty="0"/>
              <a:t>Heating Requirements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24636" y="2028399"/>
            <a:ext cx="10000374" cy="45720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The </a:t>
            </a:r>
            <a:r>
              <a:rPr lang="en-US" sz="6400" u="sng" dirty="0"/>
              <a:t>furnace</a:t>
            </a:r>
            <a:r>
              <a:rPr lang="en-US" sz="6400" dirty="0"/>
              <a:t> must not run when the system is off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When the furnace is not running and a room needs heat, the software shall turn the furnace on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To turn the furnace on the software shall follow these steps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open the </a:t>
            </a:r>
            <a:r>
              <a:rPr lang="en-US" sz="6400" u="sng" dirty="0"/>
              <a:t>fuel</a:t>
            </a:r>
            <a:r>
              <a:rPr lang="en-US" sz="6400" dirty="0"/>
              <a:t> </a:t>
            </a:r>
            <a:r>
              <a:rPr lang="en-US" sz="6400" u="sng" dirty="0"/>
              <a:t>valve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turn the </a:t>
            </a:r>
            <a:r>
              <a:rPr lang="en-US" sz="6400" u="sng" dirty="0"/>
              <a:t>burner</a:t>
            </a:r>
            <a:r>
              <a:rPr lang="en-US" sz="6400" dirty="0"/>
              <a:t> on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 The software shall turn the furnace off when heat is no longer needed in any room</a:t>
            </a:r>
          </a:p>
          <a:p>
            <a:pPr>
              <a:lnSpc>
                <a:spcPct val="130000"/>
              </a:lnSpc>
            </a:pPr>
            <a:r>
              <a:rPr lang="en-US" sz="6400" dirty="0"/>
              <a:t> To turn the furnace off the software shall follow these steps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6400" dirty="0"/>
              <a:t>	– close fuel valve</a:t>
            </a:r>
          </a:p>
        </p:txBody>
      </p:sp>
    </p:spTree>
    <p:extLst>
      <p:ext uri="{BB962C8B-B14F-4D97-AF65-F5344CB8AC3E}">
        <p14:creationId xmlns:p14="http://schemas.microsoft.com/office/powerpoint/2010/main" val="29778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601" y="714038"/>
            <a:ext cx="11029616" cy="5346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Identify Object Classes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032" t="27083" r="37116" b="23675"/>
          <a:stretch/>
        </p:blipFill>
        <p:spPr>
          <a:xfrm>
            <a:off x="1898904" y="1531960"/>
            <a:ext cx="889781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59" y="924361"/>
            <a:ext cx="8911687" cy="672427"/>
          </a:xfrm>
        </p:spPr>
        <p:txBody>
          <a:bodyPr/>
          <a:lstStyle/>
          <a:p>
            <a:r>
              <a:rPr lang="en-US" b="1" dirty="0" smtClean="0"/>
              <a:t>4+1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642" y="3143534"/>
            <a:ext cx="8915400" cy="133293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4+1 view is an architecture verification technique for studying and documenting software architecture design.</a:t>
            </a:r>
          </a:p>
        </p:txBody>
      </p:sp>
    </p:spTree>
    <p:extLst>
      <p:ext uri="{BB962C8B-B14F-4D97-AF65-F5344CB8AC3E}">
        <p14:creationId xmlns:p14="http://schemas.microsoft.com/office/powerpoint/2010/main" val="127611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1" y="846160"/>
            <a:ext cx="11029616" cy="651431"/>
          </a:xfrm>
          <a:noFill/>
          <a:ln/>
        </p:spPr>
        <p:txBody>
          <a:bodyPr>
            <a:normAutofit/>
          </a:bodyPr>
          <a:lstStyle/>
          <a:p>
            <a:pPr algn="ctr" eaLnBrk="0" hangingPunct="0"/>
            <a:r>
              <a:rPr lang="en-US" dirty="0" smtClean="0"/>
              <a:t>Elimination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275" t="37499" r="38288" b="16667"/>
          <a:stretch/>
        </p:blipFill>
        <p:spPr>
          <a:xfrm>
            <a:off x="1808184" y="1880696"/>
            <a:ext cx="8575631" cy="47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2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Elimination 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70304" y="6210300"/>
            <a:ext cx="457200" cy="457200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619" t="45833" r="39457" b="11458"/>
          <a:stretch/>
        </p:blipFill>
        <p:spPr>
          <a:xfrm>
            <a:off x="1898904" y="2002808"/>
            <a:ext cx="878158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4519" y="1107174"/>
            <a:ext cx="7772400" cy="528851"/>
          </a:xfrm>
        </p:spPr>
        <p:txBody>
          <a:bodyPr>
            <a:normAutofit/>
          </a:bodyPr>
          <a:lstStyle/>
          <a:p>
            <a:r>
              <a:rPr lang="en-US" dirty="0" smtClean="0"/>
              <a:t>Possible Associations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5359" t="54268" r="37702" b="9004"/>
          <a:stretch/>
        </p:blipFill>
        <p:spPr>
          <a:xfrm>
            <a:off x="3791497" y="2260489"/>
            <a:ext cx="4369763" cy="418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8029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Object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204" t="37500" r="40043" b="13541"/>
          <a:stretch/>
        </p:blipFill>
        <p:spPr>
          <a:xfrm>
            <a:off x="2127504" y="1614292"/>
            <a:ext cx="8083296" cy="505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Object </a:t>
            </a:r>
            <a:r>
              <a:rPr lang="en-US" dirty="0" smtClean="0"/>
              <a:t>Model - Modified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204" t="32292" r="39458" b="17709"/>
          <a:stretch/>
        </p:blipFill>
        <p:spPr>
          <a:xfrm>
            <a:off x="2113856" y="1856072"/>
            <a:ext cx="8235696" cy="500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Object </a:t>
            </a:r>
            <a:r>
              <a:rPr lang="en-US" dirty="0"/>
              <a:t>Model: </a:t>
            </a:r>
            <a:r>
              <a:rPr lang="en-US" dirty="0" smtClean="0"/>
              <a:t>Attributes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790" t="37500" r="40044" b="14583"/>
          <a:stretch/>
        </p:blipFill>
        <p:spPr>
          <a:xfrm>
            <a:off x="1921286" y="2088193"/>
            <a:ext cx="8349428" cy="47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5CF40-3EC7-493C-9D1F-6A0310BFE1CE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218" y="1023582"/>
            <a:ext cx="7772400" cy="577163"/>
          </a:xfrm>
        </p:spPr>
        <p:txBody>
          <a:bodyPr>
            <a:normAutofit/>
          </a:bodyPr>
          <a:lstStyle/>
          <a:p>
            <a:r>
              <a:rPr lang="en-US" dirty="0"/>
              <a:t>Iterate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6180" y="2028968"/>
            <a:ext cx="3962400" cy="457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Keep on doing this until you, your  customer, and your engineers are happy with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459" t="39583" r="38872" b="22917"/>
          <a:stretch/>
        </p:blipFill>
        <p:spPr>
          <a:xfrm>
            <a:off x="7102937" y="2776724"/>
            <a:ext cx="3455363" cy="3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1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51330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717" t="21875" r="32432" b="25000"/>
          <a:stretch/>
        </p:blipFill>
        <p:spPr>
          <a:xfrm>
            <a:off x="2370161" y="1514845"/>
            <a:ext cx="7936254" cy="505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 Model – Modified Again!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889" t="34375" r="34773" b="15625"/>
          <a:stretch/>
        </p:blipFill>
        <p:spPr>
          <a:xfrm>
            <a:off x="1883391" y="1907342"/>
            <a:ext cx="8282655" cy="48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0989" y="1009933"/>
            <a:ext cx="7772400" cy="575555"/>
          </a:xfrm>
        </p:spPr>
        <p:txBody>
          <a:bodyPr>
            <a:normAutofit/>
          </a:bodyPr>
          <a:lstStyle/>
          <a:p>
            <a:r>
              <a:rPr lang="en-US" dirty="0"/>
              <a:t>Iterate the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5112" y="1749262"/>
            <a:ext cx="3962400" cy="4572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6400" dirty="0"/>
              <a:t>Keep on doing this until you, your  customer, and your engineers are happy with the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9459" t="39583" r="38872" b="22917"/>
          <a:stretch/>
        </p:blipFill>
        <p:spPr>
          <a:xfrm>
            <a:off x="6770222" y="2776724"/>
            <a:ext cx="3455363" cy="33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3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 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33266" y="2415653"/>
            <a:ext cx="9471095" cy="4070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4+1 view model was originally introduced by Philippe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Kruchten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Kruchten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1995).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model provides four essential views: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logical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process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physical view, </a:t>
            </a:r>
          </a:p>
          <a:p>
            <a:pPr lvl="2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development view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fifth is the scenario view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1"/>
          <p:cNvSpPr>
            <a:spLocks noGrp="1" noChangeArrowheads="1"/>
          </p:cNvSpPr>
          <p:nvPr>
            <p:ph type="title"/>
          </p:nvPr>
        </p:nvSpPr>
        <p:spPr>
          <a:xfrm>
            <a:off x="600195" y="870868"/>
            <a:ext cx="8623726" cy="8740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b="1" dirty="0" smtClean="0"/>
              <a:t>4+1 View Model of Architecture</a:t>
            </a: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815688" y="275344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 dirty="0">
                <a:latin typeface="Arial" panose="020B0604020202020204" pitchFamily="34" charset="0"/>
              </a:rPr>
              <a:t>Logical view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6558888" y="427744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Physical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815688" y="4277440"/>
            <a:ext cx="18288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Process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6482688" y="2753440"/>
            <a:ext cx="1905000" cy="1143000"/>
          </a:xfrm>
          <a:prstGeom prst="rect">
            <a:avLst/>
          </a:pr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Development</a:t>
            </a:r>
            <a:br>
              <a:rPr lang="en-CA" altLang="en-US" sz="1800">
                <a:latin typeface="Arial" panose="020B0604020202020204" pitchFamily="34" charset="0"/>
              </a:rPr>
            </a:br>
            <a:r>
              <a:rPr lang="en-CA" altLang="en-US" sz="1800">
                <a:latin typeface="Arial" panose="020B0604020202020204" pitchFamily="34" charset="0"/>
              </a:rPr>
              <a:t> view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52" name="Oval 35"/>
          <p:cNvSpPr>
            <a:spLocks noChangeArrowheads="1"/>
          </p:cNvSpPr>
          <p:nvPr/>
        </p:nvSpPr>
        <p:spPr bwMode="auto">
          <a:xfrm>
            <a:off x="5034888" y="3591640"/>
            <a:ext cx="1981200" cy="990600"/>
          </a:xfrm>
          <a:prstGeom prst="ellipse">
            <a:avLst/>
          </a:prstGeom>
          <a:solidFill>
            <a:srgbClr val="006699">
              <a:alpha val="50195"/>
            </a:srgb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8AD0D6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en-US" sz="1800">
                <a:latin typeface="Arial" panose="020B0604020202020204" pitchFamily="34" charset="0"/>
              </a:rPr>
              <a:t>Scenarios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53" name="Line 42"/>
          <p:cNvSpPr>
            <a:spLocks noChangeShapeType="1"/>
          </p:cNvSpPr>
          <p:nvPr/>
        </p:nvSpPr>
        <p:spPr bwMode="auto">
          <a:xfrm>
            <a:off x="4653888" y="389644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43"/>
          <p:cNvSpPr>
            <a:spLocks noChangeShapeType="1"/>
          </p:cNvSpPr>
          <p:nvPr/>
        </p:nvSpPr>
        <p:spPr bwMode="auto">
          <a:xfrm>
            <a:off x="5644488" y="328684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44"/>
          <p:cNvSpPr>
            <a:spLocks noChangeShapeType="1"/>
          </p:cNvSpPr>
          <p:nvPr/>
        </p:nvSpPr>
        <p:spPr bwMode="auto">
          <a:xfrm>
            <a:off x="7473288" y="389644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45"/>
          <p:cNvSpPr>
            <a:spLocks noChangeShapeType="1"/>
          </p:cNvSpPr>
          <p:nvPr/>
        </p:nvSpPr>
        <p:spPr bwMode="auto">
          <a:xfrm>
            <a:off x="5644488" y="488704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2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4+1 view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97391" y="2775045"/>
            <a:ext cx="8915400" cy="29160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ultiple-view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model that addresses different aspects and concerns of the system.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tandardizes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software design documents and makes the design easy to understand by all stakeholders.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 View- Use Case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38300" y="239290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scenario view describes the functionality of the system, i.e., how the user employs the system and how the system provides services to the users.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helps designers to discover architecture elements during the design process and to validate the architecture design afterward. 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or Conceptual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686" y="2638567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logical view is based on application domain entities necessary to implement the functional requirements.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logical view specifies system decomposition into conceptual entities (such as objects) and connections between them (such as  associations).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2570328"/>
            <a:ext cx="8915400" cy="261582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logical view is typically supported by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static diagrams including class/object diagrams and 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dynamic diagrams, sequence diagram, state diagram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7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1654</TotalTime>
  <Words>1072</Words>
  <Application>Microsoft Office PowerPoint</Application>
  <PresentationFormat>Widescreen</PresentationFormat>
  <Paragraphs>146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Adobe Gothic Std B</vt:lpstr>
      <vt:lpstr>Arial</vt:lpstr>
      <vt:lpstr>Calibri</vt:lpstr>
      <vt:lpstr>Gill Sans MT</vt:lpstr>
      <vt:lpstr>Wingdings 2</vt:lpstr>
      <vt:lpstr>Dividend</vt:lpstr>
      <vt:lpstr>SOFTWARE ENGINEERING (Week-7)</vt:lpstr>
      <vt:lpstr>Agenda of week # 7</vt:lpstr>
      <vt:lpstr>4+1 view model</vt:lpstr>
      <vt:lpstr>The 4 +1 View Model</vt:lpstr>
      <vt:lpstr>4+1 View Model of Architecture</vt:lpstr>
      <vt:lpstr>The 4+1 view model</vt:lpstr>
      <vt:lpstr>The Scenario View- Use Case View</vt:lpstr>
      <vt:lpstr>The Logical or Conceptual View</vt:lpstr>
      <vt:lpstr>The logical view</vt:lpstr>
      <vt:lpstr>The Development or Module View</vt:lpstr>
      <vt:lpstr>The Process View</vt:lpstr>
      <vt:lpstr>The Physical View</vt:lpstr>
      <vt:lpstr>Uber Case Study</vt:lpstr>
      <vt:lpstr>PowerPoint Presentation</vt:lpstr>
      <vt:lpstr>Ubers Case Study</vt:lpstr>
      <vt:lpstr>Ubers Services </vt:lpstr>
      <vt:lpstr>Ubers Services </vt:lpstr>
      <vt:lpstr>How Dispatch System Works? How Riders match to drivers? </vt:lpstr>
      <vt:lpstr>How Dispatch System Works? How Riders match to drivers? </vt:lpstr>
      <vt:lpstr>How Dispatch System Works? How Riders match to drivers? </vt:lpstr>
      <vt:lpstr>Web Application Firewall</vt:lpstr>
      <vt:lpstr>Load Balancing</vt:lpstr>
      <vt:lpstr>Supply/ Demand</vt:lpstr>
      <vt:lpstr>Towards object oriented design</vt:lpstr>
      <vt:lpstr>The Home Heating System</vt:lpstr>
      <vt:lpstr>Home Heating Requirements</vt:lpstr>
      <vt:lpstr>Home Heating Requirements</vt:lpstr>
      <vt:lpstr>Home Heating Requirements</vt:lpstr>
      <vt:lpstr>Identify Object Classes</vt:lpstr>
      <vt:lpstr>Elimination</vt:lpstr>
      <vt:lpstr>After Elimination </vt:lpstr>
      <vt:lpstr>Possible Associations </vt:lpstr>
      <vt:lpstr>Object Model</vt:lpstr>
      <vt:lpstr>Object Model - Modified</vt:lpstr>
      <vt:lpstr>Object Model: Attributes</vt:lpstr>
      <vt:lpstr>Iterate the Model</vt:lpstr>
      <vt:lpstr>Sequence Diagram</vt:lpstr>
      <vt:lpstr>OO Model – Modified Again!</vt:lpstr>
      <vt:lpstr>Iterate the Model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234</cp:revision>
  <dcterms:created xsi:type="dcterms:W3CDTF">2021-02-17T13:59:14Z</dcterms:created>
  <dcterms:modified xsi:type="dcterms:W3CDTF">2021-04-14T09:10:51Z</dcterms:modified>
</cp:coreProperties>
</file>