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8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0" r:id="rId20"/>
    <p:sldId id="331" r:id="rId21"/>
    <p:sldId id="332" r:id="rId22"/>
    <p:sldId id="333" r:id="rId23"/>
    <p:sldId id="334" r:id="rId24"/>
    <p:sldId id="335" r:id="rId25"/>
    <p:sldId id="336" r:id="rId26"/>
    <p:sldId id="337" r:id="rId27"/>
    <p:sldId id="338" r:id="rId28"/>
    <p:sldId id="339" r:id="rId29"/>
    <p:sldId id="340" r:id="rId30"/>
    <p:sldId id="341" r:id="rId31"/>
    <p:sldId id="342" r:id="rId32"/>
    <p:sldId id="343" r:id="rId33"/>
    <p:sldId id="344" r:id="rId34"/>
    <p:sldId id="345" r:id="rId35"/>
    <p:sldId id="346" r:id="rId36"/>
    <p:sldId id="347" r:id="rId37"/>
    <p:sldId id="348" r:id="rId38"/>
    <p:sldId id="349" r:id="rId39"/>
    <p:sldId id="350" r:id="rId40"/>
    <p:sldId id="351" r:id="rId41"/>
    <p:sldId id="352" r:id="rId42"/>
    <p:sldId id="262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1D4F0-0B7B-49CF-B59D-8FB6168DC939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C3AB7-7B21-4535-840F-BA08383ADE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64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ICS 123, Spring 2002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University of California, Irvine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Topic 3, Architectural Styles</a:t>
            </a:r>
          </a:p>
        </p:txBody>
      </p:sp>
      <p:sp>
        <p:nvSpPr>
          <p:cNvPr id="256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4853F3-D381-42A4-A3B8-1EB0E351AE70}" type="slidenum">
              <a:rPr lang="en-US" altLang="en-US" sz="1300" smtClean="0">
                <a:latin typeface="Tahoma" panose="020B0604030504040204" pitchFamily="34" charset="0"/>
              </a:rPr>
              <a:pPr/>
              <a:t>14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56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43344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ICS 123, Spring 2002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University of California, Irvine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300" smtClean="0">
                <a:latin typeface="Tahoma" panose="020B0604030504040204" pitchFamily="34" charset="0"/>
              </a:rPr>
              <a:t>Topic 3, Architectural Styles</a:t>
            </a:r>
          </a:p>
        </p:txBody>
      </p:sp>
      <p:sp>
        <p:nvSpPr>
          <p:cNvPr id="276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7F587B-380A-4FD6-94DB-6A261F9B8EBF}" type="slidenum">
              <a:rPr lang="en-US" altLang="en-US" sz="1300" smtClean="0">
                <a:latin typeface="Tahoma" panose="020B0604030504040204" pitchFamily="34" charset="0"/>
              </a:rPr>
              <a:pPr/>
              <a:t>15</a:t>
            </a:fld>
            <a:endParaRPr lang="en-US" altLang="en-US" sz="1300" smtClean="0">
              <a:latin typeface="Tahoma" panose="020B0604030504040204" pitchFamily="34" charset="0"/>
            </a:endParaRPr>
          </a:p>
        </p:txBody>
      </p:sp>
      <p:sp>
        <p:nvSpPr>
          <p:cNvPr id="276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44258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1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3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40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02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7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36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9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9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B4C3DA1-FC02-45E9-90BA-B8A07B7F30DE}" type="datetimeFigureOut">
              <a:rPr lang="en-US" smtClean="0"/>
              <a:t>19-Apr-21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360B945-DEF5-4880-9E02-1789D98D11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819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8170" y="1255370"/>
            <a:ext cx="7237863" cy="153895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SOFTWARE ENGINEERING</a:t>
            </a:r>
            <a:br>
              <a:rPr lang="en-US" dirty="0" smtClean="0"/>
            </a:br>
            <a:r>
              <a:rPr lang="en-US" cap="none" dirty="0" smtClean="0">
                <a:latin typeface="Calibri" panose="020F0502020204030204" pitchFamily="34" charset="0"/>
                <a:cs typeface="Calibri" panose="020F0502020204030204" pitchFamily="34" charset="0"/>
              </a:rPr>
              <a:t>(Week-8)</a:t>
            </a:r>
            <a:endParaRPr lang="en-US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8609" y="3533799"/>
            <a:ext cx="6878471" cy="2457568"/>
          </a:xfrm>
        </p:spPr>
        <p:txBody>
          <a:bodyPr>
            <a:normAutofit fontScale="85000" lnSpcReduction="20000"/>
          </a:bodyPr>
          <a:lstStyle/>
          <a:p>
            <a:pPr algn="ctr"/>
            <a:endParaRPr lang="en-US" sz="2800" i="1" dirty="0" smtClean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3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Usama Musharaf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MS-CS (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oftware </a:t>
            </a:r>
            <a:r>
              <a:rPr lang="en-US" sz="2800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800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ngineering</a:t>
            </a:r>
            <a:r>
              <a:rPr lang="en-US" sz="2800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Lecturer (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epartment of Computer </a:t>
            </a:r>
            <a:r>
              <a:rPr lang="en-US" sz="2800" i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i="1" cap="none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cience</a:t>
            </a:r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sz="28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FAST-NUCES Peshawar</a:t>
            </a:r>
          </a:p>
          <a:p>
            <a:endParaRPr lang="en-US" sz="2800" i="1" dirty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9758150" y="771124"/>
            <a:ext cx="2069598" cy="1011532"/>
            <a:chOff x="0" y="858720"/>
            <a:chExt cx="2069598" cy="101153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4234" y="858720"/>
              <a:ext cx="1261129" cy="48424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42966"/>
              <a:ext cx="2069598" cy="527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680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591" y="856122"/>
            <a:ext cx="8911687" cy="754314"/>
          </a:xfrm>
        </p:spPr>
        <p:txBody>
          <a:bodyPr/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4" y="2060812"/>
            <a:ext cx="10385946" cy="4529376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levels provide more specific functionality down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fundamental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utility services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I/O services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, transaction,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scheduling, and security services, etc.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Middle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layers, in an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 setting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provide more domain- dependent functions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business logic or core processing services. </a:t>
            </a:r>
            <a:endParaRPr lang="en-US" sz="2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Upper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layers provide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abstract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functionality in the form of user interfaces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such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command line interpreters, GUIs, </a:t>
            </a:r>
            <a:r>
              <a:rPr 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511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Layered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Layered Style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2710" y="2357917"/>
            <a:ext cx="8966579" cy="36783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Organized hierarchically into layers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layer provides service to the layer above it and serves as a client to the layer below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connectors are defined by the protocols that determine how the layers will interact.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1681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generic Layered Architecture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42167" t="20538" r="3367" b="5807"/>
          <a:stretch>
            <a:fillRect/>
          </a:stretch>
        </p:blipFill>
        <p:spPr bwMode="auto">
          <a:xfrm>
            <a:off x="3138984" y="2008911"/>
            <a:ext cx="6732895" cy="470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6819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00609" y="901929"/>
            <a:ext cx="7558610" cy="808039"/>
          </a:xfrm>
        </p:spPr>
        <p:txBody>
          <a:bodyPr>
            <a:normAutofit/>
          </a:bodyPr>
          <a:lstStyle/>
          <a:p>
            <a:r>
              <a:rPr lang="en-US" altLang="en-US" smtClean="0"/>
              <a:t>Layered Virtual Machine Example:  Java</a:t>
            </a:r>
          </a:p>
        </p:txBody>
      </p:sp>
      <p:sp>
        <p:nvSpPr>
          <p:cNvPr id="24579" name="Oval 19"/>
          <p:cNvSpPr>
            <a:spLocks noChangeArrowheads="1"/>
          </p:cNvSpPr>
          <p:nvPr/>
        </p:nvSpPr>
        <p:spPr bwMode="auto">
          <a:xfrm>
            <a:off x="7277100" y="2856936"/>
            <a:ext cx="3200400" cy="3200400"/>
          </a:xfrm>
          <a:prstGeom prst="ellipse">
            <a:avLst/>
          </a:prstGeom>
          <a:solidFill>
            <a:srgbClr val="ACACAC"/>
          </a:solidFill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4580" name="Text Box 23"/>
          <p:cNvSpPr txBox="1">
            <a:spLocks noChangeArrowheads="1"/>
          </p:cNvSpPr>
          <p:nvPr/>
        </p:nvSpPr>
        <p:spPr bwMode="auto">
          <a:xfrm>
            <a:off x="7680326" y="3723711"/>
            <a:ext cx="23923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>
                <a:latin typeface="Tahoma" panose="020B0604030504040204" pitchFamily="34" charset="0"/>
              </a:rPr>
              <a:t>Java Virtual Machine</a:t>
            </a:r>
          </a:p>
        </p:txBody>
      </p:sp>
      <p:grpSp>
        <p:nvGrpSpPr>
          <p:cNvPr id="24581" name="Group 20"/>
          <p:cNvGrpSpPr>
            <a:grpSpLocks/>
          </p:cNvGrpSpPr>
          <p:nvPr/>
        </p:nvGrpSpPr>
        <p:grpSpPr bwMode="auto">
          <a:xfrm>
            <a:off x="2246313" y="2323536"/>
            <a:ext cx="4267200" cy="4267200"/>
            <a:chOff x="837" y="1008"/>
            <a:chExt cx="2688" cy="2688"/>
          </a:xfrm>
        </p:grpSpPr>
        <p:sp>
          <p:nvSpPr>
            <p:cNvPr id="24585" name="Oval 3"/>
            <p:cNvSpPr>
              <a:spLocks noChangeArrowheads="1"/>
            </p:cNvSpPr>
            <p:nvPr/>
          </p:nvSpPr>
          <p:spPr bwMode="auto">
            <a:xfrm>
              <a:off x="837" y="1008"/>
              <a:ext cx="2688" cy="2688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6" name="Oval 4"/>
            <p:cNvSpPr>
              <a:spLocks noChangeArrowheads="1"/>
            </p:cNvSpPr>
            <p:nvPr/>
          </p:nvSpPr>
          <p:spPr bwMode="auto">
            <a:xfrm>
              <a:off x="1173" y="1344"/>
              <a:ext cx="2016" cy="2016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7" name="Oval 5"/>
            <p:cNvSpPr>
              <a:spLocks noChangeArrowheads="1"/>
            </p:cNvSpPr>
            <p:nvPr/>
          </p:nvSpPr>
          <p:spPr bwMode="auto">
            <a:xfrm>
              <a:off x="1543" y="1714"/>
              <a:ext cx="1276" cy="1276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4588" name="Oval 6"/>
            <p:cNvSpPr>
              <a:spLocks noChangeArrowheads="1"/>
            </p:cNvSpPr>
            <p:nvPr/>
          </p:nvSpPr>
          <p:spPr bwMode="auto">
            <a:xfrm>
              <a:off x="1845" y="2016"/>
              <a:ext cx="672" cy="672"/>
            </a:xfrm>
            <a:prstGeom prst="ellipse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3810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chemeClr val="bg1"/>
                  </a:solidFill>
                  <a:latin typeface="Tahoma" panose="020B0604030504040204" pitchFamily="34" charset="0"/>
                </a:rPr>
                <a:t>Processor</a:t>
              </a:r>
            </a:p>
          </p:txBody>
        </p:sp>
        <p:sp>
          <p:nvSpPr>
            <p:cNvPr id="24589" name="Text Box 7"/>
            <p:cNvSpPr txBox="1">
              <a:spLocks noChangeArrowheads="1"/>
            </p:cNvSpPr>
            <p:nvPr/>
          </p:nvSpPr>
          <p:spPr bwMode="auto">
            <a:xfrm>
              <a:off x="1701" y="1776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Operating</a:t>
              </a:r>
            </a:p>
          </p:txBody>
        </p:sp>
        <p:sp>
          <p:nvSpPr>
            <p:cNvPr id="24590" name="Text Box 8"/>
            <p:cNvSpPr txBox="1">
              <a:spLocks noChangeArrowheads="1"/>
            </p:cNvSpPr>
            <p:nvPr/>
          </p:nvSpPr>
          <p:spPr bwMode="auto">
            <a:xfrm>
              <a:off x="1701" y="2688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System</a:t>
              </a:r>
            </a:p>
          </p:txBody>
        </p:sp>
        <p:sp>
          <p:nvSpPr>
            <p:cNvPr id="24591" name="Text Box 9"/>
            <p:cNvSpPr txBox="1">
              <a:spLocks noChangeArrowheads="1"/>
            </p:cNvSpPr>
            <p:nvPr/>
          </p:nvSpPr>
          <p:spPr bwMode="auto">
            <a:xfrm>
              <a:off x="1701" y="1440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  <p:sp>
          <p:nvSpPr>
            <p:cNvPr id="24592" name="Text Box 10"/>
            <p:cNvSpPr txBox="1">
              <a:spLocks noChangeArrowheads="1"/>
            </p:cNvSpPr>
            <p:nvPr/>
          </p:nvSpPr>
          <p:spPr bwMode="auto">
            <a:xfrm>
              <a:off x="1605" y="2976"/>
              <a:ext cx="1152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Virtual Machine</a:t>
              </a:r>
            </a:p>
          </p:txBody>
        </p:sp>
        <p:sp>
          <p:nvSpPr>
            <p:cNvPr id="24593" name="Text Box 11"/>
            <p:cNvSpPr txBox="1">
              <a:spLocks noChangeArrowheads="1"/>
            </p:cNvSpPr>
            <p:nvPr/>
          </p:nvSpPr>
          <p:spPr bwMode="auto">
            <a:xfrm>
              <a:off x="1701" y="1056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Java</a:t>
              </a:r>
            </a:p>
          </p:txBody>
        </p:sp>
        <p:sp>
          <p:nvSpPr>
            <p:cNvPr id="24594" name="Text Box 12"/>
            <p:cNvSpPr txBox="1">
              <a:spLocks noChangeArrowheads="1"/>
            </p:cNvSpPr>
            <p:nvPr/>
          </p:nvSpPr>
          <p:spPr bwMode="auto">
            <a:xfrm>
              <a:off x="1701" y="3408"/>
              <a:ext cx="960" cy="2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8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</p:grpSp>
      <p:sp>
        <p:nvSpPr>
          <p:cNvPr id="24582" name="Text Box 24"/>
          <p:cNvSpPr txBox="1">
            <a:spLocks noChangeArrowheads="1"/>
          </p:cNvSpPr>
          <p:nvPr/>
        </p:nvSpPr>
        <p:spPr bwMode="auto">
          <a:xfrm>
            <a:off x="7712075" y="4626999"/>
            <a:ext cx="23320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600" i="1">
                <a:latin typeface="Tahoma" panose="020B0604030504040204" pitchFamily="34" charset="0"/>
              </a:rPr>
              <a:t>(Virtual Machine Style)</a:t>
            </a:r>
          </a:p>
        </p:txBody>
      </p:sp>
      <p:cxnSp>
        <p:nvCxnSpPr>
          <p:cNvPr id="24583" name="AutoShape 21"/>
          <p:cNvCxnSpPr>
            <a:cxnSpLocks noChangeShapeType="1"/>
            <a:stCxn id="24586" idx="0"/>
            <a:endCxn id="24579" idx="0"/>
          </p:cNvCxnSpPr>
          <p:nvPr/>
        </p:nvCxnSpPr>
        <p:spPr bwMode="auto">
          <a:xfrm>
            <a:off x="4379914" y="2837886"/>
            <a:ext cx="4497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84" name="AutoShape 22"/>
          <p:cNvCxnSpPr>
            <a:cxnSpLocks noChangeShapeType="1"/>
            <a:stCxn id="24586" idx="4"/>
            <a:endCxn id="24579" idx="4"/>
          </p:cNvCxnSpPr>
          <p:nvPr/>
        </p:nvCxnSpPr>
        <p:spPr bwMode="auto">
          <a:xfrm>
            <a:off x="4379914" y="6076386"/>
            <a:ext cx="4497387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890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00502" y="716911"/>
            <a:ext cx="9389659" cy="1031875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Layered System Example:</a:t>
            </a:r>
            <a:br>
              <a:rPr lang="en-US" altLang="en-US" dirty="0" smtClean="0"/>
            </a:br>
            <a:r>
              <a:rPr lang="en-US" altLang="en-US" dirty="0" smtClean="0"/>
              <a:t>OSI Protocol Stack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2632882" y="2604448"/>
            <a:ext cx="1524000" cy="3200400"/>
            <a:chOff x="432" y="1056"/>
            <a:chExt cx="960" cy="2016"/>
          </a:xfrm>
        </p:grpSpPr>
        <p:sp>
          <p:nvSpPr>
            <p:cNvPr id="26660" name="Rectangle 4"/>
            <p:cNvSpPr>
              <a:spLocks noChangeArrowheads="1"/>
            </p:cNvSpPr>
            <p:nvPr/>
          </p:nvSpPr>
          <p:spPr bwMode="auto">
            <a:xfrm>
              <a:off x="432" y="105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6661" name="Rectangle 5"/>
            <p:cNvSpPr>
              <a:spLocks noChangeArrowheads="1"/>
            </p:cNvSpPr>
            <p:nvPr/>
          </p:nvSpPr>
          <p:spPr bwMode="auto">
            <a:xfrm>
              <a:off x="432" y="134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Presentation</a:t>
              </a:r>
            </a:p>
          </p:txBody>
        </p:sp>
        <p:sp>
          <p:nvSpPr>
            <p:cNvPr id="26662" name="Rectangle 6"/>
            <p:cNvSpPr>
              <a:spLocks noChangeArrowheads="1"/>
            </p:cNvSpPr>
            <p:nvPr/>
          </p:nvSpPr>
          <p:spPr bwMode="auto">
            <a:xfrm>
              <a:off x="432" y="163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Session</a:t>
              </a:r>
            </a:p>
          </p:txBody>
        </p:sp>
        <p:sp>
          <p:nvSpPr>
            <p:cNvPr id="26663" name="Rectangle 7"/>
            <p:cNvSpPr>
              <a:spLocks noChangeArrowheads="1"/>
            </p:cNvSpPr>
            <p:nvPr/>
          </p:nvSpPr>
          <p:spPr bwMode="auto">
            <a:xfrm>
              <a:off x="432" y="192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6664" name="Rectangle 8"/>
            <p:cNvSpPr>
              <a:spLocks noChangeArrowheads="1"/>
            </p:cNvSpPr>
            <p:nvPr/>
          </p:nvSpPr>
          <p:spPr bwMode="auto">
            <a:xfrm>
              <a:off x="432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65" name="Rectangle 9"/>
            <p:cNvSpPr>
              <a:spLocks noChangeArrowheads="1"/>
            </p:cNvSpPr>
            <p:nvPr/>
          </p:nvSpPr>
          <p:spPr bwMode="auto">
            <a:xfrm>
              <a:off x="432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66" name="Rectangle 10"/>
            <p:cNvSpPr>
              <a:spLocks noChangeArrowheads="1"/>
            </p:cNvSpPr>
            <p:nvPr/>
          </p:nvSpPr>
          <p:spPr bwMode="auto">
            <a:xfrm>
              <a:off x="432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28" name="Group 11"/>
          <p:cNvGrpSpPr>
            <a:grpSpLocks/>
          </p:cNvGrpSpPr>
          <p:nvPr/>
        </p:nvGrpSpPr>
        <p:grpSpPr bwMode="auto">
          <a:xfrm>
            <a:off x="8957482" y="2604448"/>
            <a:ext cx="1524000" cy="3200400"/>
            <a:chOff x="1056" y="1344"/>
            <a:chExt cx="960" cy="2016"/>
          </a:xfrm>
        </p:grpSpPr>
        <p:sp>
          <p:nvSpPr>
            <p:cNvPr id="26653" name="Rectangle 12"/>
            <p:cNvSpPr>
              <a:spLocks noChangeArrowheads="1"/>
            </p:cNvSpPr>
            <p:nvPr/>
          </p:nvSpPr>
          <p:spPr bwMode="auto">
            <a:xfrm>
              <a:off x="1056" y="134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26654" name="Rectangle 13"/>
            <p:cNvSpPr>
              <a:spLocks noChangeArrowheads="1"/>
            </p:cNvSpPr>
            <p:nvPr/>
          </p:nvSpPr>
          <p:spPr bwMode="auto">
            <a:xfrm>
              <a:off x="1056" y="163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Presentation</a:t>
              </a:r>
            </a:p>
          </p:txBody>
        </p:sp>
        <p:sp>
          <p:nvSpPr>
            <p:cNvPr id="26655" name="Rectangle 14"/>
            <p:cNvSpPr>
              <a:spLocks noChangeArrowheads="1"/>
            </p:cNvSpPr>
            <p:nvPr/>
          </p:nvSpPr>
          <p:spPr bwMode="auto">
            <a:xfrm>
              <a:off x="1056" y="192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Session</a:t>
              </a:r>
            </a:p>
          </p:txBody>
        </p:sp>
        <p:sp>
          <p:nvSpPr>
            <p:cNvPr id="26656" name="Rectangle 15"/>
            <p:cNvSpPr>
              <a:spLocks noChangeArrowheads="1"/>
            </p:cNvSpPr>
            <p:nvPr/>
          </p:nvSpPr>
          <p:spPr bwMode="auto">
            <a:xfrm>
              <a:off x="1056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Transport</a:t>
              </a:r>
            </a:p>
          </p:txBody>
        </p:sp>
        <p:sp>
          <p:nvSpPr>
            <p:cNvPr id="26657" name="Rectangle 16"/>
            <p:cNvSpPr>
              <a:spLocks noChangeArrowheads="1"/>
            </p:cNvSpPr>
            <p:nvPr/>
          </p:nvSpPr>
          <p:spPr bwMode="auto">
            <a:xfrm>
              <a:off x="1056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58" name="Rectangle 17"/>
            <p:cNvSpPr>
              <a:spLocks noChangeArrowheads="1"/>
            </p:cNvSpPr>
            <p:nvPr/>
          </p:nvSpPr>
          <p:spPr bwMode="auto">
            <a:xfrm>
              <a:off x="1056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59" name="Rectangle 18"/>
            <p:cNvSpPr>
              <a:spLocks noChangeArrowheads="1"/>
            </p:cNvSpPr>
            <p:nvPr/>
          </p:nvSpPr>
          <p:spPr bwMode="auto">
            <a:xfrm>
              <a:off x="1056" y="307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29" name="Group 19"/>
          <p:cNvGrpSpPr>
            <a:grpSpLocks/>
          </p:cNvGrpSpPr>
          <p:nvPr/>
        </p:nvGrpSpPr>
        <p:grpSpPr bwMode="auto">
          <a:xfrm>
            <a:off x="4741082" y="4433248"/>
            <a:ext cx="1524000" cy="1371600"/>
            <a:chOff x="1760" y="2208"/>
            <a:chExt cx="960" cy="864"/>
          </a:xfrm>
        </p:grpSpPr>
        <p:sp>
          <p:nvSpPr>
            <p:cNvPr id="26650" name="Rectangle 20"/>
            <p:cNvSpPr>
              <a:spLocks noChangeArrowheads="1"/>
            </p:cNvSpPr>
            <p:nvPr/>
          </p:nvSpPr>
          <p:spPr bwMode="auto">
            <a:xfrm>
              <a:off x="1760" y="220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51" name="Rectangle 21"/>
            <p:cNvSpPr>
              <a:spLocks noChangeArrowheads="1"/>
            </p:cNvSpPr>
            <p:nvPr/>
          </p:nvSpPr>
          <p:spPr bwMode="auto">
            <a:xfrm>
              <a:off x="1760" y="2496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52" name="Rectangle 22"/>
            <p:cNvSpPr>
              <a:spLocks noChangeArrowheads="1"/>
            </p:cNvSpPr>
            <p:nvPr/>
          </p:nvSpPr>
          <p:spPr bwMode="auto">
            <a:xfrm>
              <a:off x="1760" y="2784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grpSp>
        <p:nvGrpSpPr>
          <p:cNvPr id="26630" name="Group 23"/>
          <p:cNvGrpSpPr>
            <a:grpSpLocks/>
          </p:cNvGrpSpPr>
          <p:nvPr/>
        </p:nvGrpSpPr>
        <p:grpSpPr bwMode="auto">
          <a:xfrm>
            <a:off x="6849282" y="4433248"/>
            <a:ext cx="1524000" cy="1371600"/>
            <a:chOff x="2592" y="2592"/>
            <a:chExt cx="960" cy="864"/>
          </a:xfrm>
        </p:grpSpPr>
        <p:sp>
          <p:nvSpPr>
            <p:cNvPr id="26647" name="Rectangle 24"/>
            <p:cNvSpPr>
              <a:spLocks noChangeArrowheads="1"/>
            </p:cNvSpPr>
            <p:nvPr/>
          </p:nvSpPr>
          <p:spPr bwMode="auto">
            <a:xfrm>
              <a:off x="2592" y="2592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Network</a:t>
              </a:r>
            </a:p>
          </p:txBody>
        </p:sp>
        <p:sp>
          <p:nvSpPr>
            <p:cNvPr id="26648" name="Rectangle 25"/>
            <p:cNvSpPr>
              <a:spLocks noChangeArrowheads="1"/>
            </p:cNvSpPr>
            <p:nvPr/>
          </p:nvSpPr>
          <p:spPr bwMode="auto">
            <a:xfrm>
              <a:off x="2592" y="2880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Data Link</a:t>
              </a:r>
            </a:p>
          </p:txBody>
        </p:sp>
        <p:sp>
          <p:nvSpPr>
            <p:cNvPr id="26649" name="Rectangle 26"/>
            <p:cNvSpPr>
              <a:spLocks noChangeArrowheads="1"/>
            </p:cNvSpPr>
            <p:nvPr/>
          </p:nvSpPr>
          <p:spPr bwMode="auto">
            <a:xfrm>
              <a:off x="2592" y="3168"/>
              <a:ext cx="960" cy="288"/>
            </a:xfrm>
            <a:prstGeom prst="rect">
              <a:avLst/>
            </a:prstGeom>
            <a:gradFill rotWithShape="0">
              <a:gsLst>
                <a:gs pos="0">
                  <a:srgbClr val="0B2775"/>
                </a:gs>
                <a:gs pos="100000">
                  <a:schemeClr val="accent2"/>
                </a:gs>
              </a:gsLst>
              <a:lin ang="5400000" scaled="1"/>
            </a:gradFill>
            <a:ln w="2857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US" altLang="en-US" sz="2000">
                  <a:solidFill>
                    <a:schemeClr val="bg1"/>
                  </a:solidFill>
                  <a:latin typeface="Tahoma" panose="020B0604030504040204" pitchFamily="34" charset="0"/>
                </a:rPr>
                <a:t>Physical</a:t>
              </a:r>
            </a:p>
          </p:txBody>
        </p:sp>
      </p:grpSp>
      <p:cxnSp>
        <p:nvCxnSpPr>
          <p:cNvPr id="26631" name="AutoShape 27"/>
          <p:cNvCxnSpPr>
            <a:cxnSpLocks noChangeShapeType="1"/>
            <a:stCxn id="26666" idx="3"/>
            <a:endCxn id="26652" idx="1"/>
          </p:cNvCxnSpPr>
          <p:nvPr/>
        </p:nvCxnSpPr>
        <p:spPr bwMode="auto">
          <a:xfrm>
            <a:off x="41711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2" name="AutoShape 28"/>
          <p:cNvCxnSpPr>
            <a:cxnSpLocks noChangeShapeType="1"/>
            <a:stCxn id="26665" idx="3"/>
            <a:endCxn id="26651" idx="1"/>
          </p:cNvCxnSpPr>
          <p:nvPr/>
        </p:nvCxnSpPr>
        <p:spPr bwMode="auto">
          <a:xfrm>
            <a:off x="41711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3" name="AutoShape 29"/>
          <p:cNvCxnSpPr>
            <a:cxnSpLocks noChangeShapeType="1"/>
            <a:stCxn id="26664" idx="3"/>
            <a:endCxn id="26650" idx="1"/>
          </p:cNvCxnSpPr>
          <p:nvPr/>
        </p:nvCxnSpPr>
        <p:spPr bwMode="auto">
          <a:xfrm>
            <a:off x="41711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4" name="AutoShape 30"/>
          <p:cNvCxnSpPr>
            <a:cxnSpLocks noChangeShapeType="1"/>
            <a:stCxn id="26660" idx="3"/>
            <a:endCxn id="26653" idx="1"/>
          </p:cNvCxnSpPr>
          <p:nvPr/>
        </p:nvCxnSpPr>
        <p:spPr bwMode="auto">
          <a:xfrm>
            <a:off x="4171171" y="28330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5" name="AutoShape 31"/>
          <p:cNvCxnSpPr>
            <a:cxnSpLocks noChangeShapeType="1"/>
            <a:stCxn id="26661" idx="3"/>
            <a:endCxn id="26654" idx="1"/>
          </p:cNvCxnSpPr>
          <p:nvPr/>
        </p:nvCxnSpPr>
        <p:spPr bwMode="auto">
          <a:xfrm>
            <a:off x="4171171" y="32902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6" name="AutoShape 32"/>
          <p:cNvCxnSpPr>
            <a:cxnSpLocks noChangeShapeType="1"/>
            <a:stCxn id="26662" idx="3"/>
            <a:endCxn id="26655" idx="1"/>
          </p:cNvCxnSpPr>
          <p:nvPr/>
        </p:nvCxnSpPr>
        <p:spPr bwMode="auto">
          <a:xfrm>
            <a:off x="4171171" y="37474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7" name="AutoShape 33"/>
          <p:cNvCxnSpPr>
            <a:cxnSpLocks noChangeShapeType="1"/>
            <a:stCxn id="26663" idx="3"/>
            <a:endCxn id="26656" idx="1"/>
          </p:cNvCxnSpPr>
          <p:nvPr/>
        </p:nvCxnSpPr>
        <p:spPr bwMode="auto">
          <a:xfrm>
            <a:off x="4171171" y="4204648"/>
            <a:ext cx="47720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8" name="AutoShape 34"/>
          <p:cNvCxnSpPr>
            <a:cxnSpLocks noChangeShapeType="1"/>
            <a:stCxn id="26652" idx="3"/>
            <a:endCxn id="26649" idx="1"/>
          </p:cNvCxnSpPr>
          <p:nvPr/>
        </p:nvCxnSpPr>
        <p:spPr bwMode="auto">
          <a:xfrm>
            <a:off x="62793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39" name="AutoShape 35"/>
          <p:cNvCxnSpPr>
            <a:cxnSpLocks noChangeShapeType="1"/>
            <a:stCxn id="26651" idx="3"/>
            <a:endCxn id="26648" idx="1"/>
          </p:cNvCxnSpPr>
          <p:nvPr/>
        </p:nvCxnSpPr>
        <p:spPr bwMode="auto">
          <a:xfrm>
            <a:off x="62793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0" name="AutoShape 36"/>
          <p:cNvCxnSpPr>
            <a:cxnSpLocks noChangeShapeType="1"/>
            <a:stCxn id="26650" idx="3"/>
            <a:endCxn id="26647" idx="1"/>
          </p:cNvCxnSpPr>
          <p:nvPr/>
        </p:nvCxnSpPr>
        <p:spPr bwMode="auto">
          <a:xfrm>
            <a:off x="62793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1" name="AutoShape 37"/>
          <p:cNvCxnSpPr>
            <a:cxnSpLocks noChangeShapeType="1"/>
            <a:stCxn id="26647" idx="3"/>
            <a:endCxn id="26657" idx="1"/>
          </p:cNvCxnSpPr>
          <p:nvPr/>
        </p:nvCxnSpPr>
        <p:spPr bwMode="auto">
          <a:xfrm>
            <a:off x="8387571" y="46618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2" name="AutoShape 38"/>
          <p:cNvCxnSpPr>
            <a:cxnSpLocks noChangeShapeType="1"/>
            <a:stCxn id="26648" idx="3"/>
            <a:endCxn id="26658" idx="1"/>
          </p:cNvCxnSpPr>
          <p:nvPr/>
        </p:nvCxnSpPr>
        <p:spPr bwMode="auto">
          <a:xfrm>
            <a:off x="8387571" y="51190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3" name="AutoShape 39"/>
          <p:cNvCxnSpPr>
            <a:cxnSpLocks noChangeShapeType="1"/>
            <a:stCxn id="26649" idx="3"/>
            <a:endCxn id="26659" idx="1"/>
          </p:cNvCxnSpPr>
          <p:nvPr/>
        </p:nvCxnSpPr>
        <p:spPr bwMode="auto">
          <a:xfrm>
            <a:off x="8387571" y="5576248"/>
            <a:ext cx="5556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4" name="AutoShape 40"/>
          <p:cNvCxnSpPr>
            <a:cxnSpLocks noChangeShapeType="1"/>
          </p:cNvCxnSpPr>
          <p:nvPr/>
        </p:nvCxnSpPr>
        <p:spPr bwMode="auto">
          <a:xfrm rot="16200000" flipH="1">
            <a:off x="44227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5" name="AutoShape 41"/>
          <p:cNvCxnSpPr>
            <a:cxnSpLocks noChangeShapeType="1"/>
          </p:cNvCxnSpPr>
          <p:nvPr/>
        </p:nvCxnSpPr>
        <p:spPr bwMode="auto">
          <a:xfrm rot="16200000" flipH="1">
            <a:off x="66325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46" name="AutoShape 42"/>
          <p:cNvCxnSpPr>
            <a:cxnSpLocks noChangeShapeType="1"/>
          </p:cNvCxnSpPr>
          <p:nvPr/>
        </p:nvCxnSpPr>
        <p:spPr bwMode="auto">
          <a:xfrm rot="16200000" flipH="1">
            <a:off x="8613788" y="5157942"/>
            <a:ext cx="1588" cy="1295400"/>
          </a:xfrm>
          <a:prstGeom prst="bentConnector3">
            <a:avLst>
              <a:gd name="adj1" fmla="val 14400000"/>
            </a:avLst>
          </a:prstGeom>
          <a:noFill/>
          <a:ln w="38100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2834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05068" y="897065"/>
            <a:ext cx="8284341" cy="672427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Applicable domains of layered architecture: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76242" y="2129051"/>
            <a:ext cx="9751400" cy="4196685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Any system that can be divided between the application-specific portions and platform-specific portions which provide generic services to the application of the system.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have clean divisions between core services, critical services, user interface services, etc.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Applications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that have a number of classes that are closely related to each other so that they can be grouped together into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package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provide the services to others.</a:t>
            </a:r>
          </a:p>
        </p:txBody>
      </p:sp>
    </p:spTree>
    <p:extLst>
      <p:ext uri="{BB962C8B-B14F-4D97-AF65-F5344CB8AC3E}">
        <p14:creationId xmlns:p14="http://schemas.microsoft.com/office/powerpoint/2010/main" val="2704421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914400"/>
            <a:ext cx="11029616" cy="801556"/>
          </a:xfrm>
        </p:spPr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1290" y="2456597"/>
            <a:ext cx="8915400" cy="390326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Incremental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based on increasing levels of abstraction.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Enhanced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independence of upper layer to lower layer since there is no impact from the changes of lower layer services as long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their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interfaces remain unchanged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6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Benefits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0185" y="2194144"/>
            <a:ext cx="9986723" cy="3678303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Enhanced flexibility: interchangeability and reusability are enhanced due to the separation of the standard interface and its implementation.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Promotion of portability: each layer can be an abstract machine deployed independently.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12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4561" y="2761397"/>
            <a:ext cx="8915400" cy="2370161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Lower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runtime performance since a client's request or a response to a client must go through potentially several layers.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are also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performance concerns of overhead on the data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processing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buffering by each layer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50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8739" y="859809"/>
            <a:ext cx="9812741" cy="709684"/>
          </a:xfrm>
        </p:spPr>
        <p:txBody>
          <a:bodyPr>
            <a:normAutofit/>
          </a:bodyPr>
          <a:lstStyle/>
          <a:p>
            <a:r>
              <a:rPr lang="en-US" dirty="0" smtClean="0"/>
              <a:t>Agenda of Week # 8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85747" y="1869743"/>
            <a:ext cx="6898946" cy="4735773"/>
          </a:xfrm>
        </p:spPr>
        <p:txBody>
          <a:bodyPr>
            <a:no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Architectural Styles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Categories of Architectural Style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Hierarchical Software Architecture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Layered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Flow Software Architecture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Pipe n Filter</a:t>
            </a:r>
          </a:p>
          <a:p>
            <a:pPr lvl="1"/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Batch Sequential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605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29" y="910713"/>
            <a:ext cx="8911687" cy="767962"/>
          </a:xfrm>
        </p:spPr>
        <p:txBody>
          <a:bodyPr/>
          <a:lstStyle/>
          <a:p>
            <a:r>
              <a:rPr lang="en-US" dirty="0" smtClean="0"/>
              <a:t>Limitations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379" y="2235087"/>
            <a:ext cx="9208801" cy="367830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Breach of interlayer communication may cause deadlocks, and “bridging” may cause tight coupling.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Exceptions and error handling are issues in the layered architecture, since faults in one layer must propagate upward to all calling layers.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2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81191" y="1238795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smtClean="0"/>
              <a:t>Data flow </a:t>
            </a:r>
            <a:br>
              <a:rPr lang="en-US" dirty="0" smtClean="0"/>
            </a:br>
            <a:r>
              <a:rPr lang="en-US" dirty="0" smtClean="0"/>
              <a:t>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3630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Architectures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1511038" y="2392907"/>
            <a:ext cx="8915400" cy="292971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data flow software architecture style views the entire software system as a series of transformations on successive sets of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system is decomposed into data processing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elements where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data directs and controls the order of data computation processing.</a:t>
            </a:r>
          </a:p>
        </p:txBody>
      </p:sp>
    </p:spTree>
    <p:extLst>
      <p:ext uri="{BB962C8B-B14F-4D97-AF65-F5344CB8AC3E}">
        <p14:creationId xmlns:p14="http://schemas.microsoft.com/office/powerpoint/2010/main" val="22622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082" y="2775044"/>
            <a:ext cx="9393523" cy="265676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component in this architecture transforms its input data into corresponding output data. 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general, there is no interaction between the modules except for the output and the input data connections between subsystems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640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233" y="2453451"/>
            <a:ext cx="9239534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subsystem can be substituted by another without affecting the rest of the system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Since each subsystem does not need to know the identity of any other subsystem, modifiability and reusability are important property attributes of the data flow architecture.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Example: Image Processing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037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Batch Sequential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9387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Batch – Sequential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29934" y="2262383"/>
            <a:ext cx="9932132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batch sequential architecture, each data transformation subsystem or module cannot start its process until its previous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subsystem completes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its computation.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flow carries a batch of data as a whole from one subsystem to another.</a:t>
            </a:r>
          </a:p>
        </p:txBody>
      </p:sp>
    </p:spTree>
    <p:extLst>
      <p:ext uri="{BB962C8B-B14F-4D97-AF65-F5344CB8AC3E}">
        <p14:creationId xmlns:p14="http://schemas.microsoft.com/office/powerpoint/2010/main" val="3225825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907670" y="740391"/>
            <a:ext cx="10747518" cy="5791200"/>
          </a:xfrm>
        </p:spPr>
        <p:txBody>
          <a:bodyPr>
            <a:normAutofit fontScale="92500" lnSpcReduction="10000"/>
          </a:bodyPr>
          <a:lstStyle/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First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subsystem validates the transaction requests (insert, delete, and update) in their totality.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second subsystem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sorts all transaction records in an ascending order on the primary key of data records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transaction update module updates the master file with the sorted </a:t>
            </a:r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transaction requests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and then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report module generates a new list. </a:t>
            </a:r>
            <a:endParaRPr lang="en-US" sz="2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architecture is in a linear data flow order.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2" t="42677" r="39568" b="34406"/>
          <a:stretch/>
        </p:blipFill>
        <p:spPr bwMode="auto">
          <a:xfrm>
            <a:off x="907670" y="3276601"/>
            <a:ext cx="8915400" cy="2167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84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	Simple divisions on subsystems.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	Each subsystem can be a stand-alone program working on input data and producing output data.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4559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Limitations: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It does not provide interactive interface.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Concurrency is not supported and hence throughput remains low.</a:t>
            </a:r>
          </a:p>
          <a:p>
            <a:pPr algn="just">
              <a:buNone/>
            </a:pP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• High latency.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81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99" y="842474"/>
            <a:ext cx="8911687" cy="822553"/>
          </a:xfrm>
        </p:spPr>
        <p:txBody>
          <a:bodyPr/>
          <a:lstStyle/>
          <a:p>
            <a:r>
              <a:rPr lang="en-US" dirty="0" smtClean="0"/>
              <a:t>Architectural Styles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0097" y="2597623"/>
            <a:ext cx="8915400" cy="2520287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“A set of design rules that identify the kinds of components and connectors that may be used to compose a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</a:p>
          <a:p>
            <a:pPr marL="0" indent="0" algn="just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architectural style is a very specific solution to a particular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 system,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which typically focuses on how to organize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created for the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software. </a:t>
            </a:r>
          </a:p>
        </p:txBody>
      </p:sp>
    </p:spTree>
    <p:extLst>
      <p:ext uri="{BB962C8B-B14F-4D97-AF65-F5344CB8AC3E}">
        <p14:creationId xmlns:p14="http://schemas.microsoft.com/office/powerpoint/2010/main" val="419688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Pipes-and-Filters Style</a:t>
            </a:r>
          </a:p>
        </p:txBody>
      </p:sp>
    </p:spTree>
    <p:extLst>
      <p:ext uri="{BB962C8B-B14F-4D97-AF65-F5344CB8AC3E}">
        <p14:creationId xmlns:p14="http://schemas.microsoft.com/office/powerpoint/2010/main" val="26041232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 and Filter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architecture decomposes the whole system into components of data source, filters, pipes, and data sinks.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connections between components are data streams. 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particular property attribute of the pipe and filter architecture is its concurrent and incremented execution.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31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209" y="2597623"/>
            <a:ext cx="8915400" cy="2656764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latin typeface="Calibri" panose="020F0502020204030204" pitchFamily="34" charset="0"/>
                <a:cs typeface="Calibri" panose="020F0502020204030204" pitchFamily="34" charset="0"/>
              </a:rPr>
              <a:t>Each filter is an independent data stream transformer; </a:t>
            </a:r>
          </a:p>
          <a:p>
            <a:endParaRPr lang="en-US" sz="28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reads data from its input data stream, transforms and processes it, and then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writes the transformed data stream over a pipe for the next filter to process. </a:t>
            </a:r>
          </a:p>
        </p:txBody>
      </p:sp>
    </p:spTree>
    <p:extLst>
      <p:ext uri="{BB962C8B-B14F-4D97-AF65-F5344CB8AC3E}">
        <p14:creationId xmlns:p14="http://schemas.microsoft.com/office/powerpoint/2010/main" val="10329515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7391" y="2884227"/>
            <a:ext cx="8915400" cy="18378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filter does not need to wait for batched data as a whole.</a:t>
            </a:r>
          </a:p>
          <a:p>
            <a:pPr lvl="1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soon as the data arrives through the connected pipe, the filter can start working right away. </a:t>
            </a:r>
          </a:p>
          <a:p>
            <a:pPr lvl="1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8755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0311" y="2180496"/>
            <a:ext cx="8939284" cy="367830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connectors serve as channels for the streams, transmitting outputs of one filter to inputs of the other.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This makes connectors act as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Pipes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747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355" y="2166848"/>
            <a:ext cx="9427165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pipe moves a data stream from one filter to another. 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pipe is placed between two filters; these filters can run in separate threads of the same process.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216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</a:t>
            </a:r>
          </a:p>
        </p:txBody>
      </p:sp>
      <p:pic>
        <p:nvPicPr>
          <p:cNvPr id="1802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5069" y="3058236"/>
            <a:ext cx="9144000" cy="231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367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723332" y="922087"/>
            <a:ext cx="8911687" cy="674702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562519" y="2626057"/>
            <a:ext cx="9444250" cy="336531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Traditional </a:t>
            </a:r>
            <a:r>
              <a:rPr lang="en-US" sz="3200" b="1" u="sng" dirty="0">
                <a:latin typeface="Calibri" panose="020F0502020204030204" pitchFamily="34" charset="0"/>
                <a:cs typeface="Calibri" panose="020F0502020204030204" pitchFamily="34" charset="0"/>
              </a:rPr>
              <a:t>Compilers: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32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Compilation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phases are pipelined, though the phases are not always incremental.  The phases in the pipeline include:</a:t>
            </a:r>
          </a:p>
          <a:p>
            <a:pPr lvl="1" algn="just"/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lexical analysis + syntax analysis (parsing) + semantic analysis + code optimization + code generation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608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508948" y="594070"/>
            <a:ext cx="7772400" cy="1219200"/>
          </a:xfrm>
        </p:spPr>
        <p:txBody>
          <a:bodyPr>
            <a:normAutofit/>
          </a:bodyPr>
          <a:lstStyle/>
          <a:p>
            <a:r>
              <a:rPr lang="en-US" sz="3200" dirty="0"/>
              <a:t>Example: </a:t>
            </a:r>
            <a:br>
              <a:rPr lang="en-US" sz="3200" dirty="0"/>
            </a:br>
            <a:r>
              <a:rPr lang="en-US" sz="3200" dirty="0"/>
              <a:t>Architecture of a Compiler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08790" y="2550755"/>
            <a:ext cx="8941108" cy="15396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Compilation is regarded as a sequential (pipeline) process.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Every phase is dependent on some data on the preceding phase.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026693" y="4370697"/>
            <a:ext cx="8775700" cy="914400"/>
            <a:chOff x="192" y="2736"/>
            <a:chExt cx="5528" cy="576"/>
          </a:xfrm>
        </p:grpSpPr>
        <p:sp>
          <p:nvSpPr>
            <p:cNvPr id="183301" name="Rectangle 5"/>
            <p:cNvSpPr>
              <a:spLocks noChangeArrowheads="1"/>
            </p:cNvSpPr>
            <p:nvPr/>
          </p:nvSpPr>
          <p:spPr bwMode="auto">
            <a:xfrm>
              <a:off x="72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Lex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2" name="Rectangle 6"/>
            <p:cNvSpPr>
              <a:spLocks noChangeArrowheads="1"/>
            </p:cNvSpPr>
            <p:nvPr/>
          </p:nvSpPr>
          <p:spPr bwMode="auto">
            <a:xfrm>
              <a:off x="168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Syn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3" name="Rectangle 7"/>
            <p:cNvSpPr>
              <a:spLocks noChangeArrowheads="1"/>
            </p:cNvSpPr>
            <p:nvPr/>
          </p:nvSpPr>
          <p:spPr bwMode="auto">
            <a:xfrm>
              <a:off x="264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Sem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4" name="Rectangle 8"/>
            <p:cNvSpPr>
              <a:spLocks noChangeArrowheads="1"/>
            </p:cNvSpPr>
            <p:nvPr/>
          </p:nvSpPr>
          <p:spPr bwMode="auto">
            <a:xfrm>
              <a:off x="360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Opt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5" name="Rectangle 9"/>
            <p:cNvSpPr>
              <a:spLocks noChangeArrowheads="1"/>
            </p:cNvSpPr>
            <p:nvPr/>
          </p:nvSpPr>
          <p:spPr bwMode="auto">
            <a:xfrm>
              <a:off x="4560" y="2736"/>
              <a:ext cx="624" cy="576"/>
            </a:xfrm>
            <a:prstGeom prst="rect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2400" b="1">
                  <a:solidFill>
                    <a:schemeClr val="bg1"/>
                  </a:solidFill>
                  <a:latin typeface="Comic Sans MS" pitchFamily="66" charset="0"/>
                </a:rPr>
                <a:t>CGen</a:t>
              </a:r>
              <a:endParaRPr lang="en-US" sz="2400" b="1">
                <a:latin typeface="Comic Sans MS" pitchFamily="66" charset="0"/>
              </a:endParaRPr>
            </a:p>
          </p:txBody>
        </p:sp>
        <p:sp>
          <p:nvSpPr>
            <p:cNvPr id="183306" name="Text Box 10"/>
            <p:cNvSpPr txBox="1">
              <a:spLocks noChangeArrowheads="1"/>
            </p:cNvSpPr>
            <p:nvPr/>
          </p:nvSpPr>
          <p:spPr bwMode="auto">
            <a:xfrm>
              <a:off x="192" y="2761"/>
              <a:ext cx="51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text</a:t>
              </a:r>
            </a:p>
          </p:txBody>
        </p:sp>
        <p:sp>
          <p:nvSpPr>
            <p:cNvPr id="183307" name="Text Box 11"/>
            <p:cNvSpPr txBox="1">
              <a:spLocks noChangeArrowheads="1"/>
            </p:cNvSpPr>
            <p:nvPr/>
          </p:nvSpPr>
          <p:spPr bwMode="auto">
            <a:xfrm>
              <a:off x="5184" y="2736"/>
              <a:ext cx="536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2400" b="1">
                  <a:latin typeface="Comic Sans MS" pitchFamily="66" charset="0"/>
                </a:rPr>
                <a:t>code</a:t>
              </a:r>
            </a:p>
          </p:txBody>
        </p:sp>
        <p:sp>
          <p:nvSpPr>
            <p:cNvPr id="183308" name="Line 12"/>
            <p:cNvSpPr>
              <a:spLocks noChangeShapeType="1"/>
            </p:cNvSpPr>
            <p:nvPr/>
          </p:nvSpPr>
          <p:spPr bwMode="auto">
            <a:xfrm>
              <a:off x="384" y="3049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09" name="Line 13"/>
            <p:cNvSpPr>
              <a:spLocks noChangeShapeType="1"/>
            </p:cNvSpPr>
            <p:nvPr/>
          </p:nvSpPr>
          <p:spPr bwMode="auto">
            <a:xfrm>
              <a:off x="1344" y="3024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0" name="Line 14"/>
            <p:cNvSpPr>
              <a:spLocks noChangeShapeType="1"/>
            </p:cNvSpPr>
            <p:nvPr/>
          </p:nvSpPr>
          <p:spPr bwMode="auto">
            <a:xfrm>
              <a:off x="230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1" name="Line 15"/>
            <p:cNvSpPr>
              <a:spLocks noChangeShapeType="1"/>
            </p:cNvSpPr>
            <p:nvPr/>
          </p:nvSpPr>
          <p:spPr bwMode="auto">
            <a:xfrm>
              <a:off x="326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2" name="Line 16"/>
            <p:cNvSpPr>
              <a:spLocks noChangeShapeType="1"/>
            </p:cNvSpPr>
            <p:nvPr/>
          </p:nvSpPr>
          <p:spPr bwMode="auto">
            <a:xfrm>
              <a:off x="4224" y="3017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313" name="Line 17"/>
            <p:cNvSpPr>
              <a:spLocks noChangeShapeType="1"/>
            </p:cNvSpPr>
            <p:nvPr/>
          </p:nvSpPr>
          <p:spPr bwMode="auto">
            <a:xfrm>
              <a:off x="5184" y="3025"/>
              <a:ext cx="336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157585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391" y="2412508"/>
            <a:ext cx="8993875" cy="367830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Concurrency: It provides high overall throughput for excessive data processing.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Reusability: Encapsulation of filters makes it easy to plug and play, and to substitute.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Flexibility: It supports both sequential and parallel execution.</a:t>
            </a:r>
          </a:p>
          <a:p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24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2776" y="787566"/>
            <a:ext cx="8229600" cy="86836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Components of a style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967" y="1992573"/>
            <a:ext cx="9824113" cy="467549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 key components of an architecture style are:</a:t>
            </a:r>
          </a:p>
          <a:p>
            <a:endParaRPr lang="en-US" sz="10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Elements/components</a:t>
            </a:r>
            <a:endParaRPr lang="en-US" sz="2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perform functions required by a system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connectors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enable communication, coordination, and cooperation among elements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constraints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define how elements can be integrated to form the system</a:t>
            </a:r>
          </a:p>
          <a:p>
            <a:r>
              <a:rPr lang="en-US" sz="2200" b="1" dirty="0">
                <a:latin typeface="Calibri" panose="020F0502020204030204" pitchFamily="34" charset="0"/>
                <a:cs typeface="Calibri" panose="020F0502020204030204" pitchFamily="34" charset="0"/>
              </a:rPr>
              <a:t>attributes </a:t>
            </a:r>
          </a:p>
          <a:p>
            <a:pPr marL="457200" lvl="1" indent="0">
              <a:buNone/>
            </a:pP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describe the advantages and disadvantages of the chosen structure</a:t>
            </a:r>
          </a:p>
        </p:txBody>
      </p:sp>
    </p:spTree>
    <p:extLst>
      <p:ext uri="{BB962C8B-B14F-4D97-AF65-F5344CB8AC3E}">
        <p14:creationId xmlns:p14="http://schemas.microsoft.com/office/powerpoint/2010/main" val="40229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Benefits: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038" y="2439803"/>
            <a:ext cx="8625385" cy="367830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Modifiability: It features low coupling between filters, less impact from adding new filters, and modifying the implementation of any existing filters as long as the I/O interfaces are unchanged.</a:t>
            </a:r>
          </a:p>
          <a:p>
            <a:pPr algn="just"/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Simplicity: It offers clear division between any two filters connected by a pipe.</a:t>
            </a: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576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Disadvantages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746914" y="2521691"/>
            <a:ext cx="9072323" cy="2173139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Not good choice for 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interactive systems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because of their transformational characteristic.</a:t>
            </a:r>
          </a:p>
        </p:txBody>
      </p:sp>
    </p:spTree>
    <p:extLst>
      <p:ext uri="{BB962C8B-B14F-4D97-AF65-F5344CB8AC3E}">
        <p14:creationId xmlns:p14="http://schemas.microsoft.com/office/powerpoint/2010/main" val="2834818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801856"/>
            <a:ext cx="10515600" cy="74034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2130" y="2947916"/>
            <a:ext cx="6911428" cy="1897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b="1" dirty="0" smtClean="0"/>
              <a:t>HAVE A GOO DAY</a:t>
            </a:r>
            <a:r>
              <a:rPr lang="en-US" sz="4400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64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5886" y="910714"/>
            <a:ext cx="8911687" cy="727018"/>
          </a:xfrm>
        </p:spPr>
        <p:txBody>
          <a:bodyPr/>
          <a:lstStyle/>
          <a:p>
            <a:r>
              <a:rPr lang="en-US" dirty="0" smtClean="0"/>
              <a:t>Categories of Architectural </a:t>
            </a:r>
            <a:r>
              <a:rPr lang="en-US" dirty="0"/>
              <a:t>Styles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487605" y="2078173"/>
            <a:ext cx="4814969" cy="4550391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Hierarchical Software Architecture</a:t>
            </a:r>
          </a:p>
          <a:p>
            <a:pPr lvl="1"/>
            <a:r>
              <a:rPr lang="en-US" sz="1800" b="1" dirty="0" smtClean="0">
                <a:solidFill>
                  <a:schemeClr val="accent2"/>
                </a:solidFill>
              </a:rPr>
              <a:t>Layered</a:t>
            </a:r>
          </a:p>
          <a:p>
            <a:pPr marL="457200" lvl="1" indent="0">
              <a:buNone/>
            </a:pPr>
            <a:endParaRPr lang="en-US" sz="1800" b="1" dirty="0" smtClean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Data Flow Software Architecture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</a:rPr>
              <a:t>Pipe n Filter</a:t>
            </a:r>
          </a:p>
          <a:p>
            <a:pPr lvl="1"/>
            <a:r>
              <a:rPr lang="en-US" sz="1800" b="1" dirty="0">
                <a:solidFill>
                  <a:schemeClr val="accent2"/>
                </a:solidFill>
              </a:rPr>
              <a:t>Batch </a:t>
            </a:r>
            <a:r>
              <a:rPr lang="en-US" sz="1800" b="1" dirty="0" smtClean="0">
                <a:solidFill>
                  <a:schemeClr val="accent2"/>
                </a:solidFill>
              </a:rPr>
              <a:t>Sequential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Distributed Software Architecture</a:t>
            </a:r>
          </a:p>
          <a:p>
            <a:pPr lvl="1"/>
            <a:r>
              <a:rPr lang="en-US" sz="1800" dirty="0" smtClean="0"/>
              <a:t>Client Server</a:t>
            </a:r>
          </a:p>
          <a:p>
            <a:pPr lvl="1"/>
            <a:r>
              <a:rPr lang="en-US" sz="1800" dirty="0"/>
              <a:t>Peer to Peer</a:t>
            </a:r>
          </a:p>
          <a:p>
            <a:pPr lvl="1"/>
            <a:r>
              <a:rPr lang="en-US" sz="1800" dirty="0" smtClean="0"/>
              <a:t>REST</a:t>
            </a:r>
          </a:p>
          <a:p>
            <a:pPr lvl="1"/>
            <a:r>
              <a:rPr lang="en-US" sz="1800" dirty="0" smtClean="0"/>
              <a:t>SOA</a:t>
            </a:r>
          </a:p>
          <a:p>
            <a:pPr lvl="1"/>
            <a:r>
              <a:rPr lang="en-US" sz="1800" dirty="0" smtClean="0"/>
              <a:t>Microservices</a:t>
            </a:r>
          </a:p>
          <a:p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8767" y="2464558"/>
            <a:ext cx="4313864" cy="377762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Event Based Software Architecture</a:t>
            </a:r>
          </a:p>
          <a:p>
            <a:endParaRPr lang="en-US" b="1" dirty="0" smtClean="0"/>
          </a:p>
          <a:p>
            <a:r>
              <a:rPr lang="en-US" b="1" dirty="0" smtClean="0"/>
              <a:t>Data Centered Software Architecture</a:t>
            </a:r>
          </a:p>
          <a:p>
            <a:pPr lvl="1"/>
            <a:r>
              <a:rPr lang="en-US" dirty="0" smtClean="0"/>
              <a:t>Black board</a:t>
            </a:r>
          </a:p>
          <a:p>
            <a:pPr lvl="1"/>
            <a:r>
              <a:rPr lang="en-US" dirty="0" smtClean="0"/>
              <a:t>Shared Repository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b="1" dirty="0" smtClean="0"/>
              <a:t>Component-Based Software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24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6728" y="2088107"/>
            <a:ext cx="8490346" cy="63934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Hierarchical Software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6144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hierarchical software architecture is characterized by viewing the entire system as a hierarchy structure.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system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is decomposed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into logical modules (subsystems) at different levels in the hierarchy. 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071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727" y="2483892"/>
            <a:ext cx="6769291" cy="2947917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Modules at different levels are connected by method invocations. 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a lower-level module provides services to its adjacent upper-level modules, which invokes the methods or procedures in the lower level.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62714" y="2686336"/>
            <a:ext cx="4598891" cy="2162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207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44" y="1033543"/>
            <a:ext cx="8911687" cy="576893"/>
          </a:xfrm>
        </p:spPr>
        <p:txBody>
          <a:bodyPr>
            <a:normAutofit/>
          </a:bodyPr>
          <a:lstStyle/>
          <a:p>
            <a:r>
              <a:rPr lang="en-US" dirty="0" smtClean="0"/>
              <a:t>Hierarchical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319" y="2975210"/>
            <a:ext cx="5650174" cy="12555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software is typically designed using the hierarchical architecture 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style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762" y="2158764"/>
            <a:ext cx="4914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5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1686</TotalTime>
  <Words>1332</Words>
  <Application>Microsoft Office PowerPoint</Application>
  <PresentationFormat>Widescreen</PresentationFormat>
  <Paragraphs>237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Comic Sans MS</vt:lpstr>
      <vt:lpstr>Gill Sans MT</vt:lpstr>
      <vt:lpstr>Tahoma</vt:lpstr>
      <vt:lpstr>Times New Roman</vt:lpstr>
      <vt:lpstr>Wingdings 2</vt:lpstr>
      <vt:lpstr>Dividend</vt:lpstr>
      <vt:lpstr>SOFTWARE ENGINEERING (Week-8)</vt:lpstr>
      <vt:lpstr>Agenda of Week # 8</vt:lpstr>
      <vt:lpstr>Architectural Styles</vt:lpstr>
      <vt:lpstr>Components of a style</vt:lpstr>
      <vt:lpstr>Categories of Architectural Styles</vt:lpstr>
      <vt:lpstr> Hierarchical Software Architecture</vt:lpstr>
      <vt:lpstr>Hierarchical Style</vt:lpstr>
      <vt:lpstr>Hierarchical Style</vt:lpstr>
      <vt:lpstr>Hierarchical Style</vt:lpstr>
      <vt:lpstr>Hierarchical Style</vt:lpstr>
      <vt:lpstr>Layered Architecture</vt:lpstr>
      <vt:lpstr>Layered Style</vt:lpstr>
      <vt:lpstr>A generic Layered Architecture</vt:lpstr>
      <vt:lpstr>Layered Virtual Machine Example:  Java</vt:lpstr>
      <vt:lpstr>Layered System Example: OSI Protocol Stack</vt:lpstr>
      <vt:lpstr>Applicable domains of layered architecture:</vt:lpstr>
      <vt:lpstr>Benefits:</vt:lpstr>
      <vt:lpstr>Benefits (Cont..)</vt:lpstr>
      <vt:lpstr>Limitations:</vt:lpstr>
      <vt:lpstr>Limitations (Cont..)</vt:lpstr>
      <vt:lpstr>Data flow  Software Architecture</vt:lpstr>
      <vt:lpstr>Data Flow Architectures</vt:lpstr>
      <vt:lpstr>Data Flow Architectures</vt:lpstr>
      <vt:lpstr>Data Flow Architectures</vt:lpstr>
      <vt:lpstr>Batch Sequential</vt:lpstr>
      <vt:lpstr>Batch – Sequential </vt:lpstr>
      <vt:lpstr>PowerPoint Presentation</vt:lpstr>
      <vt:lpstr>Benefits:</vt:lpstr>
      <vt:lpstr>Limitations:</vt:lpstr>
      <vt:lpstr>Pipes-and-Filters Style</vt:lpstr>
      <vt:lpstr>Pipe and Filter</vt:lpstr>
      <vt:lpstr>Filter</vt:lpstr>
      <vt:lpstr>Filter</vt:lpstr>
      <vt:lpstr>Pipes</vt:lpstr>
      <vt:lpstr>Pipes</vt:lpstr>
      <vt:lpstr>Structure</vt:lpstr>
      <vt:lpstr>Examples</vt:lpstr>
      <vt:lpstr>Example:  Architecture of a Compiler</vt:lpstr>
      <vt:lpstr>Benefits:</vt:lpstr>
      <vt:lpstr>Benefits:</vt:lpstr>
      <vt:lpstr>Disadvantages</vt:lpstr>
      <vt:lpstr>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(Week-1)</dc:title>
  <dc:creator>Hp</dc:creator>
  <cp:lastModifiedBy>Hp</cp:lastModifiedBy>
  <cp:revision>272</cp:revision>
  <dcterms:created xsi:type="dcterms:W3CDTF">2021-02-17T13:59:14Z</dcterms:created>
  <dcterms:modified xsi:type="dcterms:W3CDTF">2021-04-19T04:55:02Z</dcterms:modified>
</cp:coreProperties>
</file>