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7" r:id="rId4"/>
  </p:sldMasterIdLst>
  <p:sldIdLst>
    <p:sldId id="256" r:id="rId5"/>
  </p:sldIdLst>
  <p:sldSz cx="36576000" cy="36576000"/>
  <p:notesSz cx="6858000" cy="9144000"/>
  <p:defaultTextStyle>
    <a:defPPr>
      <a:defRPr lang="en-US"/>
    </a:defPPr>
    <a:lvl1pPr marL="0" algn="l" defTabSz="3511296" rtl="0" eaLnBrk="1" latinLnBrk="0" hangingPunct="1">
      <a:defRPr sz="6912" kern="1200">
        <a:solidFill>
          <a:schemeClr val="tx1"/>
        </a:solidFill>
        <a:latin typeface="+mn-lt"/>
        <a:ea typeface="+mn-ea"/>
        <a:cs typeface="+mn-cs"/>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AAFF"/>
    <a:srgbClr val="A269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13" d="100"/>
          <a:sy n="13" d="100"/>
        </p:scale>
        <p:origin x="19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5985936"/>
            <a:ext cx="27432000" cy="12733867"/>
          </a:xfrm>
        </p:spPr>
        <p:txBody>
          <a:bodyPr anchor="b"/>
          <a:lstStyle>
            <a:lvl1pPr algn="ctr">
              <a:defRPr sz="18000"/>
            </a:lvl1pPr>
          </a:lstStyle>
          <a:p>
            <a:r>
              <a:rPr lang="en-US"/>
              <a:t>Click to edit Master title style</a:t>
            </a:r>
          </a:p>
        </p:txBody>
      </p:sp>
      <p:sp>
        <p:nvSpPr>
          <p:cNvPr id="3" name="Subtitle 2"/>
          <p:cNvSpPr>
            <a:spLocks noGrp="1"/>
          </p:cNvSpPr>
          <p:nvPr>
            <p:ph type="subTitle" idx="1"/>
          </p:nvPr>
        </p:nvSpPr>
        <p:spPr>
          <a:xfrm>
            <a:off x="4572000" y="19210869"/>
            <a:ext cx="27432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p>
        </p:txBody>
      </p:sp>
      <p:sp>
        <p:nvSpPr>
          <p:cNvPr id="4" name="Date Placeholder 3"/>
          <p:cNvSpPr>
            <a:spLocks noGrp="1"/>
          </p:cNvSpPr>
          <p:nvPr>
            <p:ph type="dt" sz="half" idx="10"/>
          </p:nvPr>
        </p:nvSpPr>
        <p:spPr/>
        <p:txBody>
          <a:bodyPr/>
          <a:lstStyle/>
          <a:p>
            <a:fld id="{E243E36D-719D-E845-A926-6469F7B39DB6}"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86340696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32007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0" y="1947334"/>
            <a:ext cx="7886700" cy="30996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14600" y="1947334"/>
            <a:ext cx="23202900"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7878072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3E36D-719D-E845-A926-6469F7B39DB6}"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52685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9118606"/>
            <a:ext cx="31546800" cy="15214597"/>
          </a:xfrm>
        </p:spPr>
        <p:txBody>
          <a:bodyPr anchor="b"/>
          <a:lstStyle>
            <a:lvl1pPr>
              <a:defRPr sz="18000"/>
            </a:lvl1pPr>
          </a:lstStyle>
          <a:p>
            <a:r>
              <a:rPr lang="en-US"/>
              <a:t>Click to edit Master title style</a:t>
            </a:r>
          </a:p>
        </p:txBody>
      </p:sp>
      <p:sp>
        <p:nvSpPr>
          <p:cNvPr id="3" name="Text Placeholder 2"/>
          <p:cNvSpPr>
            <a:spLocks noGrp="1"/>
          </p:cNvSpPr>
          <p:nvPr>
            <p:ph type="body" idx="1"/>
          </p:nvPr>
        </p:nvSpPr>
        <p:spPr>
          <a:xfrm>
            <a:off x="2495550" y="24477139"/>
            <a:ext cx="31546800" cy="8000997"/>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3E36D-719D-E845-A926-6469F7B39DB6}"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5423403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14600" y="9736667"/>
            <a:ext cx="155448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16600" y="9736667"/>
            <a:ext cx="155448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3E36D-719D-E845-A926-6469F7B39DB6}"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98620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947336"/>
            <a:ext cx="31546800" cy="7069669"/>
          </a:xfrm>
        </p:spPr>
        <p:txBody>
          <a:bodyPr/>
          <a:lstStyle/>
          <a:p>
            <a:r>
              <a:rPr lang="en-US"/>
              <a:t>Click to edit Master title style</a:t>
            </a:r>
          </a:p>
        </p:txBody>
      </p:sp>
      <p:sp>
        <p:nvSpPr>
          <p:cNvPr id="3" name="Text Placeholder 2"/>
          <p:cNvSpPr>
            <a:spLocks noGrp="1"/>
          </p:cNvSpPr>
          <p:nvPr>
            <p:ph type="body" idx="1"/>
          </p:nvPr>
        </p:nvSpPr>
        <p:spPr>
          <a:xfrm>
            <a:off x="2519366" y="8966203"/>
            <a:ext cx="15473361"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2519366" y="13360400"/>
            <a:ext cx="15473361"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16600" y="8966203"/>
            <a:ext cx="15549564"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8516600" y="13360400"/>
            <a:ext cx="15549564"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3E36D-719D-E845-A926-6469F7B39DB6}"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68142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3E36D-719D-E845-A926-6469F7B39DB6}"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96725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3E36D-719D-E845-A926-6469F7B39DB6}" type="datetimeFigureOut">
              <a:rPr lang="en-US" smtClean="0"/>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5774452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2438400"/>
            <a:ext cx="11796711" cy="8534400"/>
          </a:xfrm>
        </p:spPr>
        <p:txBody>
          <a:bodyPr anchor="b"/>
          <a:lstStyle>
            <a:lvl1pPr>
              <a:defRPr sz="9600"/>
            </a:lvl1pPr>
          </a:lstStyle>
          <a:p>
            <a:r>
              <a:rPr lang="en-US"/>
              <a:t>Click to edit Master title style</a:t>
            </a:r>
          </a:p>
        </p:txBody>
      </p:sp>
      <p:sp>
        <p:nvSpPr>
          <p:cNvPr id="3" name="Content Placeholder 2"/>
          <p:cNvSpPr>
            <a:spLocks noGrp="1"/>
          </p:cNvSpPr>
          <p:nvPr>
            <p:ph idx="1"/>
          </p:nvPr>
        </p:nvSpPr>
        <p:spPr>
          <a:xfrm>
            <a:off x="15549564" y="5266269"/>
            <a:ext cx="1851660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9366" y="10972800"/>
            <a:ext cx="11796711"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E243E36D-719D-E845-A926-6469F7B39DB6}"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12173440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6" y="2438400"/>
            <a:ext cx="11796711" cy="8534400"/>
          </a:xfrm>
        </p:spPr>
        <p:txBody>
          <a:bodyPr anchor="b"/>
          <a:lstStyle>
            <a:lvl1pPr>
              <a:defRPr sz="9600"/>
            </a:lvl1pPr>
          </a:lstStyle>
          <a:p>
            <a:r>
              <a:rPr lang="en-US"/>
              <a:t>Click to edit Master title style</a:t>
            </a:r>
          </a:p>
        </p:txBody>
      </p:sp>
      <p:sp>
        <p:nvSpPr>
          <p:cNvPr id="3" name="Picture Placeholder 2"/>
          <p:cNvSpPr>
            <a:spLocks noGrp="1"/>
          </p:cNvSpPr>
          <p:nvPr>
            <p:ph type="pic" idx="1"/>
          </p:nvPr>
        </p:nvSpPr>
        <p:spPr>
          <a:xfrm>
            <a:off x="15549564" y="5266269"/>
            <a:ext cx="18516600" cy="25992667"/>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en-US"/>
          </a:p>
        </p:txBody>
      </p:sp>
      <p:sp>
        <p:nvSpPr>
          <p:cNvPr id="4" name="Text Placeholder 3"/>
          <p:cNvSpPr>
            <a:spLocks noGrp="1"/>
          </p:cNvSpPr>
          <p:nvPr>
            <p:ph type="body" sz="half" idx="2"/>
          </p:nvPr>
        </p:nvSpPr>
        <p:spPr>
          <a:xfrm>
            <a:off x="2519366" y="10972800"/>
            <a:ext cx="11796711"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E243E36D-719D-E845-A926-6469F7B39DB6}"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B40C4-A58B-FF4A-A5BF-A9A653DC4455}" type="slidenum">
              <a:rPr lang="en-US" smtClean="0"/>
              <a:t>‹#›</a:t>
            </a:fld>
            <a:endParaRPr lang="en-US"/>
          </a:p>
        </p:txBody>
      </p:sp>
    </p:spTree>
    <p:extLst>
      <p:ext uri="{BB962C8B-B14F-4D97-AF65-F5344CB8AC3E}">
        <p14:creationId xmlns:p14="http://schemas.microsoft.com/office/powerpoint/2010/main" val="82472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947336"/>
            <a:ext cx="3154680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514600" y="9736667"/>
            <a:ext cx="315468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14600" y="33900536"/>
            <a:ext cx="82296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E243E36D-719D-E845-A926-6469F7B39DB6}" type="datetimeFigureOut">
              <a:rPr lang="en-US" smtClean="0"/>
              <a:t>3/1/2023</a:t>
            </a:fld>
            <a:endParaRPr lang="en-US"/>
          </a:p>
        </p:txBody>
      </p:sp>
      <p:sp>
        <p:nvSpPr>
          <p:cNvPr id="5" name="Footer Placeholder 4"/>
          <p:cNvSpPr>
            <a:spLocks noGrp="1"/>
          </p:cNvSpPr>
          <p:nvPr>
            <p:ph type="ftr" sz="quarter" idx="3"/>
          </p:nvPr>
        </p:nvSpPr>
        <p:spPr>
          <a:xfrm>
            <a:off x="12115800" y="33900536"/>
            <a:ext cx="123444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33900536"/>
            <a:ext cx="82296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B70B40C4-A58B-FF4A-A5BF-A9A653DC4455}" type="slidenum">
              <a:rPr lang="en-US" smtClean="0"/>
              <a:t>‹#›</a:t>
            </a:fld>
            <a:endParaRPr lang="en-US"/>
          </a:p>
        </p:txBody>
      </p:sp>
    </p:spTree>
    <p:extLst>
      <p:ext uri="{BB962C8B-B14F-4D97-AF65-F5344CB8AC3E}">
        <p14:creationId xmlns:p14="http://schemas.microsoft.com/office/powerpoint/2010/main" val="49012097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portswigger.net/support/using-sql-injection-to-bypass-authentication" TargetMode="External"/><Relationship Id="rId4" Type="http://schemas.openxmlformats.org/officeDocument/2006/relationships/hyperlink" Target="https://www.geeksforgeeks.org/authentication-bypass-using-sql-injection-on-login-pa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6576000" cy="4572000"/>
          </a:xfrm>
          <a:prstGeom prst="rect">
            <a:avLst/>
          </a:prstGeom>
          <a:solidFill>
            <a:srgbClr val="A269E3"/>
          </a:solidFill>
          <a:ln>
            <a:noFill/>
          </a:ln>
          <a:effectLst>
            <a:outerShdw blurRad="6350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9602" y="0"/>
            <a:ext cx="10264476" cy="4592782"/>
          </a:xfrm>
          <a:prstGeom prst="rect">
            <a:avLst/>
          </a:prstGeom>
          <a:solidFill>
            <a:srgbClr val="C3A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054104" y="1119905"/>
            <a:ext cx="6880410" cy="3046988"/>
          </a:xfrm>
          <a:prstGeom prst="rect">
            <a:avLst/>
          </a:prstGeom>
          <a:noFill/>
        </p:spPr>
        <p:txBody>
          <a:bodyPr wrap="none" rtlCol="0">
            <a:spAutoFit/>
          </a:bodyPr>
          <a:lstStyle/>
          <a:p>
            <a:r>
              <a:rPr lang="en-US" sz="4800" dirty="0">
                <a:latin typeface="Roboto" charset="0"/>
                <a:ea typeface="Roboto" charset="0"/>
                <a:cs typeface="Roboto" charset="0"/>
              </a:rPr>
              <a:t>Advisor Name: </a:t>
            </a:r>
            <a:r>
              <a:rPr lang="en-US" sz="4800" dirty="0" err="1">
                <a:latin typeface="Roboto" charset="0"/>
                <a:ea typeface="Roboto" charset="0"/>
                <a:cs typeface="Roboto" charset="0"/>
              </a:rPr>
              <a:t>Aiman</a:t>
            </a:r>
            <a:r>
              <a:rPr lang="en-US" sz="4800" dirty="0">
                <a:latin typeface="Roboto" charset="0"/>
                <a:ea typeface="Roboto" charset="0"/>
                <a:cs typeface="Roboto" charset="0"/>
              </a:rPr>
              <a:t> </a:t>
            </a:r>
          </a:p>
          <a:p>
            <a:r>
              <a:rPr lang="en-US" sz="4800" dirty="0" err="1">
                <a:latin typeface="Roboto" charset="0"/>
                <a:ea typeface="Roboto" charset="0"/>
                <a:cs typeface="Roboto" charset="0"/>
              </a:rPr>
              <a:t>Darwiche</a:t>
            </a:r>
            <a:endParaRPr lang="en-US" sz="4800" dirty="0">
              <a:latin typeface="Roboto" charset="0"/>
              <a:ea typeface="Roboto" charset="0"/>
              <a:cs typeface="Roboto" charset="0"/>
            </a:endParaRPr>
          </a:p>
          <a:p>
            <a:endParaRPr lang="en-US" sz="4800" dirty="0">
              <a:latin typeface="Roboto" charset="0"/>
              <a:ea typeface="Roboto" charset="0"/>
              <a:cs typeface="Roboto" charset="0"/>
            </a:endParaRPr>
          </a:p>
          <a:p>
            <a:r>
              <a:rPr lang="en-US" sz="4800" dirty="0">
                <a:latin typeface="Roboto" charset="0"/>
                <a:ea typeface="Roboto" charset="0"/>
                <a:cs typeface="Roboto" charset="0"/>
              </a:rPr>
              <a:t>Grand Canyon University</a:t>
            </a:r>
          </a:p>
        </p:txBody>
      </p:sp>
      <p:sp>
        <p:nvSpPr>
          <p:cNvPr id="3" name="TextBox 2"/>
          <p:cNvSpPr txBox="1"/>
          <p:nvPr/>
        </p:nvSpPr>
        <p:spPr>
          <a:xfrm>
            <a:off x="10526329" y="639395"/>
            <a:ext cx="25787818" cy="3293209"/>
          </a:xfrm>
          <a:prstGeom prst="rect">
            <a:avLst/>
          </a:prstGeom>
          <a:noFill/>
        </p:spPr>
        <p:txBody>
          <a:bodyPr wrap="square" rtlCol="0">
            <a:spAutoFit/>
          </a:bodyPr>
          <a:lstStyle/>
          <a:p>
            <a:pPr algn="ctr"/>
            <a:r>
              <a:rPr lang="en-US" sz="8000" b="1" dirty="0">
                <a:latin typeface="Roboto" charset="0"/>
                <a:ea typeface="Roboto" charset="0"/>
                <a:cs typeface="Roboto" charset="0"/>
              </a:rPr>
              <a:t>Detection and Prevention of SQL Injection Attacks</a:t>
            </a:r>
          </a:p>
          <a:p>
            <a:pPr algn="ctr"/>
            <a:endParaRPr lang="en-US" sz="8000" b="1" dirty="0">
              <a:latin typeface="Roboto" charset="0"/>
              <a:ea typeface="Roboto" charset="0"/>
              <a:cs typeface="Roboto" charset="0"/>
            </a:endParaRPr>
          </a:p>
          <a:p>
            <a:pPr algn="ctr"/>
            <a:r>
              <a:rPr lang="en-US" sz="4800" dirty="0">
                <a:latin typeface="Roboto" charset="0"/>
                <a:ea typeface="Roboto" charset="0"/>
                <a:cs typeface="Roboto" charset="0"/>
              </a:rPr>
              <a:t>Mubasher </a:t>
            </a:r>
            <a:r>
              <a:rPr lang="en-US" sz="4800" dirty="0" err="1">
                <a:latin typeface="Roboto" charset="0"/>
                <a:ea typeface="Roboto" charset="0"/>
                <a:cs typeface="Roboto" charset="0"/>
              </a:rPr>
              <a:t>Mehnaz</a:t>
            </a:r>
            <a:r>
              <a:rPr lang="en-US" sz="4800" dirty="0">
                <a:latin typeface="Roboto" charset="0"/>
                <a:ea typeface="Roboto" charset="0"/>
                <a:cs typeface="Roboto" charset="0"/>
              </a:rPr>
              <a:t> Begum</a:t>
            </a:r>
          </a:p>
        </p:txBody>
      </p:sp>
      <p:sp>
        <p:nvSpPr>
          <p:cNvPr id="6" name="Rounded Rectangle 5"/>
          <p:cNvSpPr/>
          <p:nvPr/>
        </p:nvSpPr>
        <p:spPr>
          <a:xfrm>
            <a:off x="1662545" y="6982692"/>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u="sng" dirty="0">
              <a:solidFill>
                <a:schemeClr val="tx1"/>
              </a:solidFill>
              <a:latin typeface="Roboto" charset="0"/>
              <a:ea typeface="Roboto" charset="0"/>
              <a:cs typeface="Roboto" charset="0"/>
            </a:endParaRPr>
          </a:p>
        </p:txBody>
      </p:sp>
      <p:sp>
        <p:nvSpPr>
          <p:cNvPr id="12" name="Rounded Rectangle 11"/>
          <p:cNvSpPr/>
          <p:nvPr/>
        </p:nvSpPr>
        <p:spPr>
          <a:xfrm>
            <a:off x="13258800" y="6982692"/>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24855055" y="6982692"/>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Roboto" charset="0"/>
              <a:ea typeface="Roboto" charset="0"/>
              <a:cs typeface="Roboto" charset="0"/>
            </a:endParaRPr>
          </a:p>
        </p:txBody>
      </p:sp>
      <p:sp>
        <p:nvSpPr>
          <p:cNvPr id="14" name="Rounded Rectangle 13"/>
          <p:cNvSpPr/>
          <p:nvPr/>
        </p:nvSpPr>
        <p:spPr>
          <a:xfrm>
            <a:off x="1662545" y="20968854"/>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685800">
              <a:buFont typeface="Arial" charset="0"/>
              <a:buChar char="•"/>
            </a:pPr>
            <a:endParaRPr lang="en-US" sz="4000" dirty="0">
              <a:solidFill>
                <a:schemeClr val="tx1"/>
              </a:solidFill>
              <a:latin typeface="Roboto" charset="0"/>
              <a:ea typeface="Roboto" charset="0"/>
              <a:cs typeface="Roboto" charset="0"/>
            </a:endParaRPr>
          </a:p>
          <a:p>
            <a:endParaRPr lang="en-US" sz="4000" dirty="0">
              <a:solidFill>
                <a:schemeClr val="tx1"/>
              </a:solidFill>
              <a:latin typeface="Roboto" charset="0"/>
              <a:ea typeface="Roboto" charset="0"/>
              <a:cs typeface="Roboto" charset="0"/>
            </a:endParaRPr>
          </a:p>
          <a:p>
            <a:endParaRPr lang="en-US" sz="4000" dirty="0">
              <a:solidFill>
                <a:schemeClr val="tx1"/>
              </a:solidFill>
              <a:latin typeface="Roboto" charset="0"/>
              <a:ea typeface="Roboto" charset="0"/>
              <a:cs typeface="Roboto" charset="0"/>
            </a:endParaRPr>
          </a:p>
          <a:p>
            <a:endParaRPr lang="en-US" sz="4000" dirty="0">
              <a:solidFill>
                <a:schemeClr val="tx1"/>
              </a:solidFill>
              <a:latin typeface="Roboto" charset="0"/>
              <a:ea typeface="Roboto" charset="0"/>
              <a:cs typeface="Roboto" charset="0"/>
            </a:endParaRPr>
          </a:p>
          <a:p>
            <a:endParaRPr lang="en-US" sz="4000" dirty="0">
              <a:solidFill>
                <a:schemeClr val="tx1"/>
              </a:solidFill>
              <a:latin typeface="Roboto" charset="0"/>
              <a:ea typeface="Roboto" charset="0"/>
              <a:cs typeface="Roboto" charset="0"/>
            </a:endParaRPr>
          </a:p>
          <a:p>
            <a:endParaRPr lang="en-US" sz="3600" dirty="0">
              <a:solidFill>
                <a:schemeClr val="tx1"/>
              </a:solidFill>
              <a:latin typeface="Roboto" charset="0"/>
              <a:ea typeface="Roboto" charset="0"/>
              <a:cs typeface="Roboto" charset="0"/>
            </a:endParaRPr>
          </a:p>
        </p:txBody>
      </p:sp>
      <p:sp>
        <p:nvSpPr>
          <p:cNvPr id="15" name="Rounded Rectangle 14"/>
          <p:cNvSpPr/>
          <p:nvPr/>
        </p:nvSpPr>
        <p:spPr>
          <a:xfrm>
            <a:off x="13258800" y="20968854"/>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4855055" y="20968854"/>
            <a:ext cx="10058400" cy="1005840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57250" indent="-857250">
              <a:buFont typeface="Arial" charset="0"/>
              <a:buChar char="•"/>
            </a:pPr>
            <a:endParaRPr lang="en-US" sz="2800" dirty="0">
              <a:solidFill>
                <a:schemeClr val="tx1"/>
              </a:solidFill>
              <a:latin typeface="Roboto" charset="0"/>
              <a:ea typeface="Roboto" charset="0"/>
              <a:cs typeface="Roboto" charset="0"/>
            </a:endParaRPr>
          </a:p>
        </p:txBody>
      </p:sp>
      <p:sp>
        <p:nvSpPr>
          <p:cNvPr id="17" name="Rectangle 16"/>
          <p:cNvSpPr/>
          <p:nvPr/>
        </p:nvSpPr>
        <p:spPr>
          <a:xfrm>
            <a:off x="9602" y="33417164"/>
            <a:ext cx="36576000" cy="3158835"/>
          </a:xfrm>
          <a:prstGeom prst="rect">
            <a:avLst/>
          </a:prstGeom>
          <a:solidFill>
            <a:srgbClr val="A269E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i="1" dirty="0">
                <a:solidFill>
                  <a:schemeClr val="tx1"/>
                </a:solidFill>
                <a:latin typeface="Roboto" charset="0"/>
                <a:ea typeface="Roboto" charset="0"/>
                <a:cs typeface="Roboto" charset="0"/>
              </a:rPr>
              <a:t>We would like to acknowledge the support received from GCU in the form of feedback received which helped me complete my project.</a:t>
            </a:r>
          </a:p>
        </p:txBody>
      </p:sp>
      <p:pic>
        <p:nvPicPr>
          <p:cNvPr id="8" name="Picture 7"/>
          <p:cNvPicPr>
            <a:picLocks noChangeAspect="1"/>
          </p:cNvPicPr>
          <p:nvPr/>
        </p:nvPicPr>
        <p:blipFill>
          <a:blip r:embed="rId2"/>
          <a:stretch>
            <a:fillRect/>
          </a:stretch>
        </p:blipFill>
        <p:spPr>
          <a:xfrm>
            <a:off x="261853" y="1026391"/>
            <a:ext cx="2540000" cy="2540000"/>
          </a:xfrm>
          <a:prstGeom prst="rect">
            <a:avLst/>
          </a:prstGeom>
        </p:spPr>
      </p:pic>
      <p:sp>
        <p:nvSpPr>
          <p:cNvPr id="7" name="TextBox 6">
            <a:extLst>
              <a:ext uri="{FF2B5EF4-FFF2-40B4-BE49-F238E27FC236}">
                <a16:creationId xmlns:a16="http://schemas.microsoft.com/office/drawing/2014/main" id="{37CFC1CE-215D-2309-AD47-1B34F7C4FBC8}"/>
              </a:ext>
            </a:extLst>
          </p:cNvPr>
          <p:cNvSpPr txBox="1"/>
          <p:nvPr/>
        </p:nvSpPr>
        <p:spPr>
          <a:xfrm>
            <a:off x="2284089" y="7343740"/>
            <a:ext cx="9226121" cy="1156022"/>
          </a:xfrm>
          <a:prstGeom prst="rect">
            <a:avLst/>
          </a:prstGeom>
          <a:noFill/>
        </p:spPr>
        <p:txBody>
          <a:bodyPr wrap="square" rtlCol="0">
            <a:spAutoFit/>
          </a:bodyPr>
          <a:lstStyle/>
          <a:p>
            <a:r>
              <a:rPr lang="en-US" sz="6900" dirty="0"/>
              <a:t>Abstract &amp; Introduction</a:t>
            </a:r>
          </a:p>
        </p:txBody>
      </p:sp>
      <p:sp>
        <p:nvSpPr>
          <p:cNvPr id="9" name="TextBox 8">
            <a:extLst>
              <a:ext uri="{FF2B5EF4-FFF2-40B4-BE49-F238E27FC236}">
                <a16:creationId xmlns:a16="http://schemas.microsoft.com/office/drawing/2014/main" id="{4CC713D3-169C-D558-E497-F1DB95955D92}"/>
              </a:ext>
            </a:extLst>
          </p:cNvPr>
          <p:cNvSpPr txBox="1"/>
          <p:nvPr/>
        </p:nvSpPr>
        <p:spPr>
          <a:xfrm>
            <a:off x="2155114" y="8499762"/>
            <a:ext cx="9073721" cy="5632311"/>
          </a:xfrm>
          <a:prstGeom prst="rect">
            <a:avLst/>
          </a:prstGeom>
          <a:noFill/>
        </p:spPr>
        <p:txBody>
          <a:bodyPr wrap="square" rtlCol="0">
            <a:spAutoFit/>
          </a:bodyPr>
          <a:lstStyle/>
          <a:p>
            <a:r>
              <a:rPr lang="en-US" sz="2400" dirty="0">
                <a:ea typeface="Calibri" panose="020F0502020204030204" pitchFamily="34" charset="0"/>
                <a:cs typeface="Mangal" panose="02040503050203030202" pitchFamily="18" charset="0"/>
              </a:rPr>
              <a:t>One of the popular methods used by hackers to target databases is the SQL injection attack. Even though this vulnerability has been around for a while, most mitigation strategies are based on safe coding techniques as many programmers do not evaluate the reliability of user input data when writing code, which increases the security risks of applications. Users can enter a database query code and receive the desired data based on the program's output.</a:t>
            </a:r>
          </a:p>
          <a:p>
            <a:endParaRPr lang="en-US" sz="2400" dirty="0">
              <a:ea typeface="Calibri" panose="020F0502020204030204" pitchFamily="34" charset="0"/>
              <a:cs typeface="Mangal" panose="02040503050203030202" pitchFamily="18" charset="0"/>
            </a:endParaRPr>
          </a:p>
          <a:p>
            <a:r>
              <a:rPr lang="en-US" sz="2400" dirty="0">
                <a:ea typeface="Calibri" panose="020F0502020204030204" pitchFamily="34" charset="0"/>
                <a:cs typeface="Mangal" panose="02040503050203030202" pitchFamily="18" charset="0"/>
              </a:rPr>
              <a:t>This project aims to provide SQL Injection vulnerability mitigation techniques that may be used with practically any programming language and any kind of database. </a:t>
            </a:r>
          </a:p>
          <a:p>
            <a:endParaRPr lang="en-US" sz="2400" dirty="0">
              <a:ea typeface="Calibri" panose="020F0502020204030204" pitchFamily="34" charset="0"/>
              <a:cs typeface="Mangal" panose="02040503050203030202" pitchFamily="18" charset="0"/>
            </a:endParaRPr>
          </a:p>
          <a:p>
            <a:r>
              <a:rPr lang="en-US" sz="2400" dirty="0">
                <a:ea typeface="Calibri" panose="020F0502020204030204" pitchFamily="34" charset="0"/>
                <a:cs typeface="Mangal" panose="02040503050203030202" pitchFamily="18" charset="0"/>
              </a:rPr>
              <a:t>This project demonstrates how the SQL query might be changed to thwart such an attack; the project compares Safe Code against Unsafe Code.</a:t>
            </a:r>
          </a:p>
        </p:txBody>
      </p:sp>
      <p:sp>
        <p:nvSpPr>
          <p:cNvPr id="10" name="TextBox 9">
            <a:extLst>
              <a:ext uri="{FF2B5EF4-FFF2-40B4-BE49-F238E27FC236}">
                <a16:creationId xmlns:a16="http://schemas.microsoft.com/office/drawing/2014/main" id="{FF1ECAFA-9667-9F3C-8F53-A0DCB755131F}"/>
              </a:ext>
            </a:extLst>
          </p:cNvPr>
          <p:cNvSpPr txBox="1"/>
          <p:nvPr/>
        </p:nvSpPr>
        <p:spPr>
          <a:xfrm>
            <a:off x="2284089" y="14364765"/>
            <a:ext cx="9073721" cy="1892826"/>
          </a:xfrm>
          <a:prstGeom prst="rect">
            <a:avLst/>
          </a:prstGeom>
          <a:noFill/>
        </p:spPr>
        <p:txBody>
          <a:bodyPr wrap="square" rtlCol="0">
            <a:spAutoFit/>
          </a:bodyPr>
          <a:lstStyle/>
          <a:p>
            <a:pPr algn="ctr"/>
            <a:r>
              <a:rPr lang="en-US" sz="6900" dirty="0"/>
              <a:t>Research Question</a:t>
            </a:r>
          </a:p>
          <a:p>
            <a:r>
              <a:rPr lang="en-US" sz="2400" dirty="0"/>
              <a:t>How to prevent SQL Injection Attacks?</a:t>
            </a:r>
          </a:p>
          <a:p>
            <a:r>
              <a:rPr lang="en-US" sz="2400" dirty="0"/>
              <a:t>What are the countermeasures for Login Bypass Attack?</a:t>
            </a:r>
          </a:p>
        </p:txBody>
      </p:sp>
      <p:sp>
        <p:nvSpPr>
          <p:cNvPr id="21" name="TextBox 20">
            <a:extLst>
              <a:ext uri="{FF2B5EF4-FFF2-40B4-BE49-F238E27FC236}">
                <a16:creationId xmlns:a16="http://schemas.microsoft.com/office/drawing/2014/main" id="{01739367-F3B1-218B-F584-D527DB0B255F}"/>
              </a:ext>
            </a:extLst>
          </p:cNvPr>
          <p:cNvSpPr txBox="1"/>
          <p:nvPr/>
        </p:nvSpPr>
        <p:spPr>
          <a:xfrm>
            <a:off x="13915904" y="7198476"/>
            <a:ext cx="8806936" cy="1154162"/>
          </a:xfrm>
          <a:prstGeom prst="rect">
            <a:avLst/>
          </a:prstGeom>
          <a:noFill/>
        </p:spPr>
        <p:txBody>
          <a:bodyPr wrap="square" rtlCol="0">
            <a:spAutoFit/>
          </a:bodyPr>
          <a:lstStyle/>
          <a:p>
            <a:pPr algn="ctr"/>
            <a:r>
              <a:rPr lang="en-US" sz="6900" dirty="0"/>
              <a:t>Application Design</a:t>
            </a:r>
          </a:p>
        </p:txBody>
      </p:sp>
      <p:pic>
        <p:nvPicPr>
          <p:cNvPr id="26" name="Picture 25">
            <a:extLst>
              <a:ext uri="{FF2B5EF4-FFF2-40B4-BE49-F238E27FC236}">
                <a16:creationId xmlns:a16="http://schemas.microsoft.com/office/drawing/2014/main" id="{F7F7FF3B-A857-BA68-0ED9-3ED76707BA76}"/>
              </a:ext>
            </a:extLst>
          </p:cNvPr>
          <p:cNvPicPr>
            <a:picLocks noChangeAspect="1"/>
          </p:cNvPicPr>
          <p:nvPr/>
        </p:nvPicPr>
        <p:blipFill>
          <a:blip r:embed="rId3"/>
          <a:stretch>
            <a:fillRect/>
          </a:stretch>
        </p:blipFill>
        <p:spPr>
          <a:xfrm>
            <a:off x="13915904" y="8692225"/>
            <a:ext cx="5981162" cy="3390484"/>
          </a:xfrm>
          <a:prstGeom prst="rect">
            <a:avLst/>
          </a:prstGeom>
        </p:spPr>
      </p:pic>
      <p:sp>
        <p:nvSpPr>
          <p:cNvPr id="27" name="TextBox 26">
            <a:extLst>
              <a:ext uri="{FF2B5EF4-FFF2-40B4-BE49-F238E27FC236}">
                <a16:creationId xmlns:a16="http://schemas.microsoft.com/office/drawing/2014/main" id="{0045E4B4-E787-9D89-5B07-DA44CF48C61C}"/>
              </a:ext>
            </a:extLst>
          </p:cNvPr>
          <p:cNvSpPr txBox="1"/>
          <p:nvPr/>
        </p:nvSpPr>
        <p:spPr>
          <a:xfrm>
            <a:off x="25964242" y="7496140"/>
            <a:ext cx="8044925" cy="1156022"/>
          </a:xfrm>
          <a:prstGeom prst="rect">
            <a:avLst/>
          </a:prstGeom>
          <a:noFill/>
        </p:spPr>
        <p:txBody>
          <a:bodyPr wrap="square" rtlCol="0">
            <a:spAutoFit/>
          </a:bodyPr>
          <a:lstStyle/>
          <a:p>
            <a:pPr algn="ctr"/>
            <a:r>
              <a:rPr lang="en-US" sz="6900" dirty="0"/>
              <a:t>Implications</a:t>
            </a:r>
          </a:p>
        </p:txBody>
      </p:sp>
      <p:sp>
        <p:nvSpPr>
          <p:cNvPr id="28" name="TextBox 27">
            <a:extLst>
              <a:ext uri="{FF2B5EF4-FFF2-40B4-BE49-F238E27FC236}">
                <a16:creationId xmlns:a16="http://schemas.microsoft.com/office/drawing/2014/main" id="{ADB30852-8297-BD92-00B8-26FC5CCBAB34}"/>
              </a:ext>
            </a:extLst>
          </p:cNvPr>
          <p:cNvSpPr txBox="1"/>
          <p:nvPr/>
        </p:nvSpPr>
        <p:spPr>
          <a:xfrm>
            <a:off x="25759344" y="9417907"/>
            <a:ext cx="8249823" cy="4905638"/>
          </a:xfrm>
          <a:prstGeom prst="rect">
            <a:avLst/>
          </a:prstGeom>
          <a:noFill/>
        </p:spPr>
        <p:txBody>
          <a:bodyPr wrap="square" rtlCol="0">
            <a:spAutoFit/>
          </a:bodyPr>
          <a:lstStyle/>
          <a:p>
            <a:pPr marL="342900" indent="-342900">
              <a:lnSpc>
                <a:spcPct val="107000"/>
              </a:lnSpc>
              <a:buFont typeface="Symbol" panose="05050102010706020507" pitchFamily="18" charset="2"/>
              <a:buChar char=""/>
            </a:pPr>
            <a:r>
              <a:rPr lang="en-US" sz="2400" dirty="0">
                <a:solidFill>
                  <a:srgbClr val="000000"/>
                </a:solidFill>
              </a:rPr>
              <a:t>The project will likely give a central comprehension of how to perceive and guard against SQL Infusion Assaults. </a:t>
            </a:r>
          </a:p>
          <a:p>
            <a:pPr marL="342900" indent="-342900">
              <a:lnSpc>
                <a:spcPct val="107000"/>
              </a:lnSpc>
              <a:buFont typeface="Symbol" panose="05050102010706020507" pitchFamily="18" charset="2"/>
              <a:buChar char=""/>
            </a:pPr>
            <a:r>
              <a:rPr lang="en-US" sz="2400" dirty="0">
                <a:solidFill>
                  <a:srgbClr val="000000"/>
                </a:solidFill>
              </a:rPr>
              <a:t>Step by step instructions to confirm input information, keep away from SQL Infusion assaults, and plan safe SQL queries that acknowledge input from online applications</a:t>
            </a:r>
            <a:r>
              <a:rPr lang="en-US" sz="2400" dirty="0">
                <a:effectLst/>
                <a:ea typeface="Calibri" panose="020F0502020204030204" pitchFamily="34" charset="0"/>
                <a:cs typeface="Mangal" panose="02040503050203030202"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a typeface="Calibri" panose="020F0502020204030204" pitchFamily="34" charset="0"/>
              </a:rPr>
              <a:t>Pr</a:t>
            </a:r>
            <a:r>
              <a:rPr lang="en-US" sz="2400" dirty="0">
                <a:solidFill>
                  <a:srgbClr val="000000"/>
                </a:solidFill>
                <a:effectLst/>
                <a:ea typeface="Calibri" panose="020F0502020204030204" pitchFamily="34" charset="0"/>
              </a:rPr>
              <a:t>event SQL injection when running queries against the database and to safeguard the database. </a:t>
            </a: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ffectLst/>
                <a:ea typeface="Calibri" panose="020F0502020204030204" pitchFamily="34" charset="0"/>
              </a:rPr>
              <a:t>Using a unique static and dynamic analytic approach to detect SQL injection threats. </a:t>
            </a:r>
          </a:p>
          <a:p>
            <a:pPr marL="342900" marR="0" lvl="0" indent="-342900">
              <a:lnSpc>
                <a:spcPct val="107000"/>
              </a:lnSpc>
              <a:spcBef>
                <a:spcPts val="0"/>
              </a:spcBef>
              <a:spcAft>
                <a:spcPts val="0"/>
              </a:spcAft>
              <a:buFont typeface="Symbol" panose="05050102010706020507" pitchFamily="18" charset="2"/>
              <a:buChar char=""/>
            </a:pPr>
            <a:r>
              <a:rPr lang="en-US" sz="2400" dirty="0">
                <a:solidFill>
                  <a:srgbClr val="000000"/>
                </a:solidFill>
                <a:ea typeface="Calibri" panose="020F0502020204030204" pitchFamily="34" charset="0"/>
                <a:cs typeface="Times New Roman" panose="02020603050405020304" pitchFamily="18" charset="0"/>
              </a:rPr>
              <a:t>Prevent loss of personal information data resulting in data breach and loss of customer trust in the company.</a:t>
            </a:r>
            <a:endParaRPr lang="en-US" sz="2400" dirty="0">
              <a:effectLst/>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endParaRPr lang="en-US" sz="2800" dirty="0">
              <a:effectLst/>
              <a:ea typeface="Calibri" panose="020F0502020204030204" pitchFamily="34" charset="0"/>
              <a:cs typeface="Mangal" panose="02040503050203030202" pitchFamily="18" charset="0"/>
            </a:endParaRPr>
          </a:p>
        </p:txBody>
      </p:sp>
      <p:sp>
        <p:nvSpPr>
          <p:cNvPr id="29" name="TextBox 28">
            <a:extLst>
              <a:ext uri="{FF2B5EF4-FFF2-40B4-BE49-F238E27FC236}">
                <a16:creationId xmlns:a16="http://schemas.microsoft.com/office/drawing/2014/main" id="{D06FB38C-B5EC-2D7D-02B1-B4755E7425C3}"/>
              </a:ext>
            </a:extLst>
          </p:cNvPr>
          <p:cNvSpPr txBox="1"/>
          <p:nvPr/>
        </p:nvSpPr>
        <p:spPr>
          <a:xfrm>
            <a:off x="2073689" y="21161291"/>
            <a:ext cx="9494520" cy="9346854"/>
          </a:xfrm>
          <a:prstGeom prst="rect">
            <a:avLst/>
          </a:prstGeom>
          <a:noFill/>
        </p:spPr>
        <p:txBody>
          <a:bodyPr wrap="square" rtlCol="0">
            <a:spAutoFit/>
          </a:bodyPr>
          <a:lstStyle/>
          <a:p>
            <a:pPr algn="ctr"/>
            <a:r>
              <a:rPr lang="en-US" sz="6900" dirty="0"/>
              <a:t>Materials &amp; Methods</a:t>
            </a:r>
          </a:p>
          <a:p>
            <a:pPr>
              <a:lnSpc>
                <a:spcPct val="115000"/>
              </a:lnSpc>
              <a:spcAft>
                <a:spcPts val="1000"/>
              </a:spcAft>
            </a:pPr>
            <a:endParaRPr lang="en-US" sz="2000" b="1" dirty="0">
              <a:latin typeface="Times New Roman" panose="02020603050405020304" pitchFamily="18" charset="0"/>
              <a:cs typeface="Times New Roman" panose="02020603050405020304" pitchFamily="18" charset="0"/>
            </a:endParaRPr>
          </a:p>
          <a:p>
            <a:pPr>
              <a:lnSpc>
                <a:spcPct val="115000"/>
              </a:lnSpc>
              <a:spcAft>
                <a:spcPts val="1000"/>
              </a:spcAft>
            </a:pPr>
            <a:r>
              <a:rPr lang="en-US" sz="2400" b="1" dirty="0">
                <a:cs typeface="Times New Roman" panose="02020603050405020304" pitchFamily="18" charset="0"/>
              </a:rPr>
              <a:t>Software’s Requirements</a:t>
            </a:r>
            <a:r>
              <a:rPr lang="en-US" sz="2400" dirty="0">
                <a:cs typeface="Times New Roman" panose="02020603050405020304" pitchFamily="18" charset="0"/>
              </a:rPr>
              <a:t>	</a:t>
            </a:r>
          </a:p>
          <a:p>
            <a:pPr marL="342900" indent="-342900">
              <a:lnSpc>
                <a:spcPct val="115000"/>
              </a:lnSpc>
              <a:spcAft>
                <a:spcPts val="1000"/>
              </a:spcAft>
              <a:buFont typeface="Symbol" panose="05050102010706020507" pitchFamily="18" charset="2"/>
              <a:buChar char=""/>
            </a:pPr>
            <a:r>
              <a:rPr lang="en-US" sz="2400" dirty="0">
                <a:cs typeface="Times New Roman" panose="02020603050405020304" pitchFamily="18" charset="0"/>
              </a:rPr>
              <a:t>Open-source Java SDK</a:t>
            </a:r>
          </a:p>
          <a:p>
            <a:pPr marL="342900" indent="-342900">
              <a:lnSpc>
                <a:spcPct val="115000"/>
              </a:lnSpc>
              <a:spcAft>
                <a:spcPts val="1000"/>
              </a:spcAft>
              <a:buFont typeface="Symbol" panose="05050102010706020507" pitchFamily="18" charset="2"/>
              <a:buChar char=""/>
            </a:pPr>
            <a:r>
              <a:rPr lang="en-US" sz="2400" dirty="0">
                <a:cs typeface="Times New Roman" panose="02020603050405020304" pitchFamily="18" charset="0"/>
              </a:rPr>
              <a:t>IntelliJ Idea Community version</a:t>
            </a:r>
          </a:p>
          <a:p>
            <a:pPr marL="342900" indent="-342900">
              <a:lnSpc>
                <a:spcPct val="115000"/>
              </a:lnSpc>
              <a:spcAft>
                <a:spcPts val="1000"/>
              </a:spcAft>
              <a:buFont typeface="Symbol" panose="05050102010706020507" pitchFamily="18" charset="2"/>
              <a:buChar char=""/>
            </a:pPr>
            <a:r>
              <a:rPr lang="en-US" sz="2400" dirty="0">
                <a:cs typeface="Times New Roman" panose="02020603050405020304" pitchFamily="18" charset="0"/>
              </a:rPr>
              <a:t>Open-source Microsoft Visual Studio Code</a:t>
            </a:r>
          </a:p>
          <a:p>
            <a:pPr marL="342900" indent="-342900">
              <a:lnSpc>
                <a:spcPct val="115000"/>
              </a:lnSpc>
              <a:spcAft>
                <a:spcPts val="1000"/>
              </a:spcAft>
              <a:buFont typeface="Symbol" panose="05050102010706020507" pitchFamily="18" charset="2"/>
              <a:buChar char=""/>
            </a:pPr>
            <a:r>
              <a:rPr lang="en-US" sz="2400" dirty="0">
                <a:cs typeface="Times New Roman" panose="02020603050405020304" pitchFamily="18" charset="0"/>
              </a:rPr>
              <a:t>Microsoft MySQL Installed, MySQL Workbench, Postman for API Testing</a:t>
            </a:r>
          </a:p>
          <a:p>
            <a:pPr>
              <a:lnSpc>
                <a:spcPct val="115000"/>
              </a:lnSpc>
              <a:spcAft>
                <a:spcPts val="1000"/>
              </a:spcAft>
            </a:pPr>
            <a:r>
              <a:rPr lang="en-US" sz="2400" b="1" dirty="0">
                <a:cs typeface="Times New Roman" panose="02020603050405020304" pitchFamily="18" charset="0"/>
              </a:rPr>
              <a:t>Hardware: </a:t>
            </a:r>
            <a:r>
              <a:rPr lang="en-US" sz="2400" dirty="0">
                <a:effectLst/>
                <a:ea typeface="Calibri" panose="020F0502020204030204" pitchFamily="34" charset="0"/>
                <a:cs typeface="Times New Roman" panose="02020603050405020304" pitchFamily="18" charset="0"/>
              </a:rPr>
              <a:t>Windows/Mac OS</a:t>
            </a:r>
          </a:p>
          <a:p>
            <a:pPr marR="0" lvl="0">
              <a:lnSpc>
                <a:spcPct val="115000"/>
              </a:lnSpc>
              <a:spcBef>
                <a:spcPts val="0"/>
              </a:spcBef>
              <a:spcAft>
                <a:spcPts val="1000"/>
              </a:spcAft>
            </a:pPr>
            <a:r>
              <a:rPr lang="en-US" sz="2400" b="1" dirty="0">
                <a:cs typeface="Times New Roman" panose="02020603050405020304" pitchFamily="18" charset="0"/>
              </a:rPr>
              <a:t>External</a:t>
            </a:r>
            <a:r>
              <a:rPr lang="en-US" sz="2400" b="1" dirty="0">
                <a:effectLst/>
                <a:ea typeface="Times New Roman" panose="02020603050405020304" pitchFamily="18" charset="0"/>
              </a:rPr>
              <a:t> Libraries:</a:t>
            </a:r>
          </a:p>
          <a:p>
            <a:pPr marL="342900" marR="0" lvl="0" indent="-342900">
              <a:lnSpc>
                <a:spcPct val="115000"/>
              </a:lnSpc>
              <a:spcBef>
                <a:spcPts val="0"/>
              </a:spcBef>
              <a:spcAft>
                <a:spcPts val="100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Node JS, Node package Manager – Frontend Web Application Development</a:t>
            </a:r>
          </a:p>
          <a:p>
            <a:pPr marL="342900" marR="0" lvl="0" indent="-342900">
              <a:lnSpc>
                <a:spcPct val="115000"/>
              </a:lnSpc>
              <a:spcBef>
                <a:spcPts val="0"/>
              </a:spcBef>
              <a:spcAft>
                <a:spcPts val="100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React, JavaScript, HTML5, CSS3 – Frontend Web Application Development</a:t>
            </a:r>
          </a:p>
          <a:p>
            <a:pPr marL="342900" marR="0" lvl="0" indent="-342900">
              <a:lnSpc>
                <a:spcPct val="115000"/>
              </a:lnSpc>
              <a:spcBef>
                <a:spcPts val="0"/>
              </a:spcBef>
              <a:spcAft>
                <a:spcPts val="1000"/>
              </a:spcAft>
              <a:buFont typeface="Symbol" panose="05050102010706020507" pitchFamily="18" charset="2"/>
              <a:buChar char=""/>
            </a:pPr>
            <a:r>
              <a:rPr lang="en-US" sz="2400" dirty="0">
                <a:effectLst/>
                <a:ea typeface="Calibri" panose="020F0502020204030204" pitchFamily="34" charset="0"/>
                <a:cs typeface="Times New Roman" panose="02020603050405020304" pitchFamily="18" charset="0"/>
              </a:rPr>
              <a:t>Spring boot, Hibernate, MySQL driver, Maven. – JAVA RESTful API Development</a:t>
            </a:r>
            <a:endParaRPr lang="en-US" sz="2400" dirty="0">
              <a:ea typeface="Calibri" panose="020F0502020204030204" pitchFamily="34" charset="0"/>
              <a:cs typeface="Times New Roman" panose="02020603050405020304" pitchFamily="18" charset="0"/>
            </a:endParaRPr>
          </a:p>
          <a:p>
            <a:pPr marR="0" lvl="0">
              <a:lnSpc>
                <a:spcPct val="115000"/>
              </a:lnSpc>
              <a:spcBef>
                <a:spcPts val="0"/>
              </a:spcBef>
              <a:spcAft>
                <a:spcPts val="1000"/>
              </a:spcAft>
            </a:pPr>
            <a:r>
              <a:rPr lang="en-US" sz="2400" b="1" dirty="0">
                <a:effectLst/>
                <a:ea typeface="Times New Roman" panose="02020603050405020304" pitchFamily="18" charset="0"/>
              </a:rPr>
              <a:t>Databases Required: </a:t>
            </a:r>
            <a:r>
              <a:rPr lang="en-US" sz="2400" dirty="0">
                <a:effectLst/>
                <a:ea typeface="Calibri" panose="020F0502020204030204" pitchFamily="34" charset="0"/>
                <a:cs typeface="Times New Roman" panose="02020603050405020304" pitchFamily="18" charset="0"/>
              </a:rPr>
              <a:t>MySQL/PostgreSQL</a:t>
            </a:r>
            <a:endParaRPr lang="en-US" sz="2400" dirty="0">
              <a:ea typeface="Calibri" panose="020F0502020204030204" pitchFamily="34" charset="0"/>
              <a:cs typeface="Times New Roman" panose="02020603050405020304" pitchFamily="18" charset="0"/>
            </a:endParaRPr>
          </a:p>
          <a:p>
            <a:pPr marR="0" lvl="0">
              <a:lnSpc>
                <a:spcPct val="115000"/>
              </a:lnSpc>
              <a:spcBef>
                <a:spcPts val="0"/>
              </a:spcBef>
              <a:spcAft>
                <a:spcPts val="1000"/>
              </a:spcAft>
            </a:pPr>
            <a:r>
              <a:rPr lang="en-US" sz="2400" b="1" dirty="0">
                <a:effectLst/>
                <a:ea typeface="Times New Roman" panose="02020603050405020304" pitchFamily="18" charset="0"/>
              </a:rPr>
              <a:t>Browser Requirements for Testing: </a:t>
            </a:r>
            <a:r>
              <a:rPr lang="en-US" sz="2400" dirty="0">
                <a:effectLst/>
                <a:ea typeface="Calibri" panose="020F0502020204030204" pitchFamily="34" charset="0"/>
                <a:cs typeface="Times New Roman" panose="02020603050405020304" pitchFamily="18" charset="0"/>
              </a:rPr>
              <a:t>Chrome/Edge/Safari</a:t>
            </a:r>
          </a:p>
        </p:txBody>
      </p:sp>
      <p:sp>
        <p:nvSpPr>
          <p:cNvPr id="30" name="TextBox 29">
            <a:extLst>
              <a:ext uri="{FF2B5EF4-FFF2-40B4-BE49-F238E27FC236}">
                <a16:creationId xmlns:a16="http://schemas.microsoft.com/office/drawing/2014/main" id="{0359B009-3748-376D-610C-E5EDD7A23D66}"/>
              </a:ext>
            </a:extLst>
          </p:cNvPr>
          <p:cNvSpPr txBox="1"/>
          <p:nvPr/>
        </p:nvSpPr>
        <p:spPr>
          <a:xfrm>
            <a:off x="13764663" y="21250656"/>
            <a:ext cx="9660376" cy="1154162"/>
          </a:xfrm>
          <a:prstGeom prst="rect">
            <a:avLst/>
          </a:prstGeom>
          <a:noFill/>
        </p:spPr>
        <p:txBody>
          <a:bodyPr wrap="square" rtlCol="0">
            <a:spAutoFit/>
          </a:bodyPr>
          <a:lstStyle/>
          <a:p>
            <a:pPr algn="ctr"/>
            <a:r>
              <a:rPr lang="en-US" sz="6900" dirty="0"/>
              <a:t>Application Flow</a:t>
            </a:r>
          </a:p>
        </p:txBody>
      </p:sp>
      <p:sp>
        <p:nvSpPr>
          <p:cNvPr id="31" name="TextBox 30">
            <a:extLst>
              <a:ext uri="{FF2B5EF4-FFF2-40B4-BE49-F238E27FC236}">
                <a16:creationId xmlns:a16="http://schemas.microsoft.com/office/drawing/2014/main" id="{B53120EC-E6B4-59B4-01F5-4C3E76018252}"/>
              </a:ext>
            </a:extLst>
          </p:cNvPr>
          <p:cNvSpPr txBox="1"/>
          <p:nvPr/>
        </p:nvSpPr>
        <p:spPr>
          <a:xfrm>
            <a:off x="25347393" y="21250656"/>
            <a:ext cx="9374407" cy="9341853"/>
          </a:xfrm>
          <a:prstGeom prst="rect">
            <a:avLst/>
          </a:prstGeom>
          <a:noFill/>
        </p:spPr>
        <p:txBody>
          <a:bodyPr wrap="square" rtlCol="0">
            <a:spAutoFit/>
          </a:bodyPr>
          <a:lstStyle/>
          <a:p>
            <a:pPr algn="ctr"/>
            <a:r>
              <a:rPr lang="en-US" sz="6900" dirty="0"/>
              <a:t>References</a:t>
            </a:r>
          </a:p>
          <a:p>
            <a:pPr marL="360045" marR="0" indent="-360045">
              <a:lnSpc>
                <a:spcPct val="115000"/>
              </a:lnSpc>
              <a:spcBef>
                <a:spcPts val="0"/>
              </a:spcBef>
              <a:spcAft>
                <a:spcPts val="1000"/>
              </a:spcAft>
            </a:pPr>
            <a:r>
              <a:rPr lang="en-US" sz="1900" dirty="0">
                <a:ea typeface="Times New Roman" panose="02020603050405020304" pitchFamily="18" charset="0"/>
                <a:cs typeface="Times New Roman" panose="02020603050405020304" pitchFamily="18" charset="0"/>
              </a:rPr>
              <a:t>A</a:t>
            </a:r>
            <a:r>
              <a:rPr lang="en-US" sz="1900" dirty="0">
                <a:effectLst/>
                <a:ea typeface="Times New Roman" panose="02020603050405020304" pitchFamily="18" charset="0"/>
                <a:cs typeface="Times New Roman" panose="02020603050405020304" pitchFamily="18" charset="0"/>
              </a:rPr>
              <a:t>dministrator. (2012, December 24). </a:t>
            </a:r>
            <a:r>
              <a:rPr lang="en-US" sz="1900" i="1" dirty="0" err="1">
                <a:effectLst/>
                <a:ea typeface="Times New Roman" panose="02020603050405020304" pitchFamily="18" charset="0"/>
                <a:cs typeface="Times New Roman" panose="02020603050405020304" pitchFamily="18" charset="0"/>
              </a:rPr>
              <a:t>Sql</a:t>
            </a:r>
            <a:r>
              <a:rPr lang="en-US" sz="1900" i="1" dirty="0">
                <a:effectLst/>
                <a:ea typeface="Times New Roman" panose="02020603050405020304" pitchFamily="18" charset="0"/>
                <a:cs typeface="Times New Roman" panose="02020603050405020304" pitchFamily="18" charset="0"/>
              </a:rPr>
              <a:t> injection authentication bypass cheat sheet</a:t>
            </a:r>
            <a:r>
              <a:rPr lang="en-US" sz="1900" dirty="0">
                <a:effectLst/>
                <a:ea typeface="Times New Roman" panose="02020603050405020304" pitchFamily="18" charset="0"/>
                <a:cs typeface="Times New Roman" panose="02020603050405020304" pitchFamily="18" charset="0"/>
              </a:rPr>
              <a:t>. Penetration Testing Lab. https://pentestlab.blog/2012/12/24/sql-injection-authentication-bypass-cheat-sheet/. </a:t>
            </a:r>
            <a:endParaRPr lang="en-US" sz="1900" dirty="0">
              <a:effectLst/>
              <a:ea typeface="Calibri" panose="020F0502020204030204" pitchFamily="34" charset="0"/>
              <a:cs typeface="Times New Roman" panose="02020603050405020304" pitchFamily="18" charset="0"/>
            </a:endParaRPr>
          </a:p>
          <a:p>
            <a:pPr marL="360045" marR="0" indent="-360045">
              <a:lnSpc>
                <a:spcPct val="115000"/>
              </a:lnSpc>
              <a:spcBef>
                <a:spcPts val="0"/>
              </a:spcBef>
              <a:spcAft>
                <a:spcPts val="1000"/>
              </a:spcAft>
            </a:pPr>
            <a:r>
              <a:rPr lang="en-US" sz="1900" dirty="0" err="1">
                <a:effectLst/>
                <a:ea typeface="Times New Roman" panose="02020603050405020304" pitchFamily="18" charset="0"/>
                <a:cs typeface="Times New Roman" panose="02020603050405020304" pitchFamily="18" charset="0"/>
              </a:rPr>
              <a:t>Aliero</a:t>
            </a:r>
            <a:r>
              <a:rPr lang="en-US" sz="1900" dirty="0">
                <a:effectLst/>
                <a:ea typeface="Times New Roman" panose="02020603050405020304" pitchFamily="18" charset="0"/>
                <a:cs typeface="Times New Roman" panose="02020603050405020304" pitchFamily="18" charset="0"/>
              </a:rPr>
              <a:t>, M. S., Qureshi, K. N., Pasha, M. F., Ahmad, A., &amp; Jeon, G. (2020, July 22). </a:t>
            </a:r>
            <a:r>
              <a:rPr lang="en-US" sz="1900" i="1" dirty="0">
                <a:effectLst/>
                <a:ea typeface="Times New Roman" panose="02020603050405020304" pitchFamily="18" charset="0"/>
                <a:cs typeface="Times New Roman" panose="02020603050405020304" pitchFamily="18" charset="0"/>
              </a:rPr>
              <a:t>Detection of structure query language injection vulnerability in web driven database application</a:t>
            </a:r>
            <a:r>
              <a:rPr lang="en-US" sz="1900" dirty="0">
                <a:effectLst/>
                <a:ea typeface="Times New Roman" panose="02020603050405020304" pitchFamily="18" charset="0"/>
                <a:cs typeface="Times New Roman" panose="02020603050405020304" pitchFamily="18" charset="0"/>
              </a:rPr>
              <a:t>. Wiley Online Library. https://onlinelibrary.wiley.com/doi/10.1002/cpe.5936. </a:t>
            </a:r>
            <a:endParaRPr lang="en-US" sz="1900" dirty="0">
              <a:effectLst/>
              <a:ea typeface="Calibri" panose="020F0502020204030204" pitchFamily="34" charset="0"/>
              <a:cs typeface="Times New Roman" panose="02020603050405020304" pitchFamily="18" charset="0"/>
            </a:endParaRPr>
          </a:p>
          <a:p>
            <a:pPr marL="360045" marR="0" indent="-360045">
              <a:lnSpc>
                <a:spcPct val="115000"/>
              </a:lnSpc>
              <a:spcBef>
                <a:spcPts val="0"/>
              </a:spcBef>
              <a:spcAft>
                <a:spcPts val="1000"/>
              </a:spcAft>
            </a:pPr>
            <a:r>
              <a:rPr lang="en-US" sz="1900" i="1" dirty="0">
                <a:effectLst/>
                <a:ea typeface="Times New Roman" panose="02020603050405020304" pitchFamily="18" charset="0"/>
                <a:cs typeface="Times New Roman" panose="02020603050405020304" pitchFamily="18" charset="0"/>
              </a:rPr>
              <a:t>Authentication bypass using </a:t>
            </a:r>
            <a:r>
              <a:rPr lang="en-US" sz="1900" i="1" dirty="0" err="1">
                <a:effectLst/>
                <a:ea typeface="Times New Roman" panose="02020603050405020304" pitchFamily="18" charset="0"/>
                <a:cs typeface="Times New Roman" panose="02020603050405020304" pitchFamily="18" charset="0"/>
              </a:rPr>
              <a:t>sql</a:t>
            </a:r>
            <a:r>
              <a:rPr lang="en-US" sz="1900" i="1" dirty="0">
                <a:effectLst/>
                <a:ea typeface="Times New Roman" panose="02020603050405020304" pitchFamily="18" charset="0"/>
                <a:cs typeface="Times New Roman" panose="02020603050405020304" pitchFamily="18" charset="0"/>
              </a:rPr>
              <a:t> injection on login page</a:t>
            </a:r>
            <a:r>
              <a:rPr lang="en-US" sz="1900" dirty="0">
                <a:effectLst/>
                <a:ea typeface="Times New Roman" panose="02020603050405020304" pitchFamily="18" charset="0"/>
                <a:cs typeface="Times New Roman" panose="02020603050405020304" pitchFamily="18" charset="0"/>
              </a:rPr>
              <a:t>. </a:t>
            </a:r>
            <a:r>
              <a:rPr lang="en-US" sz="1900" dirty="0" err="1">
                <a:effectLst/>
                <a:ea typeface="Times New Roman" panose="02020603050405020304" pitchFamily="18" charset="0"/>
                <a:cs typeface="Times New Roman" panose="02020603050405020304" pitchFamily="18" charset="0"/>
              </a:rPr>
              <a:t>GeeksforGeeks</a:t>
            </a:r>
            <a:r>
              <a:rPr lang="en-US" sz="1900" dirty="0">
                <a:effectLst/>
                <a:ea typeface="Times New Roman" panose="02020603050405020304" pitchFamily="18" charset="0"/>
                <a:cs typeface="Times New Roman" panose="02020603050405020304" pitchFamily="18" charset="0"/>
              </a:rPr>
              <a:t>. (2020, November 20). </a:t>
            </a:r>
            <a:r>
              <a:rPr lang="en-US" sz="1900" u="sng" dirty="0">
                <a:solidFill>
                  <a:srgbClr val="0000FF"/>
                </a:solidFill>
                <a:effectLst/>
                <a:ea typeface="Times New Roman" panose="02020603050405020304" pitchFamily="18" charset="0"/>
                <a:cs typeface="Times New Roman" panose="02020603050405020304" pitchFamily="18" charset="0"/>
                <a:hlinkClick r:id="rId4"/>
              </a:rPr>
              <a:t>https://www.geeksforgeeks.org/authentication-bypass-using-sql-injection-on-login-page/</a:t>
            </a:r>
            <a:r>
              <a:rPr lang="en-US" sz="1900" dirty="0">
                <a:effectLst/>
                <a:ea typeface="Times New Roman" panose="02020603050405020304" pitchFamily="18" charset="0"/>
                <a:cs typeface="Times New Roman" panose="02020603050405020304" pitchFamily="18" charset="0"/>
              </a:rPr>
              <a:t>. </a:t>
            </a:r>
            <a:endParaRPr lang="en-US" sz="1900" dirty="0">
              <a:effectLst/>
              <a:ea typeface="Calibri" panose="020F0502020204030204" pitchFamily="34" charset="0"/>
              <a:cs typeface="Times New Roman" panose="02020603050405020304" pitchFamily="18" charset="0"/>
            </a:endParaRPr>
          </a:p>
          <a:p>
            <a:pPr marL="360045" marR="0" indent="-360045"/>
            <a:r>
              <a:rPr lang="en-US" sz="1900" i="1" dirty="0" err="1">
                <a:effectLst/>
                <a:ea typeface="Times New Roman" panose="02020603050405020304" pitchFamily="18" charset="0"/>
              </a:rPr>
              <a:t>kitploit</a:t>
            </a:r>
            <a:r>
              <a:rPr lang="en-US" sz="1900" i="1" dirty="0">
                <a:effectLst/>
                <a:ea typeface="Times New Roman" panose="02020603050405020304" pitchFamily="18" charset="0"/>
              </a:rPr>
              <a:t> - hacker tools on twitter: "</a:t>
            </a:r>
            <a:r>
              <a:rPr lang="en-US" sz="1900" i="1" dirty="0" err="1">
                <a:effectLst/>
                <a:ea typeface="Times New Roman" panose="02020603050405020304" pitchFamily="18" charset="0"/>
              </a:rPr>
              <a:t>sqlidetector</a:t>
            </a:r>
            <a:r>
              <a:rPr lang="en-US" sz="1900" i="1" dirty="0">
                <a:effectLst/>
                <a:ea typeface="Times New Roman" panose="02020603050405020304" pitchFamily="18" charset="0"/>
              </a:rPr>
              <a:t> - helps you to ...</a:t>
            </a:r>
            <a:r>
              <a:rPr lang="en-US" sz="1900" dirty="0">
                <a:effectLst/>
                <a:ea typeface="Times New Roman" panose="02020603050405020304" pitchFamily="18" charset="0"/>
              </a:rPr>
              <a:t> (n.d.). Retrieved March 1, 2023, from https://twitter.com/KitPloit/status/1618608611017588750 </a:t>
            </a:r>
          </a:p>
          <a:p>
            <a:pPr marL="360045" marR="0" indent="-360045">
              <a:lnSpc>
                <a:spcPct val="115000"/>
              </a:lnSpc>
              <a:spcBef>
                <a:spcPts val="0"/>
              </a:spcBef>
              <a:spcAft>
                <a:spcPts val="1000"/>
              </a:spcAft>
            </a:pPr>
            <a:r>
              <a:rPr lang="en-US" sz="1900" dirty="0">
                <a:effectLst/>
                <a:ea typeface="Times New Roman" panose="02020603050405020304" pitchFamily="18" charset="0"/>
                <a:cs typeface="Times New Roman" panose="02020603050405020304" pitchFamily="18" charset="0"/>
              </a:rPr>
              <a:t>Muscat, I. (2020, May 13). </a:t>
            </a:r>
            <a:r>
              <a:rPr lang="en-US" sz="1900" i="1" dirty="0">
                <a:effectLst/>
                <a:ea typeface="Times New Roman" panose="02020603050405020304" pitchFamily="18" charset="0"/>
                <a:cs typeface="Times New Roman" panose="02020603050405020304" pitchFamily="18" charset="0"/>
              </a:rPr>
              <a:t>Prevent SQL injection vulnerabilities in PHP applications and fix them</a:t>
            </a:r>
            <a:r>
              <a:rPr lang="en-US" sz="1900" dirty="0">
                <a:effectLst/>
                <a:ea typeface="Times New Roman" panose="02020603050405020304" pitchFamily="18" charset="0"/>
                <a:cs typeface="Times New Roman" panose="02020603050405020304" pitchFamily="18" charset="0"/>
              </a:rPr>
              <a:t>. </a:t>
            </a:r>
            <a:r>
              <a:rPr lang="en-US" sz="1900" dirty="0" err="1">
                <a:effectLst/>
                <a:ea typeface="Times New Roman" panose="02020603050405020304" pitchFamily="18" charset="0"/>
                <a:cs typeface="Times New Roman" panose="02020603050405020304" pitchFamily="18" charset="0"/>
              </a:rPr>
              <a:t>Acunetix</a:t>
            </a:r>
            <a:r>
              <a:rPr lang="en-US" sz="1900" dirty="0">
                <a:effectLst/>
                <a:ea typeface="Times New Roman" panose="02020603050405020304" pitchFamily="18" charset="0"/>
                <a:cs typeface="Times New Roman" panose="02020603050405020304" pitchFamily="18" charset="0"/>
              </a:rPr>
              <a:t>. https://www.acunetix.com/blog/articles/prevent-sql-injection-vulnerabilities-in-php-applications/. </a:t>
            </a:r>
            <a:endParaRPr lang="en-US" sz="1900" dirty="0">
              <a:effectLst/>
              <a:ea typeface="Calibri" panose="020F0502020204030204" pitchFamily="34" charset="0"/>
              <a:cs typeface="Times New Roman" panose="02020603050405020304" pitchFamily="18" charset="0"/>
            </a:endParaRPr>
          </a:p>
          <a:p>
            <a:pPr marL="360045" marR="0" indent="-360045">
              <a:lnSpc>
                <a:spcPct val="115000"/>
              </a:lnSpc>
              <a:spcBef>
                <a:spcPts val="0"/>
              </a:spcBef>
              <a:spcAft>
                <a:spcPts val="1000"/>
              </a:spcAft>
            </a:pPr>
            <a:r>
              <a:rPr lang="en-US" sz="1900" i="1" dirty="0">
                <a:effectLst/>
                <a:ea typeface="Times New Roman" panose="02020603050405020304" pitchFamily="18" charset="0"/>
                <a:cs typeface="Times New Roman" panose="02020603050405020304" pitchFamily="18" charset="0"/>
              </a:rPr>
              <a:t>(PDF) a study on SQL injection techniques</a:t>
            </a:r>
            <a:r>
              <a:rPr lang="en-US" sz="1900" dirty="0">
                <a:effectLst/>
                <a:ea typeface="Times New Roman" panose="02020603050405020304" pitchFamily="18" charset="0"/>
                <a:cs typeface="Times New Roman" panose="02020603050405020304" pitchFamily="18" charset="0"/>
              </a:rPr>
              <a:t>. ResearchGate. (n.d.). https://www.researchgate.net/publication/316886377_A_study_on_SQL_injection_techniques. </a:t>
            </a:r>
            <a:endParaRPr lang="en-US" sz="1900" dirty="0">
              <a:effectLst/>
              <a:ea typeface="Calibri" panose="020F0502020204030204" pitchFamily="34" charset="0"/>
              <a:cs typeface="Times New Roman" panose="02020603050405020304" pitchFamily="18" charset="0"/>
            </a:endParaRPr>
          </a:p>
          <a:p>
            <a:pPr marL="360045" marR="0" indent="-360045">
              <a:lnSpc>
                <a:spcPct val="115000"/>
              </a:lnSpc>
              <a:spcBef>
                <a:spcPts val="0"/>
              </a:spcBef>
              <a:spcAft>
                <a:spcPts val="1000"/>
              </a:spcAft>
            </a:pPr>
            <a:r>
              <a:rPr lang="en-US" sz="1900" dirty="0" err="1">
                <a:effectLst/>
                <a:ea typeface="Times New Roman" panose="02020603050405020304" pitchFamily="18" charset="0"/>
                <a:cs typeface="Times New Roman" panose="02020603050405020304" pitchFamily="18" charset="0"/>
              </a:rPr>
              <a:t>StackHawk</a:t>
            </a:r>
            <a:r>
              <a:rPr lang="en-US" sz="1900" dirty="0">
                <a:effectLst/>
                <a:ea typeface="Times New Roman" panose="02020603050405020304" pitchFamily="18" charset="0"/>
                <a:cs typeface="Times New Roman" panose="02020603050405020304" pitchFamily="18" charset="0"/>
              </a:rPr>
              <a:t>. (n.d.). </a:t>
            </a:r>
            <a:r>
              <a:rPr lang="en-US" sz="1900" i="1" dirty="0">
                <a:effectLst/>
                <a:ea typeface="Times New Roman" panose="02020603050405020304" pitchFamily="18" charset="0"/>
                <a:cs typeface="Times New Roman" panose="02020603050405020304" pitchFamily="18" charset="0"/>
              </a:rPr>
              <a:t>Laravel SQL Injection GUIDE: Examples and Prevention</a:t>
            </a:r>
            <a:r>
              <a:rPr lang="en-US" sz="1900" dirty="0">
                <a:effectLst/>
                <a:ea typeface="Times New Roman" panose="02020603050405020304" pitchFamily="18" charset="0"/>
                <a:cs typeface="Times New Roman" panose="02020603050405020304" pitchFamily="18" charset="0"/>
              </a:rPr>
              <a:t>. </a:t>
            </a:r>
            <a:r>
              <a:rPr lang="en-US" sz="1900" dirty="0" err="1">
                <a:effectLst/>
                <a:ea typeface="Times New Roman" panose="02020603050405020304" pitchFamily="18" charset="0"/>
                <a:cs typeface="Times New Roman" panose="02020603050405020304" pitchFamily="18" charset="0"/>
              </a:rPr>
              <a:t>StackHawk</a:t>
            </a:r>
            <a:r>
              <a:rPr lang="en-US" sz="1900" dirty="0">
                <a:effectLst/>
                <a:ea typeface="Times New Roman" panose="02020603050405020304" pitchFamily="18" charset="0"/>
                <a:cs typeface="Times New Roman" panose="02020603050405020304" pitchFamily="18" charset="0"/>
              </a:rPr>
              <a:t>. https://www.stackhawk.com/blog/sql-injection-prevention-laravel/. </a:t>
            </a:r>
            <a:endParaRPr lang="en-US" sz="1900" dirty="0">
              <a:effectLst/>
              <a:ea typeface="Calibri" panose="020F0502020204030204" pitchFamily="34" charset="0"/>
              <a:cs typeface="Times New Roman" panose="02020603050405020304" pitchFamily="18" charset="0"/>
            </a:endParaRPr>
          </a:p>
          <a:p>
            <a:pPr marL="360045" marR="0" indent="-360045">
              <a:lnSpc>
                <a:spcPct val="115000"/>
              </a:lnSpc>
              <a:spcBef>
                <a:spcPts val="0"/>
              </a:spcBef>
              <a:spcAft>
                <a:spcPts val="1000"/>
              </a:spcAft>
            </a:pPr>
            <a:r>
              <a:rPr lang="en-US" sz="1900" i="1" dirty="0">
                <a:effectLst/>
                <a:ea typeface="Times New Roman" panose="02020603050405020304" pitchFamily="18" charset="0"/>
                <a:cs typeface="Times New Roman" panose="02020603050405020304" pitchFamily="18" charset="0"/>
              </a:rPr>
              <a:t>System architecture for SQL injection and INSIDER misuse detection system FOR DBMS</a:t>
            </a:r>
            <a:r>
              <a:rPr lang="en-US" sz="1900" dirty="0">
                <a:effectLst/>
                <a:ea typeface="Times New Roman" panose="02020603050405020304" pitchFamily="18" charset="0"/>
                <a:cs typeface="Times New Roman" panose="02020603050405020304" pitchFamily="18" charset="0"/>
              </a:rPr>
              <a:t>. IEEE Xplore. (n.d.). https://ieeexplore.ieee.org/abstract/document/4631942. </a:t>
            </a:r>
            <a:endParaRPr lang="en-US" sz="1900" dirty="0">
              <a:effectLst/>
              <a:ea typeface="Calibri" panose="020F0502020204030204" pitchFamily="34" charset="0"/>
              <a:cs typeface="Times New Roman" panose="02020603050405020304" pitchFamily="18" charset="0"/>
            </a:endParaRPr>
          </a:p>
          <a:p>
            <a:pPr marL="360045" marR="0" indent="-360045">
              <a:lnSpc>
                <a:spcPct val="115000"/>
              </a:lnSpc>
              <a:spcBef>
                <a:spcPts val="0"/>
              </a:spcBef>
              <a:spcAft>
                <a:spcPts val="1000"/>
              </a:spcAft>
            </a:pPr>
            <a:r>
              <a:rPr lang="en-US" sz="1900" i="1" dirty="0">
                <a:effectLst/>
                <a:ea typeface="Times New Roman" panose="02020603050405020304" pitchFamily="18" charset="0"/>
                <a:cs typeface="Times New Roman" panose="02020603050405020304" pitchFamily="18" charset="0"/>
              </a:rPr>
              <a:t>Using SQL injection to bypass authentication</a:t>
            </a:r>
            <a:r>
              <a:rPr lang="en-US" sz="1900" dirty="0">
                <a:effectLst/>
                <a:ea typeface="Times New Roman" panose="02020603050405020304" pitchFamily="18" charset="0"/>
                <a:cs typeface="Times New Roman" panose="02020603050405020304" pitchFamily="18" charset="0"/>
              </a:rPr>
              <a:t>. </a:t>
            </a:r>
            <a:r>
              <a:rPr lang="en-US" sz="1900" dirty="0" err="1">
                <a:effectLst/>
                <a:ea typeface="Times New Roman" panose="02020603050405020304" pitchFamily="18" charset="0"/>
                <a:cs typeface="Times New Roman" panose="02020603050405020304" pitchFamily="18" charset="0"/>
              </a:rPr>
              <a:t>PortSwigger</a:t>
            </a:r>
            <a:r>
              <a:rPr lang="en-US" sz="1900" dirty="0">
                <a:effectLst/>
                <a:ea typeface="Times New Roman" panose="02020603050405020304" pitchFamily="18" charset="0"/>
                <a:cs typeface="Times New Roman" panose="02020603050405020304" pitchFamily="18" charset="0"/>
              </a:rPr>
              <a:t>. (n.d.). </a:t>
            </a:r>
            <a:r>
              <a:rPr lang="en-US" sz="1900" u="sng" dirty="0">
                <a:solidFill>
                  <a:srgbClr val="0000FF"/>
                </a:solidFill>
                <a:effectLst/>
                <a:ea typeface="Times New Roman" panose="02020603050405020304" pitchFamily="18" charset="0"/>
                <a:cs typeface="Times New Roman" panose="02020603050405020304" pitchFamily="18" charset="0"/>
                <a:hlinkClick r:id="rId5"/>
              </a:rPr>
              <a:t>https://portswigger.net/support/using-sql-injection-to-bypass-authentication</a:t>
            </a:r>
            <a:r>
              <a:rPr lang="en-US" sz="1900" dirty="0">
                <a:effectLst/>
                <a:ea typeface="Times New Roman" panose="02020603050405020304" pitchFamily="18" charset="0"/>
                <a:cs typeface="Times New Roman" panose="02020603050405020304" pitchFamily="18" charset="0"/>
              </a:rPr>
              <a:t>. </a:t>
            </a:r>
            <a:endParaRPr lang="en-US" sz="1900" dirty="0">
              <a:effectLst/>
              <a:ea typeface="Calibri" panose="020F0502020204030204" pitchFamily="34" charset="0"/>
              <a:cs typeface="Times New Roman" panose="02020603050405020304" pitchFamily="18" charset="0"/>
            </a:endParaRPr>
          </a:p>
        </p:txBody>
      </p:sp>
      <p:pic>
        <p:nvPicPr>
          <p:cNvPr id="11" name="Picture 10" descr="Graphical user interface&#10;&#10;Description automatically generated">
            <a:extLst>
              <a:ext uri="{FF2B5EF4-FFF2-40B4-BE49-F238E27FC236}">
                <a16:creationId xmlns:a16="http://schemas.microsoft.com/office/drawing/2014/main" id="{00D0DFBD-0C44-D93F-990A-1F3623179787}"/>
              </a:ext>
            </a:extLst>
          </p:cNvPr>
          <p:cNvPicPr>
            <a:picLocks noChangeAspect="1"/>
          </p:cNvPicPr>
          <p:nvPr/>
        </p:nvPicPr>
        <p:blipFill>
          <a:blip r:embed="rId6"/>
          <a:stretch>
            <a:fillRect/>
          </a:stretch>
        </p:blipFill>
        <p:spPr>
          <a:xfrm>
            <a:off x="18297602" y="12690085"/>
            <a:ext cx="4273367" cy="3896202"/>
          </a:xfrm>
          <a:prstGeom prst="rect">
            <a:avLst/>
          </a:prstGeom>
        </p:spPr>
      </p:pic>
      <p:sp>
        <p:nvSpPr>
          <p:cNvPr id="18" name="TextBox 17">
            <a:extLst>
              <a:ext uri="{FF2B5EF4-FFF2-40B4-BE49-F238E27FC236}">
                <a16:creationId xmlns:a16="http://schemas.microsoft.com/office/drawing/2014/main" id="{19033ECD-5B40-EC6C-80EF-92187C9B1923}"/>
              </a:ext>
            </a:extLst>
          </p:cNvPr>
          <p:cNvSpPr txBox="1"/>
          <p:nvPr/>
        </p:nvSpPr>
        <p:spPr>
          <a:xfrm>
            <a:off x="13764663" y="13665916"/>
            <a:ext cx="4273367" cy="1154162"/>
          </a:xfrm>
          <a:prstGeom prst="rect">
            <a:avLst/>
          </a:prstGeom>
          <a:noFill/>
        </p:spPr>
        <p:txBody>
          <a:bodyPr wrap="square" rtlCol="0">
            <a:spAutoFit/>
          </a:bodyPr>
          <a:lstStyle/>
          <a:p>
            <a:pPr algn="r"/>
            <a:r>
              <a:rPr lang="en-US" sz="6900" dirty="0"/>
              <a:t>UI Screen</a:t>
            </a:r>
          </a:p>
        </p:txBody>
      </p:sp>
      <p:pic>
        <p:nvPicPr>
          <p:cNvPr id="19" name="Picture 18" descr="Timeline&#10;&#10;Description automatically generated">
            <a:extLst>
              <a:ext uri="{FF2B5EF4-FFF2-40B4-BE49-F238E27FC236}">
                <a16:creationId xmlns:a16="http://schemas.microsoft.com/office/drawing/2014/main" id="{C286702A-1001-1660-5DA9-EEDBF6A7BB4F}"/>
              </a:ext>
            </a:extLst>
          </p:cNvPr>
          <p:cNvPicPr>
            <a:picLocks noChangeAspect="1"/>
          </p:cNvPicPr>
          <p:nvPr/>
        </p:nvPicPr>
        <p:blipFill>
          <a:blip r:embed="rId7"/>
          <a:stretch>
            <a:fillRect/>
          </a:stretch>
        </p:blipFill>
        <p:spPr>
          <a:xfrm>
            <a:off x="13674879" y="22652291"/>
            <a:ext cx="9226241" cy="7075625"/>
          </a:xfrm>
          <a:prstGeom prst="rect">
            <a:avLst/>
          </a:prstGeom>
        </p:spPr>
      </p:pic>
    </p:spTree>
    <p:extLst>
      <p:ext uri="{BB962C8B-B14F-4D97-AF65-F5344CB8AC3E}">
        <p14:creationId xmlns:p14="http://schemas.microsoft.com/office/powerpoint/2010/main" val="2081131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A2D19B44CEB84096BF732DE0C55A0F" ma:contentTypeVersion="2373" ma:contentTypeDescription="Create a new document." ma:contentTypeScope="" ma:versionID="893763ede173a64d1d274252a41ae1b2">
  <xsd:schema xmlns:xsd="http://www.w3.org/2001/XMLSchema" xmlns:xs="http://www.w3.org/2001/XMLSchema" xmlns:p="http://schemas.microsoft.com/office/2006/metadata/properties" xmlns:ns1="http://schemas.microsoft.com/sharepoint/v3" xmlns:ns2="b3b59848-949a-4ed4-8036-feb011ce2b52" xmlns:ns3="37d47695-dda2-48a2-87bc-2a1f7ac7fedc" targetNamespace="http://schemas.microsoft.com/office/2006/metadata/properties" ma:root="true" ma:fieldsID="e9673881d9736d6cb1ca37eed258e20f" ns1:_="" ns2:_="" ns3:_="">
    <xsd:import namespace="http://schemas.microsoft.com/sharepoint/v3"/>
    <xsd:import namespace="b3b59848-949a-4ed4-8036-feb011ce2b52"/>
    <xsd:import namespace="37d47695-dda2-48a2-87bc-2a1f7ac7fedc"/>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b59848-949a-4ed4-8036-feb011ce2b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d47695-dda2-48a2-87bc-2a1f7ac7fedc"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5D57A-1DE3-4E26-8DF8-E86CB675CBE9}">
  <ds:schemaRefs>
    <ds:schemaRef ds:uri="http://schemas.microsoft.com/sharepoint/v3/contenttype/forms"/>
  </ds:schemaRefs>
</ds:datastoreItem>
</file>

<file path=customXml/itemProps2.xml><?xml version="1.0" encoding="utf-8"?>
<ds:datastoreItem xmlns:ds="http://schemas.openxmlformats.org/officeDocument/2006/customXml" ds:itemID="{BA7FCE02-D0E2-4F65-BAB7-71F99F529C4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A81ED50-25E7-4D26-9394-70F1F5424B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3b59848-949a-4ed4-8036-feb011ce2b52"/>
    <ds:schemaRef ds:uri="37d47695-dda2-48a2-87bc-2a1f7ac7fe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1949</TotalTime>
  <Words>712</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Roboto</vt:lpstr>
      <vt:lpstr>Symbol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Mubasher Begum</cp:lastModifiedBy>
  <cp:revision>41</cp:revision>
  <dcterms:created xsi:type="dcterms:W3CDTF">2017-11-09T18:58:10Z</dcterms:created>
  <dcterms:modified xsi:type="dcterms:W3CDTF">2023-03-01T19:45:25Z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0x01010022A2D19B44CEB84096BF732DE0C55A0F</vt:lpwstr>
  </property>
</Properties>
</file>