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7" r:id="rId2"/>
    <p:sldId id="256" r:id="rId3"/>
    <p:sldId id="257" r:id="rId4"/>
    <p:sldId id="258" r:id="rId5"/>
    <p:sldId id="265" r:id="rId6"/>
    <p:sldId id="259" r:id="rId7"/>
    <p:sldId id="260" r:id="rId8"/>
    <p:sldId id="261" r:id="rId9"/>
    <p:sldId id="262" r:id="rId10"/>
    <p:sldId id="263"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5" autoAdjust="0"/>
    <p:restoredTop sz="94660"/>
  </p:normalViewPr>
  <p:slideViewPr>
    <p:cSldViewPr snapToGrid="0">
      <p:cViewPr varScale="1">
        <p:scale>
          <a:sx n="74" d="100"/>
          <a:sy n="74" d="100"/>
        </p:scale>
        <p:origin x="4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5/17/2017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rgbClr val="0070C0"/>
          </a:fgClr>
          <a:bgClr>
            <a:schemeClr val="bg2">
              <a:lumMod val="40000"/>
              <a:lumOff val="6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Prepared by :</a:t>
            </a:r>
            <a:r>
              <a:rPr lang="en-US" dirty="0"/>
              <a:t/>
            </a:r>
            <a:br>
              <a:rPr lang="en-US" dirty="0"/>
            </a:br>
            <a:endParaRPr lang="en-US" dirty="0"/>
          </a:p>
        </p:txBody>
      </p:sp>
      <p:sp>
        <p:nvSpPr>
          <p:cNvPr id="3" name="Content Placeholder 2"/>
          <p:cNvSpPr>
            <a:spLocks noGrp="1"/>
          </p:cNvSpPr>
          <p:nvPr>
            <p:ph idx="1"/>
          </p:nvPr>
        </p:nvSpPr>
        <p:spPr>
          <a:xfrm>
            <a:off x="646110" y="1402757"/>
            <a:ext cx="7699399" cy="2293480"/>
          </a:xfrm>
          <a:blipFill dpi="0" rotWithShape="1">
            <a:blip r:embed="rId2">
              <a:duotone>
                <a:prstClr val="black"/>
                <a:schemeClr val="accent6">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Lst>
            </a:blip>
            <a:srcRect/>
            <a:tile tx="6350" ty="6350" sx="100000" sy="100000" flip="xy" algn="tl"/>
          </a:blipFill>
          <a:effectLst>
            <a:outerShdw blurRad="50800" dist="38100" dir="8100000" algn="tr" rotWithShape="0">
              <a:prstClr val="black">
                <a:alpha val="40000"/>
              </a:prstClr>
            </a:outerShdw>
            <a:reflection blurRad="241300" stA="45000" endPos="13000" dist="177800" dir="5400000" sy="-100000" algn="bl" rotWithShape="0"/>
          </a:effectLst>
          <a:scene3d>
            <a:camera prst="orthographicFront">
              <a:rot lat="0" lon="0" rev="0"/>
            </a:camera>
            <a:lightRig rig="threePt" dir="t"/>
          </a:scene3d>
        </p:spPr>
        <p:txBody>
          <a:bodyPr>
            <a:normAutofit fontScale="85000" lnSpcReduction="20000"/>
          </a:bodyPr>
          <a:lstStyle/>
          <a:p>
            <a:pPr marL="0" indent="0">
              <a:buNone/>
            </a:pPr>
            <a:r>
              <a:rPr lang="en-US" sz="4400" dirty="0" smtClean="0"/>
              <a:t>Name: Khyber Khan Zaland</a:t>
            </a:r>
          </a:p>
          <a:p>
            <a:pPr marL="0" indent="0">
              <a:buNone/>
            </a:pPr>
            <a:r>
              <a:rPr lang="en-US" sz="4400" dirty="0" smtClean="0"/>
              <a:t>F_Name: Muhammad Khetab</a:t>
            </a:r>
          </a:p>
          <a:p>
            <a:pPr marL="0" indent="0">
              <a:buNone/>
            </a:pPr>
            <a:r>
              <a:rPr lang="en-US" sz="4400" dirty="0" smtClean="0"/>
              <a:t>Section  :  ‘A’</a:t>
            </a:r>
          </a:p>
          <a:p>
            <a:pPr marL="0" indent="0">
              <a:buNone/>
            </a:pPr>
            <a:r>
              <a:rPr lang="en-US" sz="4400" dirty="0" smtClean="0"/>
              <a:t>Roll No:  16</a:t>
            </a:r>
            <a:endParaRPr lang="en-US" sz="4400" b="1" dirty="0" smtClean="0"/>
          </a:p>
        </p:txBody>
      </p:sp>
      <p:sp>
        <p:nvSpPr>
          <p:cNvPr id="5" name="Content Placeholder 2"/>
          <p:cNvSpPr txBox="1">
            <a:spLocks/>
          </p:cNvSpPr>
          <p:nvPr/>
        </p:nvSpPr>
        <p:spPr>
          <a:xfrm>
            <a:off x="646111" y="4056846"/>
            <a:ext cx="7806721" cy="2459864"/>
          </a:xfrm>
          <a:prstGeom prst="rect">
            <a:avLst/>
          </a:prstGeom>
          <a:blipFill dpi="0" rotWithShape="1">
            <a:blip r:embed="rId2">
              <a:duotone>
                <a:prstClr val="black"/>
                <a:schemeClr val="accent6">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Lst>
            </a:blip>
            <a:srcRect/>
            <a:tile tx="6350" ty="6350" sx="100000" sy="100000" flip="xy" algn="tl"/>
          </a:blipFill>
          <a:effectLst>
            <a:outerShdw blurRad="50800" dist="38100" dir="8100000" algn="tr" rotWithShape="0">
              <a:prstClr val="black">
                <a:alpha val="40000"/>
              </a:prstClr>
            </a:outerShdw>
            <a:reflection blurRad="241300" stA="45000" endPos="13000" dist="177800" dir="5400000" sy="-100000" algn="bl" rotWithShape="0"/>
          </a:effectLst>
          <a:scene3d>
            <a:camera prst="orthographicFront">
              <a:rot lat="0" lon="0" rev="0"/>
            </a:camera>
            <a:lightRig rig="threePt" dir="t"/>
          </a:scene3d>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4400" dirty="0" smtClean="0"/>
              <a:t>Name: Abdul-</a:t>
            </a:r>
            <a:r>
              <a:rPr lang="en-US" sz="4400" dirty="0" err="1" smtClean="0"/>
              <a:t>shokoor</a:t>
            </a:r>
            <a:endParaRPr lang="en-US" sz="4400" dirty="0" smtClean="0"/>
          </a:p>
          <a:p>
            <a:pPr marL="0" indent="0">
              <a:buFont typeface="Wingdings 3" charset="2"/>
              <a:buNone/>
            </a:pPr>
            <a:r>
              <a:rPr lang="en-US" sz="4400" dirty="0" err="1" smtClean="0"/>
              <a:t>F_Name</a:t>
            </a:r>
            <a:r>
              <a:rPr lang="en-US" sz="4400" dirty="0" smtClean="0"/>
              <a:t>:</a:t>
            </a:r>
          </a:p>
          <a:p>
            <a:pPr marL="0" indent="0">
              <a:buFont typeface="Wingdings 3" charset="2"/>
              <a:buNone/>
            </a:pPr>
            <a:r>
              <a:rPr lang="en-US" sz="4400" dirty="0" smtClean="0"/>
              <a:t>Section  :  ‘A’</a:t>
            </a:r>
          </a:p>
          <a:p>
            <a:pPr marL="0" indent="0">
              <a:buFont typeface="Wingdings 3" charset="2"/>
              <a:buNone/>
            </a:pPr>
            <a:r>
              <a:rPr lang="en-US" sz="4400" dirty="0" smtClean="0"/>
              <a:t>Roll No:  </a:t>
            </a:r>
            <a:endParaRPr lang="en-US" sz="4400" b="1" dirty="0" smtClean="0"/>
          </a:p>
        </p:txBody>
      </p:sp>
    </p:spTree>
    <p:extLst>
      <p:ext uri="{BB962C8B-B14F-4D97-AF65-F5344CB8AC3E}">
        <p14:creationId xmlns:p14="http://schemas.microsoft.com/office/powerpoint/2010/main" val="41044090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a:t>
            </a:r>
            <a:endParaRPr lang="en-US" dirty="0"/>
          </a:p>
        </p:txBody>
      </p:sp>
      <p:sp>
        <p:nvSpPr>
          <p:cNvPr id="3" name="Content Placeholder 2"/>
          <p:cNvSpPr>
            <a:spLocks noGrp="1"/>
          </p:cNvSpPr>
          <p:nvPr>
            <p:ph idx="1"/>
          </p:nvPr>
        </p:nvSpPr>
        <p:spPr/>
        <p:txBody>
          <a:bodyPr/>
          <a:lstStyle/>
          <a:p>
            <a:r>
              <a:rPr lang="en-US" dirty="0"/>
              <a:t> Swing is a GUI widget toolkit for java. </a:t>
            </a:r>
            <a:endParaRPr lang="en-US" dirty="0" smtClean="0"/>
          </a:p>
          <a:p>
            <a:r>
              <a:rPr lang="en-US" dirty="0" smtClean="0"/>
              <a:t>it </a:t>
            </a:r>
            <a:r>
              <a:rPr lang="en-US" dirty="0"/>
              <a:t>is part of Oracle's java foundation classes- an API for providing a graphical user interface (GUI) for java programs</a:t>
            </a:r>
            <a:r>
              <a:rPr lang="en-US" dirty="0" smtClean="0"/>
              <a:t>.</a:t>
            </a:r>
          </a:p>
          <a:p>
            <a:r>
              <a:rPr lang="en-US" dirty="0" smtClean="0"/>
              <a:t> </a:t>
            </a:r>
            <a:r>
              <a:rPr lang="en-US" dirty="0"/>
              <a:t>in this project we will use swing library to provide graphical interface. </a:t>
            </a:r>
          </a:p>
        </p:txBody>
      </p:sp>
    </p:spTree>
    <p:extLst>
      <p:ext uri="{BB962C8B-B14F-4D97-AF65-F5344CB8AC3E}">
        <p14:creationId xmlns:p14="http://schemas.microsoft.com/office/powerpoint/2010/main" val="31027500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a:t>
            </a:r>
            <a:endParaRPr lang="en-US" dirty="0"/>
          </a:p>
        </p:txBody>
      </p:sp>
      <p:sp>
        <p:nvSpPr>
          <p:cNvPr id="3" name="Content Placeholder 2"/>
          <p:cNvSpPr>
            <a:spLocks noGrp="1"/>
          </p:cNvSpPr>
          <p:nvPr>
            <p:ph idx="1"/>
          </p:nvPr>
        </p:nvSpPr>
        <p:spPr/>
        <p:txBody>
          <a:bodyPr/>
          <a:lstStyle/>
          <a:p>
            <a:r>
              <a:rPr lang="en-US" dirty="0" smtClean="0"/>
              <a:t>Java </a:t>
            </a:r>
            <a:r>
              <a:rPr lang="en-US" dirty="0"/>
              <a:t>is platform independent and run on every </a:t>
            </a:r>
            <a:r>
              <a:rPr lang="en-US" dirty="0" smtClean="0"/>
              <a:t>operating system.</a:t>
            </a:r>
          </a:p>
          <a:p>
            <a:pPr marL="0" indent="0">
              <a:buNone/>
            </a:pPr>
            <a:r>
              <a:rPr lang="en-US" dirty="0"/>
              <a:t> </a:t>
            </a:r>
            <a:r>
              <a:rPr lang="en-US" dirty="0" smtClean="0"/>
              <a:t>for example windows, Linux windows server.</a:t>
            </a:r>
          </a:p>
          <a:p>
            <a:r>
              <a:rPr lang="en-US" dirty="0" smtClean="0"/>
              <a:t> </a:t>
            </a:r>
            <a:r>
              <a:rPr lang="en-US" dirty="0"/>
              <a:t>that runs JVM (java virtual </a:t>
            </a:r>
            <a:r>
              <a:rPr lang="en-US" dirty="0" smtClean="0"/>
              <a:t>machine).</a:t>
            </a:r>
          </a:p>
          <a:p>
            <a:r>
              <a:rPr lang="en-US" dirty="0" smtClean="0"/>
              <a:t>but </a:t>
            </a:r>
            <a:r>
              <a:rPr lang="en-US" dirty="0"/>
              <a:t>our  main purpose is to develop a project that runs on windows operating systems.</a:t>
            </a:r>
          </a:p>
          <a:p>
            <a:endParaRPr lang="en-US" dirty="0"/>
          </a:p>
        </p:txBody>
      </p:sp>
    </p:spTree>
    <p:extLst>
      <p:ext uri="{BB962C8B-B14F-4D97-AF65-F5344CB8AC3E}">
        <p14:creationId xmlns:p14="http://schemas.microsoft.com/office/powerpoint/2010/main" val="33175323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design phase:</a:t>
            </a:r>
            <a:endParaRPr lang="en-US" dirty="0"/>
          </a:p>
        </p:txBody>
      </p:sp>
      <p:sp>
        <p:nvSpPr>
          <p:cNvPr id="3" name="Content Placeholder 2"/>
          <p:cNvSpPr>
            <a:spLocks noGrp="1"/>
          </p:cNvSpPr>
          <p:nvPr>
            <p:ph idx="1"/>
          </p:nvPr>
        </p:nvSpPr>
        <p:spPr/>
        <p:txBody>
          <a:bodyPr>
            <a:noAutofit/>
          </a:bodyPr>
          <a:lstStyle/>
          <a:p>
            <a:pPr>
              <a:lnSpc>
                <a:spcPct val="120000"/>
              </a:lnSpc>
            </a:pPr>
            <a:r>
              <a:rPr lang="en-US" dirty="0"/>
              <a:t>In the design phase the architecture is </a:t>
            </a:r>
            <a:r>
              <a:rPr lang="en-US" dirty="0" smtClean="0"/>
              <a:t>established. </a:t>
            </a:r>
            <a:endParaRPr lang="en-US" dirty="0"/>
          </a:p>
          <a:p>
            <a:pPr>
              <a:lnSpc>
                <a:spcPct val="120000"/>
              </a:lnSpc>
            </a:pPr>
            <a:r>
              <a:rPr lang="en-US" dirty="0"/>
              <a:t>This phase starts with the requirement document </a:t>
            </a:r>
            <a:r>
              <a:rPr lang="en-US" dirty="0" smtClean="0"/>
              <a:t>delivered</a:t>
            </a:r>
            <a:r>
              <a:rPr lang="en-US" dirty="0"/>
              <a:t> </a:t>
            </a:r>
            <a:r>
              <a:rPr lang="en-US" dirty="0" smtClean="0"/>
              <a:t>by </a:t>
            </a:r>
            <a:r>
              <a:rPr lang="en-US" dirty="0"/>
              <a:t>the requirement phase and maps the requirements into </a:t>
            </a:r>
            <a:r>
              <a:rPr lang="en-US" dirty="0" smtClean="0"/>
              <a:t>architecture.</a:t>
            </a:r>
            <a:endParaRPr lang="en-US" i="1" dirty="0"/>
          </a:p>
          <a:p>
            <a:pPr>
              <a:lnSpc>
                <a:spcPct val="120000"/>
              </a:lnSpc>
            </a:pPr>
            <a:r>
              <a:rPr lang="en-US" dirty="0"/>
              <a:t>The architecture defines the components, their interfaces and behaviors. </a:t>
            </a:r>
          </a:p>
          <a:p>
            <a:pPr>
              <a:lnSpc>
                <a:spcPct val="120000"/>
              </a:lnSpc>
            </a:pPr>
            <a:r>
              <a:rPr lang="en-US" dirty="0"/>
              <a:t>The design document describes a plan to implement the requirements. </a:t>
            </a:r>
          </a:p>
          <a:p>
            <a:pPr>
              <a:lnSpc>
                <a:spcPct val="120000"/>
              </a:lnSpc>
            </a:pPr>
            <a:r>
              <a:rPr lang="en-US" dirty="0"/>
              <a:t>The design may include the usage of existing </a:t>
            </a:r>
            <a:r>
              <a:rPr lang="en-US" dirty="0" smtClean="0"/>
              <a:t>components.</a:t>
            </a:r>
          </a:p>
          <a:p>
            <a:pPr marL="0" indent="0">
              <a:buNone/>
            </a:pPr>
            <a:endParaRPr lang="en-US" dirty="0"/>
          </a:p>
        </p:txBody>
      </p:sp>
    </p:spTree>
    <p:extLst>
      <p:ext uri="{BB962C8B-B14F-4D97-AF65-F5344CB8AC3E}">
        <p14:creationId xmlns:p14="http://schemas.microsoft.com/office/powerpoint/2010/main" val="22289039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the design phase:</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en-US" sz="3000" dirty="0"/>
              <a:t>The purpose of the Design Phase is to transform the requirements into complete and detailed system design specifications. Once the design is </a:t>
            </a:r>
            <a:r>
              <a:rPr lang="en-US" sz="3000" dirty="0" smtClean="0"/>
              <a:t>approved, </a:t>
            </a:r>
            <a:r>
              <a:rPr lang="en-US" sz="3000" dirty="0"/>
              <a:t>the Development Team begins the Development Phase.</a:t>
            </a:r>
          </a:p>
          <a:p>
            <a:pPr>
              <a:lnSpc>
                <a:spcPct val="120000"/>
              </a:lnSpc>
            </a:pPr>
            <a:r>
              <a:rPr lang="en-US" sz="3000" dirty="0"/>
              <a:t>The design phase provides </a:t>
            </a:r>
            <a:r>
              <a:rPr lang="en-US" sz="3000" dirty="0" smtClean="0"/>
              <a:t>details </a:t>
            </a:r>
            <a:r>
              <a:rPr lang="en-US" sz="3000" dirty="0"/>
              <a:t>about the software data structures, architecture, interfaces, and </a:t>
            </a:r>
            <a:r>
              <a:rPr lang="en-US" sz="3000" dirty="0" smtClean="0"/>
              <a:t>components.</a:t>
            </a:r>
          </a:p>
          <a:p>
            <a:pPr marL="0" indent="0">
              <a:lnSpc>
                <a:spcPct val="120000"/>
              </a:lnSpc>
              <a:buNone/>
            </a:pPr>
            <a:r>
              <a:rPr lang="ps-AF" sz="3000" dirty="0" smtClean="0"/>
              <a:t> </a:t>
            </a:r>
            <a:endParaRPr lang="ps-AF" sz="3000" dirty="0"/>
          </a:p>
          <a:p>
            <a:endParaRPr lang="en-US" dirty="0"/>
          </a:p>
        </p:txBody>
      </p:sp>
    </p:spTree>
    <p:extLst>
      <p:ext uri="{BB962C8B-B14F-4D97-AF65-F5344CB8AC3E}">
        <p14:creationId xmlns:p14="http://schemas.microsoft.com/office/powerpoint/2010/main" val="19260849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Use cases:</a:t>
            </a:r>
            <a:endParaRPr lang="en-US" sz="4000" dirty="0"/>
          </a:p>
        </p:txBody>
      </p:sp>
      <p:sp>
        <p:nvSpPr>
          <p:cNvPr id="3" name="Content Placeholder 2"/>
          <p:cNvSpPr>
            <a:spLocks noGrp="1"/>
          </p:cNvSpPr>
          <p:nvPr>
            <p:ph idx="1"/>
          </p:nvPr>
        </p:nvSpPr>
        <p:spPr/>
        <p:txBody>
          <a:bodyPr>
            <a:noAutofit/>
          </a:bodyPr>
          <a:lstStyle/>
          <a:p>
            <a:r>
              <a:rPr lang="en-US" dirty="0" smtClean="0"/>
              <a:t>Use cases: are simply </a:t>
            </a:r>
            <a:r>
              <a:rPr lang="en-US" dirty="0"/>
              <a:t>an aid </a:t>
            </a:r>
            <a:r>
              <a:rPr lang="en-US" dirty="0" smtClean="0"/>
              <a:t>to define what exists </a:t>
            </a:r>
            <a:r>
              <a:rPr lang="en-US" dirty="0"/>
              <a:t>outside </a:t>
            </a:r>
            <a:r>
              <a:rPr lang="en-US" dirty="0" smtClean="0"/>
              <a:t>the system (actors) and </a:t>
            </a:r>
            <a:r>
              <a:rPr lang="en-US" dirty="0"/>
              <a:t>what should </a:t>
            </a:r>
            <a:r>
              <a:rPr lang="en-US" dirty="0" smtClean="0"/>
              <a:t>be performed </a:t>
            </a:r>
            <a:r>
              <a:rPr lang="en-US" dirty="0"/>
              <a:t>by </a:t>
            </a:r>
            <a:r>
              <a:rPr lang="en-US" dirty="0" smtClean="0"/>
              <a:t>the system </a:t>
            </a:r>
            <a:r>
              <a:rPr lang="en-US" dirty="0"/>
              <a:t>(</a:t>
            </a:r>
            <a:r>
              <a:rPr lang="en-US" dirty="0" smtClean="0"/>
              <a:t>use cases).</a:t>
            </a:r>
          </a:p>
          <a:p>
            <a:pPr>
              <a:buFont typeface="Wingdings" panose="05000000000000000000" pitchFamily="2" charset="2"/>
              <a:buChar char="Ø"/>
            </a:pPr>
            <a:r>
              <a:rPr lang="en-US" dirty="0"/>
              <a:t>use case </a:t>
            </a:r>
            <a:r>
              <a:rPr lang="en-US" dirty="0" smtClean="0"/>
              <a:t>captures a </a:t>
            </a:r>
            <a:r>
              <a:rPr lang="en-US" dirty="0"/>
              <a:t>contract ... [that] describes the </a:t>
            </a:r>
            <a:r>
              <a:rPr lang="en-US" dirty="0" smtClean="0"/>
              <a:t>system’s behavior </a:t>
            </a:r>
            <a:r>
              <a:rPr lang="en-US" dirty="0"/>
              <a:t>under various conditions as the system responds to a request from one </a:t>
            </a:r>
            <a:r>
              <a:rPr lang="en-US" dirty="0" smtClean="0"/>
              <a:t>of its stakeholders.</a:t>
            </a:r>
          </a:p>
          <a:p>
            <a:pPr>
              <a:buFont typeface="Wingdings" panose="05000000000000000000" pitchFamily="2" charset="2"/>
              <a:buChar char="Ø"/>
            </a:pPr>
            <a:r>
              <a:rPr lang="en-US" dirty="0" smtClean="0"/>
              <a:t>The </a:t>
            </a:r>
            <a:r>
              <a:rPr lang="en-US" dirty="0"/>
              <a:t>first step in writing a use case is to define the set of “actors” that will </a:t>
            </a:r>
            <a:r>
              <a:rPr lang="en-US" dirty="0" smtClean="0"/>
              <a:t>be involved </a:t>
            </a:r>
            <a:r>
              <a:rPr lang="en-US" dirty="0"/>
              <a:t>in the story. </a:t>
            </a:r>
            <a:r>
              <a:rPr lang="en-US" dirty="0" smtClean="0"/>
              <a:t>Actors are </a:t>
            </a:r>
            <a:r>
              <a:rPr lang="en-US" dirty="0"/>
              <a:t>the different people (</a:t>
            </a:r>
            <a:r>
              <a:rPr lang="en-US" dirty="0" smtClean="0"/>
              <a:t>or devices</a:t>
            </a:r>
            <a:r>
              <a:rPr lang="en-US" dirty="0"/>
              <a:t>) that use the </a:t>
            </a:r>
            <a:r>
              <a:rPr lang="en-US" dirty="0" smtClean="0"/>
              <a:t>system or </a:t>
            </a:r>
            <a:r>
              <a:rPr lang="en-US" dirty="0"/>
              <a:t>product within the context of the function and behavior that is to be </a:t>
            </a:r>
            <a:r>
              <a:rPr lang="en-US" dirty="0" smtClean="0"/>
              <a:t>described.</a:t>
            </a:r>
          </a:p>
          <a:p>
            <a:pPr>
              <a:buFont typeface="Wingdings" panose="05000000000000000000" pitchFamily="2" charset="2"/>
              <a:buChar char="Ø"/>
            </a:pPr>
            <a:r>
              <a:rPr lang="en-US" dirty="0" smtClean="0"/>
              <a:t>One diagram of Use case for student exam is in the next page.</a:t>
            </a:r>
            <a:endParaRPr lang="en-US" dirty="0"/>
          </a:p>
        </p:txBody>
      </p:sp>
    </p:spTree>
    <p:extLst>
      <p:ext uri="{BB962C8B-B14F-4D97-AF65-F5344CB8AC3E}">
        <p14:creationId xmlns:p14="http://schemas.microsoft.com/office/powerpoint/2010/main" val="25524130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237502235"/>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Entity-Relationship Diagrams</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The object-relationship pairs can be represented graphically using the entity-relationship diagram (ERD).</a:t>
            </a:r>
          </a:p>
          <a:p>
            <a:r>
              <a:rPr lang="en-US" dirty="0" smtClean="0"/>
              <a:t>The </a:t>
            </a:r>
            <a:r>
              <a:rPr lang="en-US" dirty="0"/>
              <a:t>ERD was originally proposed </a:t>
            </a:r>
            <a:r>
              <a:rPr lang="en-US" dirty="0" smtClean="0"/>
              <a:t>for </a:t>
            </a:r>
            <a:r>
              <a:rPr lang="en-US" dirty="0"/>
              <a:t>the design of </a:t>
            </a:r>
            <a:r>
              <a:rPr lang="en-US" dirty="0" smtClean="0"/>
              <a:t>relational database systems and. </a:t>
            </a:r>
          </a:p>
          <a:p>
            <a:r>
              <a:rPr lang="en-US" dirty="0" smtClean="0"/>
              <a:t>Instead of  ERD,UML can be use for database </a:t>
            </a:r>
            <a:r>
              <a:rPr lang="en-US" dirty="0"/>
              <a:t>design </a:t>
            </a:r>
            <a:r>
              <a:rPr lang="en-US" dirty="0" smtClean="0"/>
              <a:t>applications.</a:t>
            </a:r>
          </a:p>
          <a:p>
            <a:r>
              <a:rPr lang="en-US" dirty="0" smtClean="0"/>
              <a:t>In the next diagram the strongly entity is exam entity, which has relationship with teacher and student, attendance entity depends on the student entity, subject entity depends on the teacher entity,</a:t>
            </a:r>
          </a:p>
          <a:p>
            <a:endParaRPr lang="en-US" dirty="0"/>
          </a:p>
        </p:txBody>
      </p:sp>
    </p:spTree>
    <p:extLst>
      <p:ext uri="{BB962C8B-B14F-4D97-AF65-F5344CB8AC3E}">
        <p14:creationId xmlns:p14="http://schemas.microsoft.com/office/powerpoint/2010/main" val="41204267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26" y="0"/>
            <a:ext cx="12191999" cy="6858000"/>
          </a:xfrm>
        </p:spPr>
      </p:pic>
    </p:spTree>
    <p:extLst>
      <p:ext uri="{BB962C8B-B14F-4D97-AF65-F5344CB8AC3E}">
        <p14:creationId xmlns:p14="http://schemas.microsoft.com/office/powerpoint/2010/main" val="3089741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p:txBody>
          <a:bodyPr>
            <a:normAutofit/>
          </a:bodyPr>
          <a:lstStyle/>
          <a:p>
            <a:r>
              <a:rPr lang="en-US" dirty="0" smtClean="0"/>
              <a:t>In the next slide we have  class diagram for student exam .</a:t>
            </a:r>
          </a:p>
          <a:p>
            <a:r>
              <a:rPr lang="en-US" dirty="0" smtClean="0"/>
              <a:t>This diagram has different classes, with the name of associate , teacher, student, subject, score, exam and attendance, these classes have different methods, attributes.</a:t>
            </a:r>
          </a:p>
          <a:p>
            <a:r>
              <a:rPr lang="en-US" dirty="0" smtClean="0"/>
              <a:t>Scenario for student :In the first student do registration for the exam, and gives the examination, It the student passed and he will gain marks from the teacher, if he\she gotten more then 80% marks, will be gainer of the ‘A’ grade, if he gain more than 75% marks, he\she  will gainer of ‘B’ grade. If he\she failed he will have two chances to pass, if it lost it is chances and he\she unfortunately he will be drop, and will go to home , he\she must do sleep in camera, or the teacher was bribe taker he will be passed after this position.</a:t>
            </a:r>
            <a:endParaRPr lang="en-US" dirty="0"/>
          </a:p>
        </p:txBody>
      </p:sp>
    </p:spTree>
    <p:extLst>
      <p:ext uri="{BB962C8B-B14F-4D97-AF65-F5344CB8AC3E}">
        <p14:creationId xmlns:p14="http://schemas.microsoft.com/office/powerpoint/2010/main" val="11025154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04789" y="-1008346"/>
            <a:ext cx="7390356" cy="8260915"/>
          </a:xfrm>
        </p:spPr>
      </p:pic>
    </p:spTree>
    <p:extLst>
      <p:ext uri="{BB962C8B-B14F-4D97-AF65-F5344CB8AC3E}">
        <p14:creationId xmlns:p14="http://schemas.microsoft.com/office/powerpoint/2010/main" val="5456198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799"/>
            <a:ext cx="8825658" cy="3329581"/>
          </a:xfrm>
        </p:spPr>
        <p:txBody>
          <a:bodyPr/>
          <a:lstStyle/>
          <a:p>
            <a:r>
              <a:rPr lang="en-US" sz="3600" dirty="0"/>
              <a:t>Students exam management system</a:t>
            </a:r>
          </a:p>
        </p:txBody>
      </p:sp>
      <p:sp>
        <p:nvSpPr>
          <p:cNvPr id="3" name="Subtitle 2"/>
          <p:cNvSpPr>
            <a:spLocks noGrp="1"/>
          </p:cNvSpPr>
          <p:nvPr>
            <p:ph type="subTitle" idx="1"/>
          </p:nvPr>
        </p:nvSpPr>
        <p:spPr/>
        <p:txBody>
          <a:bodyPr/>
          <a:lstStyle/>
          <a:p>
            <a:r>
              <a:rPr lang="en-US" dirty="0"/>
              <a:t>.</a:t>
            </a:r>
          </a:p>
        </p:txBody>
      </p:sp>
    </p:spTree>
    <p:extLst>
      <p:ext uri="{BB962C8B-B14F-4D97-AF65-F5344CB8AC3E}">
        <p14:creationId xmlns:p14="http://schemas.microsoft.com/office/powerpoint/2010/main" val="25377305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p:txBody>
          <a:bodyPr/>
          <a:lstStyle/>
          <a:p>
            <a:r>
              <a:rPr lang="en-US" dirty="0" smtClean="0"/>
              <a:t>In implementation phase  we do codding according to  our design phase.</a:t>
            </a:r>
          </a:p>
          <a:p>
            <a:r>
              <a:rPr lang="en-US" dirty="0" smtClean="0"/>
              <a:t>the classes we must converting  to tables.</a:t>
            </a:r>
          </a:p>
          <a:p>
            <a:r>
              <a:rPr lang="en-US" dirty="0" smtClean="0"/>
              <a:t>Simply very easily we can that.</a:t>
            </a:r>
          </a:p>
          <a:p>
            <a:r>
              <a:rPr lang="en-US" dirty="0" smtClean="0"/>
              <a:t>Procedure of converting classes to table:</a:t>
            </a:r>
          </a:p>
          <a:p>
            <a:pPr>
              <a:buFont typeface="Wingdings" panose="05000000000000000000" pitchFamily="2" charset="2"/>
              <a:buChar char="ü"/>
            </a:pPr>
            <a:r>
              <a:rPr lang="en-US" dirty="0" smtClean="0"/>
              <a:t>Change class name to table name.</a:t>
            </a:r>
          </a:p>
          <a:p>
            <a:pPr>
              <a:buFont typeface="Wingdings" panose="05000000000000000000" pitchFamily="2" charset="2"/>
              <a:buChar char="ü"/>
            </a:pPr>
            <a:r>
              <a:rPr lang="en-US" dirty="0" smtClean="0"/>
              <a:t>Change attributes of class to column name.</a:t>
            </a:r>
          </a:p>
          <a:p>
            <a:pPr>
              <a:buFont typeface="Wingdings" panose="05000000000000000000" pitchFamily="2" charset="2"/>
              <a:buChar char="ü"/>
            </a:pPr>
            <a:r>
              <a:rPr lang="en-US" dirty="0" smtClean="0"/>
              <a:t>And create table.</a:t>
            </a:r>
          </a:p>
          <a:p>
            <a:pPr>
              <a:buFont typeface="Wingdings" panose="05000000000000000000" pitchFamily="2" charset="2"/>
              <a:buChar char="ü"/>
            </a:pPr>
            <a:r>
              <a:rPr lang="en-US" dirty="0" smtClean="0"/>
              <a:t>If they have relationship make relationship between them.</a:t>
            </a:r>
          </a:p>
          <a:p>
            <a:pPr>
              <a:buFont typeface="Wingdings" panose="05000000000000000000" pitchFamily="2" charset="2"/>
              <a:buChar char="ü"/>
            </a:pPr>
            <a:r>
              <a:rPr lang="en-US" dirty="0" smtClean="0"/>
              <a:t>Create primary key to tables if there was necessary.</a:t>
            </a:r>
          </a:p>
        </p:txBody>
      </p:sp>
    </p:spTree>
    <p:extLst>
      <p:ext uri="{BB962C8B-B14F-4D97-AF65-F5344CB8AC3E}">
        <p14:creationId xmlns:p14="http://schemas.microsoft.com/office/powerpoint/2010/main" val="22551106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81262"/>
            <a:ext cx="9404723" cy="1371985"/>
          </a:xfrm>
          <a:blipFill>
            <a:blip r:embed="rId2"/>
            <a:tile tx="0" ty="0" sx="100000" sy="100000" flip="none" algn="tl"/>
          </a:blipFill>
        </p:spPr>
        <p:txBody>
          <a:bodyPr/>
          <a:lstStyle/>
          <a:p>
            <a:r>
              <a:rPr lang="en-US" dirty="0" smtClean="0"/>
              <a:t>One example creation of table our project.    Teacher table </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0780337"/>
              </p:ext>
            </p:extLst>
          </p:nvPr>
        </p:nvGraphicFramePr>
        <p:xfrm>
          <a:off x="1103313" y="2052638"/>
          <a:ext cx="8947152" cy="2494280"/>
        </p:xfrm>
        <a:graphic>
          <a:graphicData uri="http://schemas.openxmlformats.org/drawingml/2006/table">
            <a:tbl>
              <a:tblPr firstRow="1" bandRow="1">
                <a:tableStyleId>{5C22544A-7EE6-4342-B048-85BDC9FD1C3A}</a:tableStyleId>
              </a:tblPr>
              <a:tblGrid>
                <a:gridCol w="1491192"/>
                <a:gridCol w="1491192"/>
                <a:gridCol w="1491192"/>
                <a:gridCol w="1491192"/>
                <a:gridCol w="1491192"/>
                <a:gridCol w="1491192"/>
              </a:tblGrid>
              <a:tr h="370840">
                <a:tc>
                  <a:txBody>
                    <a:bodyPr/>
                    <a:lstStyle/>
                    <a:p>
                      <a:r>
                        <a:rPr lang="en-US" dirty="0" smtClean="0"/>
                        <a:t>Teach_Id</a:t>
                      </a:r>
                      <a:endParaRPr lang="en-US" dirty="0"/>
                    </a:p>
                  </a:txBody>
                  <a:tcPr/>
                </a:tc>
                <a:tc>
                  <a:txBody>
                    <a:bodyPr/>
                    <a:lstStyle/>
                    <a:p>
                      <a:r>
                        <a:rPr lang="en-US" dirty="0" smtClean="0"/>
                        <a:t>First_Name</a:t>
                      </a:r>
                      <a:endParaRPr lang="en-US" dirty="0"/>
                    </a:p>
                  </a:txBody>
                  <a:tcPr/>
                </a:tc>
                <a:tc>
                  <a:txBody>
                    <a:bodyPr/>
                    <a:lstStyle/>
                    <a:p>
                      <a:r>
                        <a:rPr lang="en-US" dirty="0" smtClean="0"/>
                        <a:t>Last Name</a:t>
                      </a:r>
                    </a:p>
                  </a:txBody>
                  <a:tcPr/>
                </a:tc>
                <a:tc>
                  <a:txBody>
                    <a:bodyPr/>
                    <a:lstStyle/>
                    <a:p>
                      <a:r>
                        <a:rPr lang="en-US" dirty="0" smtClean="0"/>
                        <a:t>gender</a:t>
                      </a:r>
                      <a:endParaRPr lang="en-US" dirty="0"/>
                    </a:p>
                  </a:txBody>
                  <a:tcPr/>
                </a:tc>
                <a:tc>
                  <a:txBody>
                    <a:bodyPr/>
                    <a:lstStyle/>
                    <a:p>
                      <a:r>
                        <a:rPr lang="en-US" dirty="0" smtClean="0"/>
                        <a:t>phone</a:t>
                      </a:r>
                      <a:endParaRPr lang="en-US" dirty="0"/>
                    </a:p>
                  </a:txBody>
                  <a:tcPr/>
                </a:tc>
                <a:tc>
                  <a:txBody>
                    <a:bodyPr/>
                    <a:lstStyle/>
                    <a:p>
                      <a:r>
                        <a:rPr lang="en-US" dirty="0" smtClean="0"/>
                        <a:t>Email</a:t>
                      </a:r>
                      <a:endParaRPr lang="en-US" dirty="0"/>
                    </a:p>
                  </a:txBody>
                  <a:tcPr/>
                </a:tc>
              </a:tr>
              <a:tr h="370840">
                <a:tc>
                  <a:txBody>
                    <a:bodyPr/>
                    <a:lstStyle/>
                    <a:p>
                      <a:r>
                        <a:rPr lang="en-US" dirty="0" smtClean="0"/>
                        <a:t>1</a:t>
                      </a:r>
                    </a:p>
                  </a:txBody>
                  <a:tcPr/>
                </a:tc>
                <a:tc>
                  <a:txBody>
                    <a:bodyPr/>
                    <a:lstStyle/>
                    <a:p>
                      <a:r>
                        <a:rPr lang="en-US" dirty="0" smtClean="0"/>
                        <a:t>Khyber khan</a:t>
                      </a:r>
                      <a:r>
                        <a:rPr lang="en-US" baseline="0" dirty="0" smtClean="0"/>
                        <a:t> </a:t>
                      </a:r>
                      <a:endParaRPr lang="en-US" dirty="0" smtClean="0"/>
                    </a:p>
                  </a:txBody>
                  <a:tcPr/>
                </a:tc>
                <a:tc>
                  <a:txBody>
                    <a:bodyPr/>
                    <a:lstStyle/>
                    <a:p>
                      <a:r>
                        <a:rPr lang="en-US" dirty="0" smtClean="0"/>
                        <a:t>Zaland</a:t>
                      </a:r>
                      <a:endParaRPr lang="en-US" dirty="0"/>
                    </a:p>
                  </a:txBody>
                  <a:tcPr/>
                </a:tc>
                <a:tc>
                  <a:txBody>
                    <a:bodyPr/>
                    <a:lstStyle/>
                    <a:p>
                      <a:r>
                        <a:rPr lang="en-US" dirty="0" smtClean="0"/>
                        <a:t>male</a:t>
                      </a:r>
                      <a:endParaRPr lang="en-US" dirty="0"/>
                    </a:p>
                  </a:txBody>
                  <a:tcPr/>
                </a:tc>
                <a:tc>
                  <a:txBody>
                    <a:bodyPr/>
                    <a:lstStyle/>
                    <a:p>
                      <a:r>
                        <a:rPr lang="en-US" dirty="0" smtClean="0"/>
                        <a:t>0790114349</a:t>
                      </a:r>
                      <a:endParaRPr lang="en-US" dirty="0"/>
                    </a:p>
                  </a:txBody>
                  <a:tcPr/>
                </a:tc>
                <a:tc>
                  <a:txBody>
                    <a:bodyPr/>
                    <a:lstStyle/>
                    <a:p>
                      <a:r>
                        <a:rPr lang="en-US" dirty="0" smtClean="0"/>
                        <a:t>Khyber…*gmail.com</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r>
                        <a:rPr lang="en-US" dirty="0" smtClean="0"/>
                        <a:t>z</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6357097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a:t>
            </a:r>
            <a:endParaRPr lang="en-US" dirty="0"/>
          </a:p>
        </p:txBody>
      </p:sp>
      <p:sp>
        <p:nvSpPr>
          <p:cNvPr id="3" name="Content Placeholder 2"/>
          <p:cNvSpPr>
            <a:spLocks noGrp="1"/>
          </p:cNvSpPr>
          <p:nvPr>
            <p:ph idx="1"/>
          </p:nvPr>
        </p:nvSpPr>
        <p:spPr/>
        <p:txBody>
          <a:bodyPr/>
          <a:lstStyle/>
          <a:p>
            <a:r>
              <a:rPr lang="en-US" dirty="0" smtClean="0"/>
              <a:t>JDBC means java database connectivity.</a:t>
            </a:r>
          </a:p>
          <a:p>
            <a:r>
              <a:rPr lang="en-US" dirty="0" smtClean="0"/>
              <a:t>When you make database do connectivity of database with java.</a:t>
            </a:r>
          </a:p>
          <a:p>
            <a:r>
              <a:rPr lang="en-US" dirty="0" smtClean="0"/>
              <a:t>After make interface for the end user so simply and user friendly.</a:t>
            </a:r>
          </a:p>
          <a:p>
            <a:r>
              <a:rPr lang="en-US" dirty="0" smtClean="0"/>
              <a:t>May be the end user will be illiterate.</a:t>
            </a:r>
          </a:p>
          <a:p>
            <a:r>
              <a:rPr lang="en-US" dirty="0" smtClean="0"/>
              <a:t>  the user interface will be built-in pollymorpically. </a:t>
            </a:r>
            <a:endParaRPr lang="en-US" dirty="0"/>
          </a:p>
        </p:txBody>
      </p:sp>
    </p:spTree>
    <p:extLst>
      <p:ext uri="{BB962C8B-B14F-4D97-AF65-F5344CB8AC3E}">
        <p14:creationId xmlns:p14="http://schemas.microsoft.com/office/powerpoint/2010/main" val="12351714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smtClean="0"/>
              <a:t>From  how to program java book.</a:t>
            </a:r>
          </a:p>
          <a:p>
            <a:r>
              <a:rPr lang="en-US" dirty="0" smtClean="0"/>
              <a:t>From java complete reference of  java book.</a:t>
            </a:r>
          </a:p>
          <a:p>
            <a:r>
              <a:rPr lang="en-US" dirty="0" smtClean="0"/>
              <a:t>From </a:t>
            </a:r>
            <a:r>
              <a:rPr lang="en-US" dirty="0"/>
              <a:t>software engineering A Practitioner’s </a:t>
            </a:r>
            <a:r>
              <a:rPr lang="en-US" dirty="0" smtClean="0"/>
              <a:t>Approach.</a:t>
            </a:r>
            <a:endParaRPr lang="en-US" dirty="0"/>
          </a:p>
        </p:txBody>
      </p:sp>
    </p:spTree>
    <p:extLst>
      <p:ext uri="{BB962C8B-B14F-4D97-AF65-F5344CB8AC3E}">
        <p14:creationId xmlns:p14="http://schemas.microsoft.com/office/powerpoint/2010/main" val="23674982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at a glance </a:t>
            </a:r>
            <a:endParaRPr lang="en-US" dirty="0"/>
          </a:p>
        </p:txBody>
      </p:sp>
      <p:sp>
        <p:nvSpPr>
          <p:cNvPr id="3" name="Content Placeholder 2"/>
          <p:cNvSpPr>
            <a:spLocks noGrp="1"/>
          </p:cNvSpPr>
          <p:nvPr>
            <p:ph idx="1"/>
          </p:nvPr>
        </p:nvSpPr>
        <p:spPr>
          <a:xfrm>
            <a:off x="1104293" y="2077970"/>
            <a:ext cx="8946541" cy="4195481"/>
          </a:xfrm>
        </p:spPr>
        <p:txBody>
          <a:bodyPr>
            <a:noAutofit/>
          </a:bodyPr>
          <a:lstStyle/>
          <a:p>
            <a:r>
              <a:rPr lang="en-US" dirty="0" smtClean="0"/>
              <a:t>Part One: What is problem without DB.</a:t>
            </a:r>
          </a:p>
          <a:p>
            <a:r>
              <a:rPr lang="en-US" dirty="0" smtClean="0"/>
              <a:t>Part two: The  Requirements gathering Phase:</a:t>
            </a:r>
          </a:p>
          <a:p>
            <a:pPr>
              <a:buFont typeface="Wingdings" panose="05000000000000000000" pitchFamily="2" charset="2"/>
              <a:buChar char="§"/>
            </a:pPr>
            <a:r>
              <a:rPr lang="en-US" dirty="0" smtClean="0"/>
              <a:t>Introduction</a:t>
            </a:r>
          </a:p>
          <a:p>
            <a:pPr>
              <a:buFont typeface="Wingdings" panose="05000000000000000000" pitchFamily="2" charset="2"/>
              <a:buChar char="§"/>
            </a:pPr>
            <a:r>
              <a:rPr lang="en-US" dirty="0" smtClean="0"/>
              <a:t>Goals</a:t>
            </a:r>
          </a:p>
          <a:p>
            <a:pPr>
              <a:buFont typeface="Wingdings" panose="05000000000000000000" pitchFamily="2" charset="2"/>
              <a:buChar char="§"/>
            </a:pPr>
            <a:r>
              <a:rPr lang="en-US" dirty="0" smtClean="0"/>
              <a:t>Java</a:t>
            </a:r>
          </a:p>
          <a:p>
            <a:pPr>
              <a:buFont typeface="Wingdings" panose="05000000000000000000" pitchFamily="2" charset="2"/>
              <a:buChar char="§"/>
            </a:pPr>
            <a:r>
              <a:rPr lang="en-US" dirty="0" smtClean="0"/>
              <a:t>MySQL</a:t>
            </a:r>
          </a:p>
          <a:p>
            <a:pPr>
              <a:buFont typeface="Wingdings" panose="05000000000000000000" pitchFamily="2" charset="2"/>
              <a:buChar char="§"/>
            </a:pPr>
            <a:r>
              <a:rPr lang="en-US" dirty="0" smtClean="0"/>
              <a:t>Swing</a:t>
            </a:r>
          </a:p>
          <a:p>
            <a:pPr>
              <a:buFont typeface="Wingdings" panose="05000000000000000000" pitchFamily="2" charset="2"/>
              <a:buChar char="§"/>
            </a:pPr>
            <a:r>
              <a:rPr lang="en-US" dirty="0" smtClean="0"/>
              <a:t>Operating System</a:t>
            </a:r>
          </a:p>
          <a:p>
            <a:pPr>
              <a:buFont typeface="Wingdings" panose="05000000000000000000" pitchFamily="2" charset="2"/>
              <a:buChar char="Ø"/>
            </a:pPr>
            <a:r>
              <a:rPr lang="en-US" dirty="0" smtClean="0"/>
              <a:t>Part Two: The Design phase:</a:t>
            </a:r>
          </a:p>
          <a:p>
            <a:pPr>
              <a:buFont typeface="Wingdings" panose="05000000000000000000" pitchFamily="2" charset="2"/>
              <a:buChar char="v"/>
            </a:pPr>
            <a:r>
              <a:rPr lang="en-US" dirty="0"/>
              <a:t>Introduction to design phase</a:t>
            </a:r>
          </a:p>
          <a:p>
            <a:pPr marL="0" indent="0">
              <a:buNone/>
            </a:pPr>
            <a:r>
              <a:rPr lang="en-US" dirty="0" smtClean="0"/>
              <a:t>  </a:t>
            </a:r>
            <a:endParaRPr lang="en-US" dirty="0"/>
          </a:p>
        </p:txBody>
      </p:sp>
    </p:spTree>
    <p:extLst>
      <p:ext uri="{BB962C8B-B14F-4D97-AF65-F5344CB8AC3E}">
        <p14:creationId xmlns:p14="http://schemas.microsoft.com/office/powerpoint/2010/main" val="7742035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Purpose of design </a:t>
            </a:r>
            <a:r>
              <a:rPr lang="en-US" dirty="0" smtClean="0"/>
              <a:t>phase</a:t>
            </a:r>
          </a:p>
          <a:p>
            <a:pPr>
              <a:buFont typeface="Wingdings" panose="05000000000000000000" pitchFamily="2" charset="2"/>
              <a:buChar char="v"/>
            </a:pPr>
            <a:r>
              <a:rPr lang="en-US" dirty="0" smtClean="0"/>
              <a:t>ERD(Entity </a:t>
            </a:r>
            <a:r>
              <a:rPr lang="en-US" dirty="0"/>
              <a:t>Relationship Diagram)</a:t>
            </a:r>
          </a:p>
          <a:p>
            <a:pPr>
              <a:buFont typeface="Wingdings" panose="05000000000000000000" pitchFamily="2" charset="2"/>
              <a:buChar char="v"/>
            </a:pPr>
            <a:r>
              <a:rPr lang="en-US" dirty="0"/>
              <a:t>use case diagram</a:t>
            </a:r>
          </a:p>
          <a:p>
            <a:pPr>
              <a:buFont typeface="Wingdings" panose="05000000000000000000" pitchFamily="2" charset="2"/>
              <a:buChar char="v"/>
            </a:pPr>
            <a:r>
              <a:rPr lang="en-US" dirty="0"/>
              <a:t>Class diagram</a:t>
            </a:r>
          </a:p>
          <a:p>
            <a:pPr>
              <a:buFont typeface="Wingdings" panose="05000000000000000000" pitchFamily="2" charset="2"/>
              <a:buChar char="Ø"/>
            </a:pPr>
            <a:r>
              <a:rPr lang="en-US" dirty="0" smtClean="0"/>
              <a:t>Part three: The implementation phase:</a:t>
            </a:r>
          </a:p>
          <a:p>
            <a:pPr>
              <a:buFont typeface="Wingdings" panose="05000000000000000000" pitchFamily="2" charset="2"/>
              <a:buChar char="v"/>
            </a:pPr>
            <a:r>
              <a:rPr lang="en-US" dirty="0" smtClean="0"/>
              <a:t>Creation of database</a:t>
            </a:r>
          </a:p>
          <a:p>
            <a:pPr>
              <a:buFont typeface="Wingdings" panose="05000000000000000000" pitchFamily="2" charset="2"/>
              <a:buChar char="v"/>
            </a:pPr>
            <a:r>
              <a:rPr lang="en-US" dirty="0" smtClean="0"/>
              <a:t>Connectivity of database with classes</a:t>
            </a:r>
          </a:p>
          <a:p>
            <a:pPr>
              <a:buFont typeface="Wingdings" panose="05000000000000000000" pitchFamily="2" charset="2"/>
              <a:buChar char="v"/>
            </a:pPr>
            <a:r>
              <a:rPr lang="en-US" dirty="0" smtClean="0"/>
              <a:t>Building </a:t>
            </a:r>
            <a:r>
              <a:rPr lang="en-US" dirty="0"/>
              <a:t> </a:t>
            </a:r>
            <a:r>
              <a:rPr lang="en-US" dirty="0" smtClean="0"/>
              <a:t>the  Interface </a:t>
            </a:r>
            <a:endParaRPr lang="en-US" dirty="0"/>
          </a:p>
          <a:p>
            <a:pPr marL="0" indent="0">
              <a:buNone/>
            </a:pPr>
            <a:endParaRPr lang="en-US" dirty="0"/>
          </a:p>
        </p:txBody>
      </p:sp>
    </p:spTree>
    <p:extLst>
      <p:ext uri="{BB962C8B-B14F-4D97-AF65-F5344CB8AC3E}">
        <p14:creationId xmlns:p14="http://schemas.microsoft.com/office/powerpoint/2010/main" val="21319120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problem without DB:</a:t>
            </a:r>
            <a:endParaRPr lang="en-US"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q"/>
            </a:pPr>
            <a:r>
              <a:rPr lang="en-US" sz="2800" dirty="0"/>
              <a:t>While taking exams in an university or school, administrator have to calculate student's marks, store it and process it until a student graduates </a:t>
            </a:r>
            <a:r>
              <a:rPr lang="en-US" sz="2800" dirty="0" smtClean="0"/>
              <a:t>from school. </a:t>
            </a:r>
            <a:r>
              <a:rPr lang="en-US" sz="2800" dirty="0"/>
              <a:t>it's a hard task to store exam's record in paper-based system. In the university, administrator is responsible for handling all exams information such as all subjects teachers, students failure and success and students obtained marks until a student graduates and administrator provides his information in a transcript. </a:t>
            </a:r>
          </a:p>
          <a:p>
            <a:pPr marL="0" indent="0">
              <a:buNone/>
            </a:pPr>
            <a:endParaRPr lang="en-US" dirty="0"/>
          </a:p>
          <a:p>
            <a:endParaRPr lang="en-US" dirty="0"/>
          </a:p>
        </p:txBody>
      </p:sp>
    </p:spTree>
    <p:extLst>
      <p:ext uri="{BB962C8B-B14F-4D97-AF65-F5344CB8AC3E}">
        <p14:creationId xmlns:p14="http://schemas.microsoft.com/office/powerpoint/2010/main" val="25283083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altLang="en-US" sz="2400" dirty="0"/>
              <a:t>The goal of requirements gathering is to understand what various stakeholders want from the software that is to be </a:t>
            </a:r>
            <a:r>
              <a:rPr lang="en-US" altLang="en-US" sz="2400" dirty="0" smtClean="0"/>
              <a:t>built.</a:t>
            </a:r>
          </a:p>
          <a:p>
            <a:pPr marL="0" indent="0">
              <a:buNone/>
            </a:pPr>
            <a:r>
              <a:rPr lang="en-US" altLang="en-US" sz="3200" dirty="0" smtClean="0"/>
              <a:t>Purpose :</a:t>
            </a:r>
          </a:p>
          <a:p>
            <a:pPr>
              <a:buFont typeface="Wingdings" panose="05000000000000000000" pitchFamily="2" charset="2"/>
              <a:buChar char="q"/>
            </a:pPr>
            <a:r>
              <a:rPr lang="en-US" sz="2400" dirty="0" smtClean="0"/>
              <a:t> </a:t>
            </a:r>
            <a:r>
              <a:rPr lang="en-US" sz="2400" dirty="0"/>
              <a:t>The main purpose of this project is to store all information and records of exams in a school.</a:t>
            </a:r>
          </a:p>
          <a:p>
            <a:pPr>
              <a:buFont typeface="Wingdings" panose="05000000000000000000" pitchFamily="2" charset="2"/>
              <a:buChar char="q"/>
            </a:pPr>
            <a:endParaRPr lang="en-US" altLang="en-US" sz="2400" dirty="0"/>
          </a:p>
          <a:p>
            <a:endParaRPr lang="en-US" sz="2400" dirty="0"/>
          </a:p>
        </p:txBody>
      </p:sp>
    </p:spTree>
    <p:extLst>
      <p:ext uri="{BB962C8B-B14F-4D97-AF65-F5344CB8AC3E}">
        <p14:creationId xmlns:p14="http://schemas.microsoft.com/office/powerpoint/2010/main" val="22438314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Goals</a:t>
            </a:r>
            <a:br>
              <a:rPr lang="en-US" sz="4400" dirty="0"/>
            </a:br>
            <a:endParaRPr lang="en-US" dirty="0"/>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800" dirty="0" smtClean="0"/>
              <a:t>Store </a:t>
            </a:r>
            <a:r>
              <a:rPr lang="en-US" sz="2800" dirty="0"/>
              <a:t>all information and records of exams in </a:t>
            </a:r>
            <a:r>
              <a:rPr lang="en-US" sz="2800" dirty="0" smtClean="0"/>
              <a:t>school.</a:t>
            </a:r>
          </a:p>
          <a:p>
            <a:pPr>
              <a:buFont typeface="Courier New" panose="02070309020205020404" pitchFamily="49" charset="0"/>
              <a:buChar char="o"/>
            </a:pPr>
            <a:r>
              <a:rPr lang="en-US" sz="2800" dirty="0" smtClean="0"/>
              <a:t>store </a:t>
            </a:r>
            <a:r>
              <a:rPr lang="en-US" sz="2800" dirty="0"/>
              <a:t>record and information of </a:t>
            </a:r>
            <a:r>
              <a:rPr lang="en-US" sz="2800" dirty="0" smtClean="0"/>
              <a:t>teachers.</a:t>
            </a:r>
          </a:p>
          <a:p>
            <a:pPr>
              <a:buFont typeface="Courier New" panose="02070309020205020404" pitchFamily="49" charset="0"/>
              <a:buChar char="o"/>
            </a:pPr>
            <a:r>
              <a:rPr lang="en-US" sz="2800" dirty="0" smtClean="0"/>
              <a:t>store </a:t>
            </a:r>
            <a:r>
              <a:rPr lang="en-US" sz="2800" dirty="0"/>
              <a:t>record and information of </a:t>
            </a:r>
            <a:r>
              <a:rPr lang="en-US" sz="2800" dirty="0" smtClean="0"/>
              <a:t>students.</a:t>
            </a:r>
          </a:p>
          <a:p>
            <a:pPr>
              <a:buFont typeface="Courier New" panose="02070309020205020404" pitchFamily="49" charset="0"/>
              <a:buChar char="o"/>
            </a:pPr>
            <a:r>
              <a:rPr lang="en-US" sz="2800" dirty="0" smtClean="0"/>
              <a:t>collect </a:t>
            </a:r>
            <a:r>
              <a:rPr lang="en-US" sz="2800" dirty="0"/>
              <a:t>students </a:t>
            </a:r>
            <a:r>
              <a:rPr lang="en-US" sz="2800" dirty="0" smtClean="0"/>
              <a:t>marks.</a:t>
            </a:r>
          </a:p>
          <a:p>
            <a:pPr>
              <a:buFont typeface="Courier New" panose="02070309020205020404" pitchFamily="49" charset="0"/>
              <a:buChar char="o"/>
            </a:pPr>
            <a:r>
              <a:rPr lang="en-US" sz="2800" dirty="0" smtClean="0"/>
              <a:t>Store </a:t>
            </a:r>
            <a:r>
              <a:rPr lang="en-US" sz="2800" dirty="0"/>
              <a:t>subjects exam date and taken by whom and teacher's associate.</a:t>
            </a:r>
          </a:p>
          <a:p>
            <a:endParaRPr lang="en-US" sz="2800" dirty="0"/>
          </a:p>
        </p:txBody>
      </p:sp>
    </p:spTree>
    <p:extLst>
      <p:ext uri="{BB962C8B-B14F-4D97-AF65-F5344CB8AC3E}">
        <p14:creationId xmlns:p14="http://schemas.microsoft.com/office/powerpoint/2010/main" val="38097599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Content Placeholder 2"/>
          <p:cNvSpPr>
            <a:spLocks noGrp="1"/>
          </p:cNvSpPr>
          <p:nvPr>
            <p:ph idx="1"/>
          </p:nvPr>
        </p:nvSpPr>
        <p:spPr/>
        <p:txBody>
          <a:bodyPr>
            <a:normAutofit lnSpcReduction="10000"/>
          </a:bodyPr>
          <a:lstStyle/>
          <a:p>
            <a:r>
              <a:rPr lang="en-US" dirty="0"/>
              <a:t> </a:t>
            </a:r>
            <a:r>
              <a:rPr lang="en-US" sz="2800" dirty="0"/>
              <a:t>Java is a  general-purpose programming language first released by Sun Microsystems in 1995</a:t>
            </a:r>
            <a:r>
              <a:rPr lang="en-US" sz="2800" dirty="0" smtClean="0"/>
              <a:t>.</a:t>
            </a:r>
          </a:p>
          <a:p>
            <a:r>
              <a:rPr lang="en-US" sz="2800" dirty="0" smtClean="0"/>
              <a:t> </a:t>
            </a:r>
            <a:r>
              <a:rPr lang="en-US" sz="2800" dirty="0"/>
              <a:t>Java is fast, secure, and reliable</a:t>
            </a:r>
            <a:r>
              <a:rPr lang="en-US" sz="2800" dirty="0" smtClean="0"/>
              <a:t>.</a:t>
            </a:r>
          </a:p>
          <a:p>
            <a:r>
              <a:rPr lang="en-US" sz="2800" dirty="0" smtClean="0"/>
              <a:t> </a:t>
            </a:r>
            <a:r>
              <a:rPr lang="en-US" sz="2800" dirty="0"/>
              <a:t>Java applications are typically compiled to </a:t>
            </a:r>
            <a:r>
              <a:rPr lang="en-US" sz="2800" dirty="0" smtClean="0"/>
              <a:t>byte code </a:t>
            </a:r>
            <a:r>
              <a:rPr lang="en-US" sz="2800" dirty="0"/>
              <a:t>that can run on any Java virtual machine (JVM) regardless of computer architecture. </a:t>
            </a:r>
            <a:endParaRPr lang="en-US" sz="2800" dirty="0" smtClean="0"/>
          </a:p>
          <a:p>
            <a:r>
              <a:rPr lang="en-US" sz="2800" dirty="0" smtClean="0"/>
              <a:t>our </a:t>
            </a:r>
            <a:r>
              <a:rPr lang="en-US" sz="2800" dirty="0"/>
              <a:t>project is fully developed in java.</a:t>
            </a:r>
          </a:p>
          <a:p>
            <a:endParaRPr lang="en-US" sz="2800" dirty="0"/>
          </a:p>
        </p:txBody>
      </p:sp>
    </p:spTree>
    <p:extLst>
      <p:ext uri="{BB962C8B-B14F-4D97-AF65-F5344CB8AC3E}">
        <p14:creationId xmlns:p14="http://schemas.microsoft.com/office/powerpoint/2010/main" val="7004981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In order to store and retrieve information, we need a database and DBMS to store and retrieve data and also to do </a:t>
            </a:r>
            <a:r>
              <a:rPr lang="en-US" dirty="0" smtClean="0"/>
              <a:t>operations </a:t>
            </a:r>
            <a:r>
              <a:rPr lang="en-US" dirty="0"/>
              <a:t>on it</a:t>
            </a:r>
            <a:r>
              <a:rPr lang="en-US" dirty="0" smtClean="0"/>
              <a:t>.</a:t>
            </a:r>
          </a:p>
          <a:p>
            <a:pPr>
              <a:buFont typeface="Wingdings" panose="05000000000000000000" pitchFamily="2" charset="2"/>
              <a:buChar char="ü"/>
            </a:pPr>
            <a:r>
              <a:rPr lang="en-US" dirty="0" smtClean="0"/>
              <a:t>So </a:t>
            </a:r>
            <a:r>
              <a:rPr lang="en-US" dirty="0"/>
              <a:t>we </a:t>
            </a:r>
            <a:r>
              <a:rPr lang="en-US" dirty="0" smtClean="0"/>
              <a:t> </a:t>
            </a:r>
            <a:r>
              <a:rPr lang="en-US" dirty="0"/>
              <a:t>selected MySQL DBMS for our project. MySQL is open-source </a:t>
            </a:r>
            <a:r>
              <a:rPr lang="en-US" dirty="0" smtClean="0"/>
              <a:t>RDBMS,that </a:t>
            </a:r>
            <a:r>
              <a:rPr lang="en-US" dirty="0"/>
              <a:t>runs as a server providing multi-user access to a number of </a:t>
            </a:r>
            <a:r>
              <a:rPr lang="en-US" dirty="0" smtClean="0"/>
              <a:t>databases.</a:t>
            </a:r>
          </a:p>
          <a:p>
            <a:pPr>
              <a:buFont typeface="Wingdings" panose="05000000000000000000" pitchFamily="2" charset="2"/>
              <a:buChar char="ü"/>
            </a:pPr>
            <a:r>
              <a:rPr lang="en-US" dirty="0" smtClean="0"/>
              <a:t>MySQL </a:t>
            </a:r>
            <a:r>
              <a:rPr lang="en-US" dirty="0"/>
              <a:t>was designed for three principles, which are performance, reliability and usability. A cheap, fast and efficient </a:t>
            </a:r>
            <a:r>
              <a:rPr lang="en-US" dirty="0" smtClean="0"/>
              <a:t>RDBMS was created </a:t>
            </a:r>
            <a:r>
              <a:rPr lang="en-US" dirty="0"/>
              <a:t>by following those principles. MySQL becomes a perfect tool for developers and administrators to </a:t>
            </a:r>
            <a:r>
              <a:rPr lang="en-US" dirty="0" smtClean="0"/>
              <a:t>establish </a:t>
            </a:r>
            <a:r>
              <a:rPr lang="en-US" dirty="0"/>
              <a:t>maintain and configure complex applications.</a:t>
            </a:r>
          </a:p>
          <a:p>
            <a:endParaRPr lang="en-US" dirty="0"/>
          </a:p>
          <a:p>
            <a:endParaRPr lang="en-US" dirty="0"/>
          </a:p>
        </p:txBody>
      </p:sp>
    </p:spTree>
    <p:extLst>
      <p:ext uri="{BB962C8B-B14F-4D97-AF65-F5344CB8AC3E}">
        <p14:creationId xmlns:p14="http://schemas.microsoft.com/office/powerpoint/2010/main" val="5143983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460</TotalTime>
  <Words>1208</Words>
  <Application>Microsoft Office PowerPoint</Application>
  <PresentationFormat>Widescreen</PresentationFormat>
  <Paragraphs>120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Century Gothic</vt:lpstr>
      <vt:lpstr>Courier New</vt:lpstr>
      <vt:lpstr>Times New Roman</vt:lpstr>
      <vt:lpstr>Wingdings</vt:lpstr>
      <vt:lpstr>Wingdings 3</vt:lpstr>
      <vt:lpstr>Ion</vt:lpstr>
      <vt:lpstr>Prepared by : </vt:lpstr>
      <vt:lpstr>Students exam management system</vt:lpstr>
      <vt:lpstr>Contents at a glance </vt:lpstr>
      <vt:lpstr>PowerPoint Presentation</vt:lpstr>
      <vt:lpstr>What is problem without DB:</vt:lpstr>
      <vt:lpstr>Introduction</vt:lpstr>
      <vt:lpstr>Goals </vt:lpstr>
      <vt:lpstr>java</vt:lpstr>
      <vt:lpstr>MYSQL</vt:lpstr>
      <vt:lpstr>Swing:</vt:lpstr>
      <vt:lpstr>Operating system:</vt:lpstr>
      <vt:lpstr>Introduction to design phase:</vt:lpstr>
      <vt:lpstr>Purpose of the design phase: </vt:lpstr>
      <vt:lpstr>Use cases:</vt:lpstr>
      <vt:lpstr>PowerPoint Presentation</vt:lpstr>
      <vt:lpstr>Entity-Relationship Diagrams </vt:lpstr>
      <vt:lpstr>PowerPoint Presentation</vt:lpstr>
      <vt:lpstr>Class diagram:</vt:lpstr>
      <vt:lpstr>.</vt:lpstr>
      <vt:lpstr>Implementation phase:</vt:lpstr>
      <vt:lpstr>One example creation of table our project.    Teacher table  </vt:lpstr>
      <vt:lpstr>JDBC</vt:lpstr>
      <vt:lpstr>References:  </vt:lpstr>
    </vt:vector>
  </TitlesOfParts>
  <Company>Moorche 30 DVDs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Students exam management system</dc:title>
  <dc:creator>MRT www.Win2Farsi.com</dc:creator>
  <cp:lastModifiedBy>M Ahmad Tanha</cp:lastModifiedBy>
  <cp:revision>34</cp:revision>
  <dcterms:created xsi:type="dcterms:W3CDTF">2017-05-14T19:50:52Z</dcterms:created>
  <dcterms:modified xsi:type="dcterms:W3CDTF">2017-05-17T13:56:55Z</dcterms:modified>
</cp:coreProperties>
</file>