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Platform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Programming Language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C/C++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Revision Control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CA" sz="2400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µVision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BC1FA7C-F8B7-4F24-AF4C-B6BDE2F03691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Nucleo-64 STM32F103RB</a:t>
          </a:r>
        </a:p>
      </dgm:t>
    </dgm:pt>
    <dgm:pt modelId="{F1BB2A25-C91A-4D8F-9495-C1B9BEF74BDE}" type="parTrans" cxnId="{6969CA42-B7BF-4C2F-9E95-571F40FA3AE2}">
      <dgm:prSet/>
      <dgm:spPr/>
    </dgm:pt>
    <dgm:pt modelId="{E7A50A4A-E932-4DB1-92BE-63C02F1602BF}" type="sibTrans" cxnId="{6969CA42-B7BF-4C2F-9E95-571F40FA3AE2}">
      <dgm:prSet/>
      <dgm:spPr/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A6330E-7EF3-49BE-9EF2-EC80823CE558}" type="pres">
      <dgm:prSet presAssocID="{0D51337A-31FA-4717-B2BF-9243F96D2B9B}" presName="descendantText" presStyleLbl="alignAccFollowNode1" presStyleIdx="0" presStyleCnt="4" custLinFactNeighborX="0" custLinFactNeighborY="372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80721EE5-2606-4C02-A40E-AB88E8DAD014}" type="pres">
      <dgm:prSet presAssocID="{51A6936C-668E-4912-B1B4-BA2D45D3F624}" presName="linNode" presStyleCnt="0"/>
      <dgm:spPr/>
    </dgm:pt>
    <dgm:pt modelId="{D13D2F36-BD7B-4292-9CA7-2C4594E258C0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3C08DC6-FCF7-485D-9316-E59480989C9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296DF3B8-06E4-4FE4-A9B7-3F441F9ADF73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LinFactNeighborX="2787" custLinFactNeighborY="1457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F7CBAC13-7B73-40ED-8CB6-8EBB67177790}" type="presOf" srcId="{51A6936C-668E-4912-B1B4-BA2D45D3F624}" destId="{D13D2F36-BD7B-4292-9CA7-2C4594E258C0}" srcOrd="0" destOrd="0" presId="urn:microsoft.com/office/officeart/2005/8/layout/vList5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969CA42-B7BF-4C2F-9E95-571F40FA3AE2}" srcId="{0D51337A-31FA-4717-B2BF-9243F96D2B9B}" destId="{9BC1FA7C-F8B7-4F24-AF4C-B6BDE2F03691}" srcOrd="0" destOrd="0" parTransId="{F1BB2A25-C91A-4D8F-9495-C1B9BEF74BDE}" sibTransId="{E7A50A4A-E932-4DB1-92BE-63C02F1602B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F0314D59-FF91-4BF2-92E9-4047E26EC487}" type="presOf" srcId="{2A9B6C90-9B70-4ED8-9084-8651413BB905}" destId="{93C08DC6-FCF7-485D-9316-E59480989C9C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C67548A6-3D36-4356-BE0E-A02E806BAB7B}" type="presOf" srcId="{9BC1FA7C-F8B7-4F24-AF4C-B6BDE2F03691}" destId="{88A6330E-7EF3-49BE-9EF2-EC80823CE558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CA01F667-1C95-40DE-95D1-D8A00E394F87}" type="presParOf" srcId="{BBAB8945-0B00-4547-92CF-AE59FDD0EF39}" destId="{88A6330E-7EF3-49BE-9EF2-EC80823CE558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F89ECAB4-6AF4-48D5-B8DB-60981EDB5B0F}" type="presParOf" srcId="{99FD7F24-5BB9-46E8-BB7C-4B477B73B815}" destId="{80721EE5-2606-4C02-A40E-AB88E8DAD014}" srcOrd="4" destOrd="0" presId="urn:microsoft.com/office/officeart/2005/8/layout/vList5"/>
    <dgm:cxn modelId="{81418C2B-8886-410B-9C71-920CAC62AA0C}" type="presParOf" srcId="{80721EE5-2606-4C02-A40E-AB88E8DAD014}" destId="{D13D2F36-BD7B-4292-9CA7-2C4594E258C0}" srcOrd="0" destOrd="0" presId="urn:microsoft.com/office/officeart/2005/8/layout/vList5"/>
    <dgm:cxn modelId="{01F89F2C-D194-44E2-A340-3499CAAD1542}" type="presParOf" srcId="{80721EE5-2606-4C02-A40E-AB88E8DAD014}" destId="{93C08DC6-FCF7-485D-9316-E59480989C9C}" srcOrd="1" destOrd="0" presId="urn:microsoft.com/office/officeart/2005/8/layout/vList5"/>
    <dgm:cxn modelId="{0B2982EE-93AE-40CF-9049-8D5F861CD4C6}" type="presParOf" srcId="{99FD7F24-5BB9-46E8-BB7C-4B477B73B815}" destId="{296DF3B8-06E4-4FE4-A9B7-3F441F9ADF73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6330E-7EF3-49BE-9EF2-EC80823CE558}">
      <dsp:nvSpPr>
        <dsp:cNvPr id="0" name=""/>
        <dsp:cNvSpPr/>
      </dsp:nvSpPr>
      <dsp:spPr>
        <a:xfrm rot="5400000">
          <a:off x="6395051" y="-27164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Nucleo-64 STM32F103RB</a:t>
          </a:r>
        </a:p>
      </dsp:txBody>
      <dsp:txXfrm rot="-5400000">
        <a:off x="3566160" y="1457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Platform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C/C++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Programming Language</a:t>
          </a:r>
        </a:p>
      </dsp:txBody>
      <dsp:txXfrm>
        <a:off x="41619" y="938590"/>
        <a:ext cx="3482922" cy="769332"/>
      </dsp:txXfrm>
    </dsp:sp>
    <dsp:sp modelId="{93C08DC6-FCF7-485D-9316-E59480989C9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</a:p>
      </dsp:txBody>
      <dsp:txXfrm rot="-5400000">
        <a:off x="3566160" y="1910722"/>
        <a:ext cx="6306545" cy="615466"/>
      </dsp:txXfrm>
    </dsp:sp>
    <dsp:sp modelId="{D13D2F36-BD7B-4292-9CA7-2C4594E258C0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Revision Control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46328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µVision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15858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CA" b="1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Cortex Microcontroller Software Interface Standard (CMSIS)</a:t>
            </a:r>
            <a:r>
              <a:rPr lang="en-CA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 is a vendor-independent hardware abstraction layer for microcontrollers that are based on Arm® Cortex® processors. It defines generic tool interfaces and enables consistent device support. Its software interfaces simplify software re-use, reduce the learning curve for microcontroller developers, and improve time to market for new devices.</a:t>
            </a:r>
          </a:p>
          <a:p>
            <a:endParaRPr lang="en-CA" dirty="0">
              <a:solidFill>
                <a:srgbClr val="333E48"/>
              </a:solidFill>
              <a:latin typeface="Lato" panose="020F0502020204030203" pitchFamily="34" charset="0"/>
            </a:endParaRPr>
          </a:p>
          <a:p>
            <a:endParaRPr lang="en-CA" dirty="0">
              <a:solidFill>
                <a:srgbClr val="333E48"/>
              </a:solidFill>
              <a:latin typeface="Lato" panose="020F0502020204030203" pitchFamily="34" charset="0"/>
            </a:endParaRPr>
          </a:p>
          <a:p>
            <a:r>
              <a:rPr lang="en-CA" dirty="0">
                <a:solidFill>
                  <a:srgbClr val="333E48"/>
                </a:solidFill>
                <a:latin typeface="Lato" panose="020F0502020204030203" pitchFamily="34" charset="0"/>
              </a:rPr>
              <a:t>Notice that we will interface with the vendor specific (STM32) HAL.  I had to google our ST family (STM32F1 HAL).  This gave me the user manual for these low level drivers that we need to interface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0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>
                <a:latin typeface="Rockwell" panose="02060603020205020403" pitchFamily="18" charset="0"/>
              </a:rPr>
              <a:t>ENEL 452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724" y="26011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and Real-Time Software Systems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Section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Lab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46580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 </a:t>
            </a:r>
            <a:r>
              <a:rPr lang="en-US" sz="4400" dirty="0" err="1">
                <a:latin typeface="Rockwell" panose="02060603020205020403" pitchFamily="18" charset="0"/>
              </a:rPr>
              <a:t>reqs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5300"/>
            <a:ext cx="9905999" cy="4025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you know.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Familiarity with Nucleo-64 Board or the STM32F1X series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C/C++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Keil </a:t>
            </a:r>
            <a:r>
              <a:rPr lang="en-CA" sz="2400" b="0" i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possibly is new?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RTOS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3" y="252903"/>
            <a:ext cx="9905998" cy="111869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7013" y="1315243"/>
            <a:ext cx="5018088" cy="689769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git-scm.com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2A92F-246E-4207-8874-4FEBD612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2005012"/>
            <a:ext cx="5343525" cy="28479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24C70E-7E66-4117-AE60-385D20B0D5BA}"/>
              </a:ext>
            </a:extLst>
          </p:cNvPr>
          <p:cNvSpPr txBox="1">
            <a:spLocks/>
          </p:cNvSpPr>
          <p:nvPr/>
        </p:nvSpPr>
        <p:spPr>
          <a:xfrm>
            <a:off x="1431924" y="5197873"/>
            <a:ext cx="5018088" cy="102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command line or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tool like Tortoise GIT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86719"/>
            <a:ext cx="10036608" cy="39634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Full-featured </a:t>
            </a: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editor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Database</a:t>
            </a:r>
            <a:r>
              <a:rPr lang="en-CA" sz="1600" b="1" i="0" u="none" strike="noStrike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configuring the development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Manager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for creating and maintaining your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 </a:t>
            </a: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Utility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functionality for assembling, compiling, and linking your embedded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integrated source-level and assembler-level </a:t>
            </a: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Debugger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with high-speed CPU and peripheral </a:t>
            </a: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Simulator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GDI interface for software debugging on target hardware and for connecting to a Keil</a:t>
            </a:r>
            <a:r>
              <a:rPr lang="en-CA" sz="1600" b="0" i="0" u="none" strike="noStrike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ULINK</a:t>
            </a:r>
            <a:r>
              <a:rPr lang="en-CA" sz="1600" b="0" i="0" u="none" strike="noStrike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Adapter.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 programming utility</a:t>
            </a:r>
            <a:r>
              <a:rPr lang="en-CA" sz="16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for downloading the application program into Flash ROM.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CA3CD2-B1D6-4581-A619-32A7D19FADF2}"/>
              </a:ext>
            </a:extLst>
          </p:cNvPr>
          <p:cNvSpPr txBox="1">
            <a:spLocks/>
          </p:cNvSpPr>
          <p:nvPr/>
        </p:nvSpPr>
        <p:spPr>
          <a:xfrm>
            <a:off x="698686" y="1137638"/>
            <a:ext cx="10036608" cy="1296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20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µVision is a window-based software development platform that combines a modern editor with a project manager and make facility tool. It integrates all the tools needed to develop embedded applications including a C/C++ compiler, macro assembler, linker/locator, and a HEX file generator.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1141413" y="631249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Keil </a:t>
            </a:r>
            <a:r>
              <a:rPr lang="en-CA" sz="3200" b="0" i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µ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6F7286-E062-F946-AF4F-2AF9A71464B9}"/>
              </a:ext>
            </a:extLst>
          </p:cNvPr>
          <p:cNvSpPr txBox="1"/>
          <p:nvPr/>
        </p:nvSpPr>
        <p:spPr>
          <a:xfrm>
            <a:off x="1117662" y="264537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Keil </a:t>
            </a:r>
            <a:r>
              <a:rPr lang="en-CA" sz="3200" b="0" i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µ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41878A4-1AE6-B852-129C-7085A486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40" y="966643"/>
            <a:ext cx="7211540" cy="54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9269E-3152-3B6F-4051-1CE4D02AB819}"/>
              </a:ext>
            </a:extLst>
          </p:cNvPr>
          <p:cNvSpPr txBox="1"/>
          <p:nvPr/>
        </p:nvSpPr>
        <p:spPr>
          <a:xfrm>
            <a:off x="1644436" y="25459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CMSIS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3A807ED2-EC36-3490-54B2-CFF7CAEF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36" y="839373"/>
            <a:ext cx="7772400" cy="27959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9B209A-F067-466E-3D41-7C9DD857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435" y="3866142"/>
            <a:ext cx="8423903" cy="292228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CA" sz="1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CMSIS</a:t>
            </a:r>
            <a:r>
              <a:rPr lang="en-CA" sz="14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a set of tools, APIs, frameworks, and work flows that help to simplify software re-use, reduce the learning curve for microcontroller developers, speed-up project build and debug, and thus reduce the time to market for new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CMSIS reduces the learning curve, development costs, and time-to-market. Developers can write software quicker through a variety of easy-to-use, standardized software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software interfaces improve the software portability and re-usability. Generic software libraries and interfaces provide consistent software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interfaces for debug connectivity, debug peripheral views, software delivery, and device support to reduce time-to-market for new microcontroller deployment.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427</TotalTime>
  <Words>435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Lato</vt:lpstr>
      <vt:lpstr>Rockwell</vt:lpstr>
      <vt:lpstr>Tahoma</vt:lpstr>
      <vt:lpstr>Tw Cen MT</vt:lpstr>
      <vt:lpstr>Circuit</vt:lpstr>
      <vt:lpstr>ENEL 452</vt:lpstr>
      <vt:lpstr>Lab components</vt:lpstr>
      <vt:lpstr>Pre reqs</vt:lpstr>
      <vt:lpstr>GIT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487</dc:title>
  <dc:creator>Trevor Douglas</dc:creator>
  <cp:lastModifiedBy>Trevor Douglas</cp:lastModifiedBy>
  <cp:revision>17</cp:revision>
  <dcterms:created xsi:type="dcterms:W3CDTF">2020-08-19T16:10:25Z</dcterms:created>
  <dcterms:modified xsi:type="dcterms:W3CDTF">2023-08-22T22:21:28Z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