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4" r:id="rId7"/>
    <p:sldId id="258" r:id="rId8"/>
    <p:sldId id="260" r:id="rId9"/>
    <p:sldId id="261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5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08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17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9/6/23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9/6/23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207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ENSE 452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7724" y="2601119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Timer 2 and USART Interrupt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D6F7286-E062-F946-AF4F-2AF9A71464B9}"/>
              </a:ext>
            </a:extLst>
          </p:cNvPr>
          <p:cNvSpPr txBox="1"/>
          <p:nvPr/>
        </p:nvSpPr>
        <p:spPr>
          <a:xfrm>
            <a:off x="2122935" y="274042"/>
            <a:ext cx="78429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Interrupt Service Routines Best Practices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7025AE-966B-5783-ABEB-F361C5552154}"/>
              </a:ext>
            </a:extLst>
          </p:cNvPr>
          <p:cNvSpPr txBox="1">
            <a:spLocks/>
          </p:cNvSpPr>
          <p:nvPr/>
        </p:nvSpPr>
        <p:spPr>
          <a:xfrm>
            <a:off x="2122934" y="1538769"/>
            <a:ext cx="7842997" cy="3266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Keep them short and sweet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variables – be careful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Calling functions in ISR’s  - not recommended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Indicate that the interrupt has been serviced when done</a:t>
            </a:r>
          </a:p>
        </p:txBody>
      </p:sp>
    </p:spTree>
    <p:extLst>
      <p:ext uri="{BB962C8B-B14F-4D97-AF65-F5344CB8AC3E}">
        <p14:creationId xmlns:p14="http://schemas.microsoft.com/office/powerpoint/2010/main" val="196134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379" y="0"/>
            <a:ext cx="9905998" cy="857922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STM32 Clock Tree</a:t>
            </a:r>
          </a:p>
        </p:txBody>
      </p:sp>
      <p:pic>
        <p:nvPicPr>
          <p:cNvPr id="8" name="Content Placeholder 7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3A2BA73F-5B51-0DCB-4E22-17AFF15B2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3609" y="857922"/>
            <a:ext cx="5324782" cy="5752842"/>
          </a:xfrm>
        </p:spPr>
      </p:pic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379" y="184819"/>
            <a:ext cx="9905998" cy="85792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STM32 Clock Tree</a:t>
            </a:r>
          </a:p>
        </p:txBody>
      </p:sp>
      <p:pic>
        <p:nvPicPr>
          <p:cNvPr id="11" name="Content Placeholder 10" descr="A diagram of a computer&#10;&#10;Description automatically generated">
            <a:extLst>
              <a:ext uri="{FF2B5EF4-FFF2-40B4-BE49-F238E27FC236}">
                <a16:creationId xmlns:a16="http://schemas.microsoft.com/office/drawing/2014/main" id="{CBDD7D41-F9AB-4B47-63A0-5710B73F3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164" y="1338119"/>
            <a:ext cx="9906000" cy="2243561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9AC6CB5-70FD-95BC-8DD9-3D3DF6ED0CB7}"/>
              </a:ext>
            </a:extLst>
          </p:cNvPr>
          <p:cNvSpPr txBox="1">
            <a:spLocks/>
          </p:cNvSpPr>
          <p:nvPr/>
        </p:nvSpPr>
        <p:spPr>
          <a:xfrm>
            <a:off x="1310379" y="3935896"/>
            <a:ext cx="9737032" cy="1855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DB593-3630-0ECB-1290-CA1360111A11}"/>
              </a:ext>
            </a:extLst>
          </p:cNvPr>
          <p:cNvSpPr txBox="1"/>
          <p:nvPr/>
        </p:nvSpPr>
        <p:spPr>
          <a:xfrm>
            <a:off x="1302164" y="3935896"/>
            <a:ext cx="990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Since the CPU clock is 72MHz and APB1 clock is 36MHz, the </a:t>
            </a:r>
            <a:r>
              <a:rPr lang="en-US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prescaler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APB1 is set to 2.</a:t>
            </a:r>
            <a:b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if the APB1 </a:t>
            </a:r>
            <a:r>
              <a:rPr lang="en-US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prescaler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=2 then the clock to the general purpose timers (Timer 2) is:</a:t>
            </a:r>
          </a:p>
          <a:p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36MHz x 2 = 72MHz </a:t>
            </a:r>
          </a:p>
        </p:txBody>
      </p:sp>
    </p:spTree>
    <p:extLst>
      <p:ext uri="{BB962C8B-B14F-4D97-AF65-F5344CB8AC3E}">
        <p14:creationId xmlns:p14="http://schemas.microsoft.com/office/powerpoint/2010/main" val="162176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Timer Registers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80864"/>
            <a:ext cx="9905999" cy="3510338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APB1_ENR – Peripheral Clock Enable Register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TIMx_CNT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Counter Register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TIMx_PSC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Prescaler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Register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TIMx_ARR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Auto-Reload Register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TIMx_CR1 – Control Register 1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TIMx_SR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Status Register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5249"/>
            <a:ext cx="9905998" cy="1118697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Polling vs Interrupt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524C70E-7E66-4117-AE60-385D20B0D5BA}"/>
              </a:ext>
            </a:extLst>
          </p:cNvPr>
          <p:cNvSpPr txBox="1">
            <a:spLocks/>
          </p:cNvSpPr>
          <p:nvPr/>
        </p:nvSpPr>
        <p:spPr>
          <a:xfrm>
            <a:off x="1077912" y="1993615"/>
            <a:ext cx="5018088" cy="3266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Polling</a:t>
            </a: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Ties down the CPU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 services the device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Inefficient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DBC51A-95F9-1CD7-8223-6D84C27EB4CB}"/>
              </a:ext>
            </a:extLst>
          </p:cNvPr>
          <p:cNvSpPr txBox="1">
            <a:spLocks/>
          </p:cNvSpPr>
          <p:nvPr/>
        </p:nvSpPr>
        <p:spPr>
          <a:xfrm>
            <a:off x="6096000" y="1993615"/>
            <a:ext cx="5018088" cy="3266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Interrupt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 Mechanism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Interrupt handler works with the device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Saves CPU cycles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CA3CD2-B1D6-4581-A619-32A7D19FADF2}"/>
              </a:ext>
            </a:extLst>
          </p:cNvPr>
          <p:cNvSpPr txBox="1">
            <a:spLocks/>
          </p:cNvSpPr>
          <p:nvPr/>
        </p:nvSpPr>
        <p:spPr>
          <a:xfrm>
            <a:off x="1643865" y="1301430"/>
            <a:ext cx="5599416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sz="2000" b="0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NVIC – Nested Vector Interrupt Controller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F7286-E062-F946-AF4F-2AF9A71464B9}"/>
              </a:ext>
            </a:extLst>
          </p:cNvPr>
          <p:cNvSpPr txBox="1"/>
          <p:nvPr/>
        </p:nvSpPr>
        <p:spPr>
          <a:xfrm>
            <a:off x="1787703" y="468626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Interrupt in Cortex-M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05B73F06-6D71-640A-5E4C-C89E17C8C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03" y="2134235"/>
            <a:ext cx="7772400" cy="409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CA3CD2-B1D6-4581-A619-32A7D19FADF2}"/>
              </a:ext>
            </a:extLst>
          </p:cNvPr>
          <p:cNvSpPr txBox="1">
            <a:spLocks/>
          </p:cNvSpPr>
          <p:nvPr/>
        </p:nvSpPr>
        <p:spPr>
          <a:xfrm>
            <a:off x="1657719" y="878228"/>
            <a:ext cx="5599416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sz="2000" b="0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Interrupt Vector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F7286-E062-F946-AF4F-2AF9A71464B9}"/>
              </a:ext>
            </a:extLst>
          </p:cNvPr>
          <p:cNvSpPr txBox="1"/>
          <p:nvPr/>
        </p:nvSpPr>
        <p:spPr>
          <a:xfrm>
            <a:off x="2122936" y="274042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Interrupt in Cortex-M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F298AF3-16F0-B2EB-5ABA-669D3CAD4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24180"/>
            <a:ext cx="7772400" cy="514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8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D6F7286-E062-F946-AF4F-2AF9A71464B9}"/>
              </a:ext>
            </a:extLst>
          </p:cNvPr>
          <p:cNvSpPr txBox="1"/>
          <p:nvPr/>
        </p:nvSpPr>
        <p:spPr>
          <a:xfrm>
            <a:off x="2122936" y="274042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Enabling Peripheral Interrupts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67CB849C-A893-B838-87D9-480ED5E3D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936" y="1607198"/>
            <a:ext cx="7772400" cy="198717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D76D910-F756-363A-A5B4-86C3F1D1ADB7}"/>
              </a:ext>
            </a:extLst>
          </p:cNvPr>
          <p:cNvSpPr txBox="1">
            <a:spLocks/>
          </p:cNvSpPr>
          <p:nvPr/>
        </p:nvSpPr>
        <p:spPr>
          <a:xfrm>
            <a:off x="2122936" y="3802839"/>
            <a:ext cx="7598672" cy="76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use the function include “stm323f10x.h”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87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D6F7286-E062-F946-AF4F-2AF9A71464B9}"/>
              </a:ext>
            </a:extLst>
          </p:cNvPr>
          <p:cNvSpPr txBox="1"/>
          <p:nvPr/>
        </p:nvSpPr>
        <p:spPr>
          <a:xfrm>
            <a:off x="2122936" y="274042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Enabling USART Interrupts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A white rectangular objec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DF051C49-84EB-C108-DF1A-B1DB4689F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83854"/>
            <a:ext cx="7772400" cy="2017735"/>
          </a:xfrm>
          <a:prstGeom prst="rect">
            <a:avLst/>
          </a:prstGeom>
        </p:spPr>
      </p:pic>
      <p:pic>
        <p:nvPicPr>
          <p:cNvPr id="7" name="Picture 6" descr="A close up of a white background&#10;&#10;Description automatically generated">
            <a:extLst>
              <a:ext uri="{FF2B5EF4-FFF2-40B4-BE49-F238E27FC236}">
                <a16:creationId xmlns:a16="http://schemas.microsoft.com/office/drawing/2014/main" id="{1F32059A-C2D2-1563-6DC0-E2DBC8276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853872"/>
            <a:ext cx="7772400" cy="1028348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A035370-945F-DE7E-7A25-E61A13EB6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5434503"/>
            <a:ext cx="33528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42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742</TotalTime>
  <Words>191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Rockwell</vt:lpstr>
      <vt:lpstr>Tahoma</vt:lpstr>
      <vt:lpstr>Tw Cen MT</vt:lpstr>
      <vt:lpstr>Circuit</vt:lpstr>
      <vt:lpstr>ENSE 452</vt:lpstr>
      <vt:lpstr>STM32 Clock Tree</vt:lpstr>
      <vt:lpstr>STM32 Clock Tree</vt:lpstr>
      <vt:lpstr>Timer Registers of Interest</vt:lpstr>
      <vt:lpstr>Polling vs Interrupt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ENEL 487</dc:title>
  <dc:creator>Trevor Douglas</dc:creator>
  <cp:lastModifiedBy>Trevor Douglas</cp:lastModifiedBy>
  <cp:revision>24</cp:revision>
  <dcterms:created xsi:type="dcterms:W3CDTF">2020-08-19T16:10:25Z</dcterms:created>
  <dcterms:modified xsi:type="dcterms:W3CDTF">2023-09-07T01:37:03Z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