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7" r:id="rId5"/>
    <p:sldId id="258" r:id="rId6"/>
    <p:sldId id="289" r:id="rId7"/>
    <p:sldId id="288" r:id="rId8"/>
    <p:sldId id="290" r:id="rId9"/>
    <p:sldId id="285" r:id="rId10"/>
    <p:sldId id="256" r:id="rId11"/>
    <p:sldId id="278" r:id="rId12"/>
    <p:sldId id="279" r:id="rId13"/>
    <p:sldId id="260" r:id="rId14"/>
    <p:sldId id="261" r:id="rId15"/>
    <p:sldId id="262" r:id="rId16"/>
    <p:sldId id="263" r:id="rId17"/>
    <p:sldId id="280" r:id="rId18"/>
    <p:sldId id="281" r:id="rId19"/>
    <p:sldId id="267" r:id="rId20"/>
    <p:sldId id="282" r:id="rId21"/>
    <p:sldId id="283" r:id="rId22"/>
    <p:sldId id="284" r:id="rId23"/>
    <p:sldId id="265" r:id="rId24"/>
    <p:sldId id="266" r:id="rId25"/>
    <p:sldId id="277" r:id="rId26"/>
    <p:sldId id="268" r:id="rId27"/>
    <p:sldId id="269" r:id="rId28"/>
    <p:sldId id="270" r:id="rId29"/>
    <p:sldId id="271" r:id="rId30"/>
    <p:sldId id="291" r:id="rId31"/>
    <p:sldId id="272" r:id="rId32"/>
    <p:sldId id="292" r:id="rId33"/>
    <p:sldId id="276" r:id="rId34"/>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70" autoAdjust="0"/>
  </p:normalViewPr>
  <p:slideViewPr>
    <p:cSldViewPr showGuides="1">
      <p:cViewPr varScale="1">
        <p:scale>
          <a:sx n="44" d="100"/>
          <a:sy n="44" d="100"/>
        </p:scale>
        <p:origin x="696" y="54"/>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9" d="100"/>
          <a:sy n="99" d="100"/>
        </p:scale>
        <p:origin x="28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65DB123-C7C9-4F02-AF5D-67E1ABC01F86}" type="datetime1">
              <a:rPr lang="en-GB" smtClean="0"/>
              <a:t>24/12/2019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n-GB" smtClean="0"/>
              <a:t>‹#›</a:t>
            </a:fld>
            <a:endParaRPr lang="en-GB"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947AC01-0BA4-4ECE-B5AF-1EF03E8C049B}" type="datetime1">
              <a:rPr lang="en-GB" noProof="0" smtClean="0"/>
              <a:t>24/12/2019</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en-GB" noProof="0" smtClean="0"/>
              <a:t>‹#›</a:t>
            </a:fld>
            <a:endParaRPr lang="en-GB"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6BB98AFB-CB0D-4DFE-87B9-B4B0D0DE73CD}" type="slidenum">
              <a:rPr lang="en-GB" smtClean="0"/>
              <a:t>1</a:t>
            </a:fld>
            <a:endParaRPr lang="en-GB"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6BB98AFB-CB0D-4DFE-87B9-B4B0D0DE73CD}" type="slidenum">
              <a:rPr lang="en-GB" smtClean="0"/>
              <a:t>2</a:t>
            </a:fld>
            <a:endParaRPr lang="en-GB" dirty="0"/>
          </a:p>
        </p:txBody>
      </p:sp>
    </p:spTree>
    <p:extLst>
      <p:ext uri="{BB962C8B-B14F-4D97-AF65-F5344CB8AC3E}">
        <p14:creationId xmlns:p14="http://schemas.microsoft.com/office/powerpoint/2010/main" val="164511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6BB98AFB-CB0D-4DFE-87B9-B4B0D0DE73CD}" type="slidenum">
              <a:rPr lang="en-GB" smtClean="0"/>
              <a:t>3</a:t>
            </a:fld>
            <a:endParaRPr lang="en-GB" dirty="0"/>
          </a:p>
        </p:txBody>
      </p:sp>
    </p:spTree>
    <p:extLst>
      <p:ext uri="{BB962C8B-B14F-4D97-AF65-F5344CB8AC3E}">
        <p14:creationId xmlns:p14="http://schemas.microsoft.com/office/powerpoint/2010/main" val="1579361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6BB98AFB-CB0D-4DFE-87B9-B4B0D0DE73CD}" type="slidenum">
              <a:rPr lang="en-GB" smtClean="0"/>
              <a:t>4</a:t>
            </a:fld>
            <a:endParaRPr lang="en-GB" dirty="0"/>
          </a:p>
        </p:txBody>
      </p:sp>
    </p:spTree>
    <p:extLst>
      <p:ext uri="{BB962C8B-B14F-4D97-AF65-F5344CB8AC3E}">
        <p14:creationId xmlns:p14="http://schemas.microsoft.com/office/powerpoint/2010/main" val="3492072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rtlCol="0">
            <a:normAutofit/>
          </a:bodyPr>
          <a:lstStyle>
            <a:lvl1pPr>
              <a:defRPr sz="4000">
                <a:solidFill>
                  <a:schemeClr val="accent1"/>
                </a:solidFill>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5" name="Footer Placeholder 4"/>
          <p:cNvSpPr>
            <a:spLocks noGrp="1"/>
          </p:cNvSpPr>
          <p:nvPr>
            <p:ph type="ftr" sz="quarter" idx="11"/>
          </p:nvPr>
        </p:nvSpPr>
        <p:spPr>
          <a:xfrm>
            <a:off x="1065213" y="6432551"/>
            <a:ext cx="5653087" cy="273049"/>
          </a:xfrm>
        </p:spPr>
        <p:txBody>
          <a:bodyPr rtlCol="0"/>
          <a:lstStyle>
            <a:lvl1pPr>
              <a:defRPr>
                <a:effectLst/>
              </a:defRPr>
            </a:lvl1pPr>
          </a:lstStyle>
          <a:p>
            <a:pPr rtl="0"/>
            <a:r>
              <a:rPr lang="en-GB" noProof="0" dirty="0"/>
              <a:t>Add a footer</a:t>
            </a:r>
          </a:p>
        </p:txBody>
      </p:sp>
      <p:sp>
        <p:nvSpPr>
          <p:cNvPr id="4" name="Date Placeholder 3"/>
          <p:cNvSpPr>
            <a:spLocks noGrp="1"/>
          </p:cNvSpPr>
          <p:nvPr>
            <p:ph type="dt" sz="half" idx="10"/>
          </p:nvPr>
        </p:nvSpPr>
        <p:spPr>
          <a:xfrm>
            <a:off x="6932612" y="6432551"/>
            <a:ext cx="1371600" cy="273049"/>
          </a:xfrm>
        </p:spPr>
        <p:txBody>
          <a:bodyPr rtlCol="0"/>
          <a:lstStyle/>
          <a:p>
            <a:pPr rtl="0"/>
            <a:fld id="{3ACAB7A3-F6F2-4FEA-843A-E2C9FB29E580}" type="datetime1">
              <a:rPr lang="en-GB" noProof="0" smtClean="0"/>
              <a:t>24/12/2019</a:t>
            </a:fld>
            <a:endParaRPr lang="en-GB" noProof="0" dirty="0"/>
          </a:p>
        </p:txBody>
      </p:sp>
      <p:sp>
        <p:nvSpPr>
          <p:cNvPr id="6" name="Slide Number Placeholder 5"/>
          <p:cNvSpPr>
            <a:spLocks noGrp="1"/>
          </p:cNvSpPr>
          <p:nvPr>
            <p:ph type="sldNum" sz="quarter" idx="12"/>
          </p:nvPr>
        </p:nvSpPr>
        <p:spPr>
          <a:xfrm>
            <a:off x="8532812" y="6432551"/>
            <a:ext cx="1219201" cy="273049"/>
          </a:xfrm>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9FF0F135-1A24-47C8-8864-7DE51AE2E48E}" type="datetime1">
              <a:rPr lang="en-GB" noProof="0" smtClean="0"/>
              <a:t>24/12/2019</a:t>
            </a:fld>
            <a:endParaRPr lang="en-GB" noProof="0" dirty="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065213" y="533400"/>
            <a:ext cx="7467599" cy="54864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819E7F74-B68A-476F-B795-31AE0C55D7B1}" type="datetime1">
              <a:rPr lang="en-GB" noProof="0" smtClean="0"/>
              <a:t>24/12/2019</a:t>
            </a:fld>
            <a:endParaRPr lang="en-GB" noProof="0" dirty="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9483350-63D2-49CE-B8D8-0CA6BA9C7FBC}" type="datetime1">
              <a:rPr lang="en-GB" noProof="0" smtClean="0"/>
              <a:t>24/12/2019</a:t>
            </a:fld>
            <a:endParaRPr lang="en-GB" noProof="0" dirty="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F65412B4-0F32-47B6-B0D1-511220B98A40}" type="datetime1">
              <a:rPr lang="en-GB" noProof="0" smtClean="0"/>
              <a:t>24/12/2019</a:t>
            </a:fld>
            <a:endParaRPr lang="en-GB" noProof="0" dirty="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0D9FE9A5-8B51-4601-B583-6C6AA2CAF58E}" type="datetime1">
              <a:rPr lang="en-GB" noProof="0" smtClean="0"/>
              <a:t>24/12/2019</a:t>
            </a:fld>
            <a:endParaRPr lang="en-GB" noProof="0" dirty="0"/>
          </a:p>
        </p:txBody>
      </p:sp>
      <p:sp>
        <p:nvSpPr>
          <p:cNvPr id="7" name="Slide Number Placeholder 6"/>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2AAEF044-6026-4606-9293-313814782290}" type="datetime1">
              <a:rPr lang="en-GB" noProof="0" smtClean="0"/>
              <a:t>24/12/2019</a:t>
            </a:fld>
            <a:endParaRPr lang="en-GB" noProof="0" dirty="0"/>
          </a:p>
        </p:txBody>
      </p:sp>
      <p:sp>
        <p:nvSpPr>
          <p:cNvPr id="9" name="Slide Number Placeholder 8"/>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60FE9DA1-3525-4178-9DCA-1160C42D3977}" type="datetime1">
              <a:rPr lang="en-GB" noProof="0" smtClean="0"/>
              <a:t>24/12/2019</a:t>
            </a:fld>
            <a:endParaRPr lang="en-GB" noProof="0" dirty="0"/>
          </a:p>
        </p:txBody>
      </p:sp>
      <p:sp>
        <p:nvSpPr>
          <p:cNvPr id="5" name="Slide Number Placeholder 4"/>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618940AD-9679-46B8-BE32-0F01112641D5}" type="datetime1">
              <a:rPr lang="en-GB" noProof="0" smtClean="0"/>
              <a:t>24/12/2019</a:t>
            </a:fld>
            <a:endParaRPr lang="en-GB" noProof="0" dirty="0"/>
          </a:p>
        </p:txBody>
      </p:sp>
      <p:sp>
        <p:nvSpPr>
          <p:cNvPr id="4" name="Slide Number Placeholder 3"/>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90756FA-C485-4A2C-9543-53FEF8CD7CA5}" type="datetime1">
              <a:rPr lang="en-GB" noProof="0" smtClean="0"/>
              <a:t>24/12/2019</a:t>
            </a:fld>
            <a:endParaRPr lang="en-GB" noProof="0" dirty="0"/>
          </a:p>
        </p:txBody>
      </p:sp>
      <p:sp>
        <p:nvSpPr>
          <p:cNvPr id="7" name="Slide Number Placeholder 6"/>
          <p:cNvSpPr>
            <a:spLocks noGrp="1"/>
          </p:cNvSpPr>
          <p:nvPr>
            <p:ph type="sldNum" sz="quarter" idx="12"/>
          </p:nvPr>
        </p:nvSpPr>
        <p:spPr/>
        <p:txBody>
          <a:bodyPr rtlCol="0"/>
          <a:lstStyle/>
          <a:p>
            <a:pPr rtl="0"/>
            <a:fld id="{AAEAE4A8-A6E5-453E-B946-FB774B73F48C}" type="slidenum">
              <a:rPr lang="en-GB" noProof="0" smtClean="0"/>
              <a:t>‹#›</a:t>
            </a:fld>
            <a:endParaRPr lang="en-GB" noProof="0"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pPr rtl="0"/>
            <a:fld id="{25272D51-2300-49B1-8F48-708A543B940B}" type="datetime1">
              <a:rPr lang="en-GB" noProof="0" smtClean="0"/>
              <a:t>24/12/2019</a:t>
            </a:fld>
            <a:endParaRPr lang="en-GB" noProof="0"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pPr rtl="0"/>
            <a:fld id="{AAEAE4A8-A6E5-453E-B946-FB774B73F48C}" type="slidenum">
              <a:rPr lang="en-GB" noProof="0" smtClean="0"/>
              <a:pPr/>
              <a:t>‹#›</a:t>
            </a:fld>
            <a:endParaRPr lang="en-GB" noProof="0"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4" y="838200"/>
            <a:ext cx="6248398" cy="2209801"/>
          </a:xfrm>
        </p:spPr>
        <p:txBody>
          <a:bodyPr rtlCol="0">
            <a:normAutofit/>
          </a:bodyPr>
          <a:lstStyle/>
          <a:p>
            <a:pPr rtl="0"/>
            <a:r>
              <a:rPr lang="en-GB" dirty="0">
                <a:solidFill>
                  <a:schemeClr val="tx1"/>
                </a:solidFill>
                <a:latin typeface="+mn-lt"/>
              </a:rPr>
              <a:t>CSE299 Project - EduVid </a:t>
            </a:r>
            <a:br>
              <a:rPr lang="en-GB" dirty="0">
                <a:solidFill>
                  <a:schemeClr val="tx1"/>
                </a:solidFill>
                <a:latin typeface="+mn-lt"/>
              </a:rPr>
            </a:br>
            <a:br>
              <a:rPr lang="en-GB" dirty="0">
                <a:solidFill>
                  <a:schemeClr val="tx1"/>
                </a:solidFill>
                <a:latin typeface="+mn-lt"/>
              </a:rPr>
            </a:br>
            <a:r>
              <a:rPr lang="en-GB" dirty="0">
                <a:solidFill>
                  <a:schemeClr val="tx1"/>
                </a:solidFill>
                <a:latin typeface="+mn-lt"/>
              </a:rPr>
              <a:t>Educational Video Sharing Site</a:t>
            </a:r>
          </a:p>
        </p:txBody>
      </p:sp>
      <p:graphicFrame>
        <p:nvGraphicFramePr>
          <p:cNvPr id="3" name="Table 2">
            <a:extLst>
              <a:ext uri="{FF2B5EF4-FFF2-40B4-BE49-F238E27FC236}">
                <a16:creationId xmlns:a16="http://schemas.microsoft.com/office/drawing/2014/main" id="{436FD8C0-F090-4E74-BC2C-445F22C02697}"/>
              </a:ext>
            </a:extLst>
          </p:cNvPr>
          <p:cNvGraphicFramePr>
            <a:graphicFrameLocks noGrp="1"/>
          </p:cNvGraphicFramePr>
          <p:nvPr>
            <p:extLst>
              <p:ext uri="{D42A27DB-BD31-4B8C-83A1-F6EECF244321}">
                <p14:modId xmlns:p14="http://schemas.microsoft.com/office/powerpoint/2010/main" val="3428489243"/>
              </p:ext>
            </p:extLst>
          </p:nvPr>
        </p:nvGraphicFramePr>
        <p:xfrm>
          <a:off x="1065214" y="4876800"/>
          <a:ext cx="6248398" cy="1524000"/>
        </p:xfrm>
        <a:graphic>
          <a:graphicData uri="http://schemas.openxmlformats.org/drawingml/2006/table">
            <a:tbl>
              <a:tblPr firstRow="1" firstCol="1" bandRow="1">
                <a:tableStyleId>{5C22544A-7EE6-4342-B048-85BDC9FD1C3A}</a:tableStyleId>
              </a:tblPr>
              <a:tblGrid>
                <a:gridCol w="3109098">
                  <a:extLst>
                    <a:ext uri="{9D8B030D-6E8A-4147-A177-3AD203B41FA5}">
                      <a16:colId xmlns:a16="http://schemas.microsoft.com/office/drawing/2014/main" val="3269132874"/>
                    </a:ext>
                  </a:extLst>
                </a:gridCol>
                <a:gridCol w="3139300">
                  <a:extLst>
                    <a:ext uri="{9D8B030D-6E8A-4147-A177-3AD203B41FA5}">
                      <a16:colId xmlns:a16="http://schemas.microsoft.com/office/drawing/2014/main" val="1736193429"/>
                    </a:ext>
                  </a:extLst>
                </a:gridCol>
              </a:tblGrid>
              <a:tr h="381000">
                <a:tc>
                  <a:txBody>
                    <a:bodyPr/>
                    <a:lstStyle/>
                    <a:p>
                      <a:pPr marL="0" marR="0" algn="ctr">
                        <a:lnSpc>
                          <a:spcPct val="107000"/>
                        </a:lnSpc>
                        <a:spcBef>
                          <a:spcPts val="0"/>
                        </a:spcBef>
                        <a:spcAft>
                          <a:spcPts val="0"/>
                        </a:spcAft>
                      </a:pPr>
                      <a:r>
                        <a:rPr lang="en-US" sz="1900" b="1" dirty="0">
                          <a:effectLst/>
                        </a:rPr>
                        <a:t>Name</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lumMod val="10000"/>
                      </a:schemeClr>
                    </a:solidFill>
                  </a:tcPr>
                </a:tc>
                <a:tc>
                  <a:txBody>
                    <a:bodyPr/>
                    <a:lstStyle/>
                    <a:p>
                      <a:pPr marL="0" marR="0" algn="ctr">
                        <a:lnSpc>
                          <a:spcPct val="107000"/>
                        </a:lnSpc>
                        <a:spcBef>
                          <a:spcPts val="0"/>
                        </a:spcBef>
                        <a:spcAft>
                          <a:spcPts val="0"/>
                        </a:spcAft>
                      </a:pPr>
                      <a:r>
                        <a:rPr lang="en-US" sz="1900" b="1" dirty="0">
                          <a:effectLst/>
                        </a:rPr>
                        <a:t>ID No.</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mpd="sng">
                      <a:noFill/>
                    </a:lnB>
                    <a:solidFill>
                      <a:schemeClr val="tx1"/>
                    </a:solidFill>
                  </a:tcPr>
                </a:tc>
                <a:extLst>
                  <a:ext uri="{0D108BD9-81ED-4DB2-BD59-A6C34878D82A}">
                    <a16:rowId xmlns:a16="http://schemas.microsoft.com/office/drawing/2014/main" val="2523824449"/>
                  </a:ext>
                </a:extLst>
              </a:tr>
              <a:tr h="381000">
                <a:tc>
                  <a:txBody>
                    <a:bodyPr/>
                    <a:lstStyle/>
                    <a:p>
                      <a:pPr marL="0" marR="0">
                        <a:lnSpc>
                          <a:spcPct val="107000"/>
                        </a:lnSpc>
                        <a:spcBef>
                          <a:spcPts val="0"/>
                        </a:spcBef>
                        <a:spcAft>
                          <a:spcPts val="0"/>
                        </a:spcAft>
                      </a:pPr>
                      <a:r>
                        <a:rPr lang="en-US" sz="1900" b="1" dirty="0">
                          <a:effectLst/>
                        </a:rPr>
                        <a:t>Tanvir Ahmed</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lumMod val="10000"/>
                      </a:schemeClr>
                    </a:solidFill>
                  </a:tcPr>
                </a:tc>
                <a:tc>
                  <a:txBody>
                    <a:bodyPr/>
                    <a:lstStyle/>
                    <a:p>
                      <a:pPr marL="0" marR="0" algn="ctr">
                        <a:lnSpc>
                          <a:spcPct val="107000"/>
                        </a:lnSpc>
                        <a:spcBef>
                          <a:spcPts val="0"/>
                        </a:spcBef>
                        <a:spcAft>
                          <a:spcPts val="0"/>
                        </a:spcAft>
                      </a:pPr>
                      <a:r>
                        <a:rPr lang="en-US" sz="1900" b="1" dirty="0">
                          <a:effectLst/>
                        </a:rPr>
                        <a:t>1410982042</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9439313"/>
                  </a:ext>
                </a:extLst>
              </a:tr>
              <a:tr h="381000">
                <a:tc>
                  <a:txBody>
                    <a:bodyPr/>
                    <a:lstStyle/>
                    <a:p>
                      <a:pPr marL="0" marR="0">
                        <a:lnSpc>
                          <a:spcPct val="107000"/>
                        </a:lnSpc>
                        <a:spcBef>
                          <a:spcPts val="0"/>
                        </a:spcBef>
                        <a:spcAft>
                          <a:spcPts val="0"/>
                        </a:spcAft>
                      </a:pPr>
                      <a:r>
                        <a:rPr lang="en-US" sz="1900" b="1" dirty="0">
                          <a:effectLst/>
                        </a:rPr>
                        <a:t>Md. Ariful Islam</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solidFill>
                      <a:schemeClr val="bg2">
                        <a:lumMod val="10000"/>
                      </a:schemeClr>
                    </a:solidFill>
                  </a:tcPr>
                </a:tc>
                <a:tc>
                  <a:txBody>
                    <a:bodyPr/>
                    <a:lstStyle/>
                    <a:p>
                      <a:pPr marL="0" marR="0" algn="ctr">
                        <a:lnSpc>
                          <a:spcPct val="107000"/>
                        </a:lnSpc>
                        <a:spcBef>
                          <a:spcPts val="0"/>
                        </a:spcBef>
                        <a:spcAft>
                          <a:spcPts val="0"/>
                        </a:spcAft>
                      </a:pPr>
                      <a:r>
                        <a:rPr lang="en-US" sz="1900" b="1" dirty="0">
                          <a:effectLst/>
                        </a:rPr>
                        <a:t>1520244042</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T w="12700" cmpd="sng">
                      <a:noFill/>
                    </a:lnT>
                  </a:tcPr>
                </a:tc>
                <a:extLst>
                  <a:ext uri="{0D108BD9-81ED-4DB2-BD59-A6C34878D82A}">
                    <a16:rowId xmlns:a16="http://schemas.microsoft.com/office/drawing/2014/main" val="3617797173"/>
                  </a:ext>
                </a:extLst>
              </a:tr>
              <a:tr h="381000">
                <a:tc>
                  <a:txBody>
                    <a:bodyPr/>
                    <a:lstStyle/>
                    <a:p>
                      <a:pPr marL="0" marR="0">
                        <a:lnSpc>
                          <a:spcPct val="107000"/>
                        </a:lnSpc>
                        <a:spcBef>
                          <a:spcPts val="0"/>
                        </a:spcBef>
                        <a:spcAft>
                          <a:spcPts val="0"/>
                        </a:spcAft>
                      </a:pPr>
                      <a:r>
                        <a:rPr lang="en-US" sz="1900" b="1" dirty="0">
                          <a:effectLst/>
                        </a:rPr>
                        <a:t>Mubashir Zahid</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10000"/>
                      </a:schemeClr>
                    </a:solidFill>
                  </a:tcPr>
                </a:tc>
                <a:tc>
                  <a:txBody>
                    <a:bodyPr/>
                    <a:lstStyle/>
                    <a:p>
                      <a:pPr marL="0" marR="0" algn="ctr">
                        <a:lnSpc>
                          <a:spcPct val="107000"/>
                        </a:lnSpc>
                        <a:spcBef>
                          <a:spcPts val="0"/>
                        </a:spcBef>
                        <a:spcAft>
                          <a:spcPts val="0"/>
                        </a:spcAft>
                      </a:pPr>
                      <a:r>
                        <a:rPr lang="en-US" sz="1900" b="1" dirty="0">
                          <a:effectLst/>
                        </a:rPr>
                        <a:t>1610146042</a:t>
                      </a:r>
                      <a:endParaRPr lang="en-US" sz="1900" b="1"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05118135"/>
                  </a:ext>
                </a:extLst>
              </a:tr>
            </a:tbl>
          </a:graphicData>
        </a:graphic>
      </p:graphicFrame>
      <p:sp>
        <p:nvSpPr>
          <p:cNvPr id="5" name="Title 3">
            <a:extLst>
              <a:ext uri="{FF2B5EF4-FFF2-40B4-BE49-F238E27FC236}">
                <a16:creationId xmlns:a16="http://schemas.microsoft.com/office/drawing/2014/main" id="{A9F5F94C-6450-4C04-9918-DF6276913CD2}"/>
              </a:ext>
            </a:extLst>
          </p:cNvPr>
          <p:cNvSpPr txBox="1">
            <a:spLocks/>
          </p:cNvSpPr>
          <p:nvPr/>
        </p:nvSpPr>
        <p:spPr bwMode="auto">
          <a:xfrm>
            <a:off x="1065214" y="3505199"/>
            <a:ext cx="6248398" cy="106680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a:lstStyle>
          <a:p>
            <a:pPr>
              <a:lnSpc>
                <a:spcPct val="120000"/>
              </a:lnSpc>
            </a:pPr>
            <a:r>
              <a:rPr lang="en-GB" dirty="0">
                <a:solidFill>
                  <a:schemeClr val="tx1"/>
                </a:solidFill>
                <a:latin typeface="+mn-lt"/>
              </a:rPr>
              <a:t>CSE299.14 - Junior Design</a:t>
            </a:r>
          </a:p>
          <a:p>
            <a:pPr>
              <a:lnSpc>
                <a:spcPct val="120000"/>
              </a:lnSpc>
            </a:pPr>
            <a:r>
              <a:rPr lang="en-GB" dirty="0">
                <a:solidFill>
                  <a:schemeClr val="tx1"/>
                </a:solidFill>
                <a:latin typeface="+mn-lt"/>
              </a:rPr>
              <a:t>Fall 2019 – Group 5</a:t>
            </a: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753" y="414618"/>
            <a:ext cx="8229600" cy="780730"/>
          </a:xfrm>
        </p:spPr>
        <p:txBody>
          <a:bodyPr>
            <a:normAutofit/>
          </a:bodyPr>
          <a:lstStyle/>
          <a:p>
            <a:pPr lvl="0" algn="ctr"/>
            <a:r>
              <a:rPr lang="en-US" dirty="0">
                <a:solidFill>
                  <a:srgbClr val="00B0F0"/>
                </a:solidFill>
              </a:rPr>
              <a:t>Login/Logout option</a:t>
            </a:r>
          </a:p>
        </p:txBody>
      </p:sp>
      <p:sp>
        <p:nvSpPr>
          <p:cNvPr id="3" name="Content Placeholder 2"/>
          <p:cNvSpPr>
            <a:spLocks noGrp="1"/>
          </p:cNvSpPr>
          <p:nvPr>
            <p:ph idx="1"/>
          </p:nvPr>
        </p:nvSpPr>
        <p:spPr>
          <a:xfrm>
            <a:off x="1827212" y="1524000"/>
            <a:ext cx="8229600" cy="5334000"/>
          </a:xfrm>
        </p:spPr>
        <p:txBody>
          <a:bodyPr/>
          <a:lstStyle/>
          <a:p>
            <a:r>
              <a:rPr lang="en-US" sz="2400" dirty="0">
                <a:solidFill>
                  <a:srgbClr val="00B050"/>
                </a:solidFill>
              </a:rPr>
              <a:t>Individual Login and Logout option </a:t>
            </a:r>
          </a:p>
          <a:p>
            <a:r>
              <a:rPr lang="en-US" sz="2400" dirty="0">
                <a:solidFill>
                  <a:srgbClr val="00B050"/>
                </a:solidFill>
              </a:rPr>
              <a:t>Only NSU Email Accepted 8-digit Password</a:t>
            </a:r>
          </a:p>
          <a:p>
            <a:pPr>
              <a:buNone/>
            </a:pPr>
            <a:endParaRPr lang="en-US" dirty="0"/>
          </a:p>
        </p:txBody>
      </p:sp>
      <p:pic>
        <p:nvPicPr>
          <p:cNvPr id="5" name="Picture 4" descr="2.PNG"/>
          <p:cNvPicPr>
            <a:picLocks noChangeAspect="1"/>
          </p:cNvPicPr>
          <p:nvPr/>
        </p:nvPicPr>
        <p:blipFill>
          <a:blip r:embed="rId2"/>
          <a:stretch>
            <a:fillRect/>
          </a:stretch>
        </p:blipFill>
        <p:spPr>
          <a:xfrm>
            <a:off x="1979612" y="2819401"/>
            <a:ext cx="7924800" cy="28432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838200"/>
            <a:ext cx="8229600" cy="533400"/>
          </a:xfrm>
        </p:spPr>
        <p:txBody>
          <a:bodyPr>
            <a:normAutofit/>
          </a:bodyPr>
          <a:lstStyle/>
          <a:p>
            <a:pPr lvl="0" algn="ctr"/>
            <a:r>
              <a:rPr lang="en-US" dirty="0">
                <a:solidFill>
                  <a:srgbClr val="00B0F0"/>
                </a:solidFill>
              </a:rPr>
              <a:t>Individual profile</a:t>
            </a:r>
            <a:endParaRPr lang="en-US" dirty="0"/>
          </a:p>
        </p:txBody>
      </p:sp>
      <p:sp>
        <p:nvSpPr>
          <p:cNvPr id="3" name="Content Placeholder 2"/>
          <p:cNvSpPr>
            <a:spLocks noGrp="1"/>
          </p:cNvSpPr>
          <p:nvPr>
            <p:ph idx="1"/>
          </p:nvPr>
        </p:nvSpPr>
        <p:spPr/>
        <p:txBody>
          <a:bodyPr/>
          <a:lstStyle/>
          <a:p>
            <a:r>
              <a:rPr lang="en-US" dirty="0">
                <a:solidFill>
                  <a:srgbClr val="00B050"/>
                </a:solidFill>
              </a:rPr>
              <a:t>Every User Have Individual Profile</a:t>
            </a:r>
          </a:p>
          <a:p>
            <a:r>
              <a:rPr lang="en-US" dirty="0">
                <a:solidFill>
                  <a:srgbClr val="00B050"/>
                </a:solidFill>
              </a:rPr>
              <a:t>Can Save Bookmark</a:t>
            </a:r>
          </a:p>
          <a:p>
            <a:endParaRPr lang="en-US" dirty="0"/>
          </a:p>
        </p:txBody>
      </p:sp>
      <p:pic>
        <p:nvPicPr>
          <p:cNvPr id="4" name="Picture 3">
            <a:extLst>
              <a:ext uri="{FF2B5EF4-FFF2-40B4-BE49-F238E27FC236}">
                <a16:creationId xmlns:a16="http://schemas.microsoft.com/office/drawing/2014/main" id="{1E490D75-3AEE-4E91-B3BC-0ACB40290E03}"/>
              </a:ext>
            </a:extLst>
          </p:cNvPr>
          <p:cNvPicPr>
            <a:picLocks noChangeAspect="1"/>
          </p:cNvPicPr>
          <p:nvPr/>
        </p:nvPicPr>
        <p:blipFill>
          <a:blip r:embed="rId2"/>
          <a:stretch>
            <a:fillRect/>
          </a:stretch>
        </p:blipFill>
        <p:spPr>
          <a:xfrm>
            <a:off x="1316428" y="2941976"/>
            <a:ext cx="9555968" cy="35350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3" y="571500"/>
            <a:ext cx="8610600" cy="838200"/>
          </a:xfrm>
        </p:spPr>
        <p:txBody>
          <a:bodyPr>
            <a:noAutofit/>
          </a:bodyPr>
          <a:lstStyle/>
          <a:p>
            <a:pPr lvl="0" algn="ctr"/>
            <a:r>
              <a:rPr lang="en-US" dirty="0">
                <a:solidFill>
                  <a:srgbClr val="00B0F0"/>
                </a:solidFill>
              </a:rPr>
              <a:t>Search /Comment, Discussion Option</a:t>
            </a:r>
          </a:p>
        </p:txBody>
      </p:sp>
      <p:sp>
        <p:nvSpPr>
          <p:cNvPr id="3" name="Content Placeholder 2"/>
          <p:cNvSpPr>
            <a:spLocks noGrp="1"/>
          </p:cNvSpPr>
          <p:nvPr>
            <p:ph idx="1"/>
          </p:nvPr>
        </p:nvSpPr>
        <p:spPr/>
        <p:txBody>
          <a:bodyPr/>
          <a:lstStyle/>
          <a:p>
            <a:r>
              <a:rPr lang="en-US" sz="2400" dirty="0">
                <a:solidFill>
                  <a:srgbClr val="00B050"/>
                </a:solidFill>
              </a:rPr>
              <a:t>Search By Name, Time ,Category</a:t>
            </a:r>
          </a:p>
          <a:p>
            <a:r>
              <a:rPr lang="en-US" sz="2400" dirty="0">
                <a:solidFill>
                  <a:srgbClr val="00B050"/>
                </a:solidFill>
              </a:rPr>
              <a:t>Also can comment</a:t>
            </a:r>
          </a:p>
          <a:p>
            <a:endParaRPr lang="en-US" dirty="0"/>
          </a:p>
          <a:p>
            <a:endParaRPr lang="en-US" dirty="0"/>
          </a:p>
        </p:txBody>
      </p:sp>
      <p:pic>
        <p:nvPicPr>
          <p:cNvPr id="4" name="Picture 3">
            <a:extLst>
              <a:ext uri="{FF2B5EF4-FFF2-40B4-BE49-F238E27FC236}">
                <a16:creationId xmlns:a16="http://schemas.microsoft.com/office/drawing/2014/main" id="{33AB8DF9-B915-4D83-9E53-62BCEAAFE55F}"/>
              </a:ext>
            </a:extLst>
          </p:cNvPr>
          <p:cNvPicPr>
            <a:picLocks noChangeAspect="1"/>
          </p:cNvPicPr>
          <p:nvPr/>
        </p:nvPicPr>
        <p:blipFill>
          <a:blip r:embed="rId2"/>
          <a:stretch>
            <a:fillRect/>
          </a:stretch>
        </p:blipFill>
        <p:spPr>
          <a:xfrm>
            <a:off x="2894012" y="2850154"/>
            <a:ext cx="6329034" cy="40078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704088"/>
            <a:ext cx="8229600" cy="591312"/>
          </a:xfrm>
        </p:spPr>
        <p:txBody>
          <a:bodyPr>
            <a:normAutofit/>
          </a:bodyPr>
          <a:lstStyle/>
          <a:p>
            <a:pPr lvl="0" algn="ctr"/>
            <a:r>
              <a:rPr lang="en-US" dirty="0">
                <a:solidFill>
                  <a:srgbClr val="00B0F0"/>
                </a:solidFill>
              </a:rPr>
              <a:t>Categorized Tutorial Videos</a:t>
            </a:r>
            <a:endParaRPr lang="en-US" dirty="0"/>
          </a:p>
        </p:txBody>
      </p:sp>
      <p:sp>
        <p:nvSpPr>
          <p:cNvPr id="3" name="Content Placeholder 2"/>
          <p:cNvSpPr>
            <a:spLocks noGrp="1"/>
          </p:cNvSpPr>
          <p:nvPr>
            <p:ph idx="1"/>
          </p:nvPr>
        </p:nvSpPr>
        <p:spPr/>
        <p:txBody>
          <a:bodyPr/>
          <a:lstStyle/>
          <a:p>
            <a:r>
              <a:rPr lang="en-US" dirty="0">
                <a:solidFill>
                  <a:srgbClr val="00B050"/>
                </a:solidFill>
              </a:rPr>
              <a:t>Different Categorized Video</a:t>
            </a:r>
          </a:p>
          <a:p>
            <a:r>
              <a:rPr lang="en-US" dirty="0">
                <a:solidFill>
                  <a:srgbClr val="00B050"/>
                </a:solidFill>
              </a:rPr>
              <a:t>PHP, HTML, CSS, JAVASCRIPT, JAVA</a:t>
            </a:r>
          </a:p>
          <a:p>
            <a:endParaRPr lang="en-US" dirty="0"/>
          </a:p>
        </p:txBody>
      </p:sp>
      <p:pic>
        <p:nvPicPr>
          <p:cNvPr id="4" name="Picture 3">
            <a:extLst>
              <a:ext uri="{FF2B5EF4-FFF2-40B4-BE49-F238E27FC236}">
                <a16:creationId xmlns:a16="http://schemas.microsoft.com/office/drawing/2014/main" id="{8B793253-8288-4147-9B91-E85DC3096055}"/>
              </a:ext>
            </a:extLst>
          </p:cNvPr>
          <p:cNvPicPr>
            <a:picLocks noChangeAspect="1"/>
          </p:cNvPicPr>
          <p:nvPr/>
        </p:nvPicPr>
        <p:blipFill>
          <a:blip r:embed="rId2"/>
          <a:stretch>
            <a:fillRect/>
          </a:stretch>
        </p:blipFill>
        <p:spPr>
          <a:xfrm>
            <a:off x="2093912" y="2967396"/>
            <a:ext cx="8001000" cy="38592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012" y="533400"/>
            <a:ext cx="6858001" cy="762000"/>
          </a:xfrm>
        </p:spPr>
        <p:txBody>
          <a:bodyPr/>
          <a:lstStyle/>
          <a:p>
            <a:pPr algn="ctr"/>
            <a:r>
              <a:rPr lang="en-US" dirty="0">
                <a:solidFill>
                  <a:srgbClr val="00B050"/>
                </a:solidFill>
              </a:rPr>
              <a:t>Voice Communication</a:t>
            </a:r>
          </a:p>
        </p:txBody>
      </p:sp>
      <p:sp>
        <p:nvSpPr>
          <p:cNvPr id="3" name="Content Placeholder 2"/>
          <p:cNvSpPr>
            <a:spLocks noGrp="1"/>
          </p:cNvSpPr>
          <p:nvPr>
            <p:ph idx="1"/>
          </p:nvPr>
        </p:nvSpPr>
        <p:spPr>
          <a:xfrm>
            <a:off x="1065212" y="1828800"/>
            <a:ext cx="9677400" cy="4724400"/>
          </a:xfrm>
        </p:spPr>
        <p:txBody>
          <a:bodyPr/>
          <a:lstStyle/>
          <a:p>
            <a:r>
              <a:rPr lang="en-US" sz="2400" dirty="0">
                <a:solidFill>
                  <a:srgbClr val="00B0F0"/>
                </a:solidFill>
              </a:rPr>
              <a:t>User can communicate With Voice Call.  Although it uses third party server. In future we are going to implement out own servers. </a:t>
            </a:r>
          </a:p>
          <a:p>
            <a:endParaRPr lang="en-US" dirty="0">
              <a:solidFill>
                <a:srgbClr val="00B0F0"/>
              </a:solidFill>
            </a:endParaRPr>
          </a:p>
        </p:txBody>
      </p:sp>
      <p:pic>
        <p:nvPicPr>
          <p:cNvPr id="4" name="Picture 3" descr="30techtipwebART-facebookJumbo.jpg"/>
          <p:cNvPicPr>
            <a:picLocks noChangeAspect="1"/>
          </p:cNvPicPr>
          <p:nvPr/>
        </p:nvPicPr>
        <p:blipFill>
          <a:blip r:embed="rId2"/>
          <a:stretch>
            <a:fillRect/>
          </a:stretch>
        </p:blipFill>
        <p:spPr>
          <a:xfrm>
            <a:off x="2017712" y="3095897"/>
            <a:ext cx="8153400" cy="34573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838200"/>
            <a:ext cx="8686801" cy="762000"/>
          </a:xfrm>
        </p:spPr>
        <p:txBody>
          <a:bodyPr/>
          <a:lstStyle/>
          <a:p>
            <a:pPr algn="ctr"/>
            <a:r>
              <a:rPr lang="en-US" dirty="0">
                <a:solidFill>
                  <a:srgbClr val="00B0F0"/>
                </a:solidFill>
              </a:rPr>
              <a:t>Admin Panel</a:t>
            </a:r>
          </a:p>
        </p:txBody>
      </p:sp>
      <p:pic>
        <p:nvPicPr>
          <p:cNvPr id="9" name="Content Placeholder 8">
            <a:extLst>
              <a:ext uri="{FF2B5EF4-FFF2-40B4-BE49-F238E27FC236}">
                <a16:creationId xmlns:a16="http://schemas.microsoft.com/office/drawing/2014/main" id="{7C4CA20B-82CC-4EF9-A6BC-DE2B5B5C7090}"/>
              </a:ext>
            </a:extLst>
          </p:cNvPr>
          <p:cNvPicPr>
            <a:picLocks noGrp="1" noChangeAspect="1"/>
          </p:cNvPicPr>
          <p:nvPr>
            <p:ph idx="1"/>
          </p:nvPr>
        </p:nvPicPr>
        <p:blipFill>
          <a:blip r:embed="rId2"/>
          <a:stretch>
            <a:fillRect/>
          </a:stretch>
        </p:blipFill>
        <p:spPr>
          <a:xfrm>
            <a:off x="740929" y="2514601"/>
            <a:ext cx="10706965" cy="25907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0" y="821377"/>
            <a:ext cx="8686801" cy="533400"/>
          </a:xfrm>
        </p:spPr>
        <p:txBody>
          <a:bodyPr>
            <a:normAutofit/>
          </a:bodyPr>
          <a:lstStyle/>
          <a:p>
            <a:pPr lvl="0" algn="ctr"/>
            <a:r>
              <a:rPr lang="en-US" dirty="0">
                <a:solidFill>
                  <a:srgbClr val="00B0F0"/>
                </a:solidFill>
              </a:rPr>
              <a:t>View &amp; Remove User</a:t>
            </a:r>
            <a:endParaRPr lang="en-US" dirty="0"/>
          </a:p>
        </p:txBody>
      </p:sp>
      <p:sp>
        <p:nvSpPr>
          <p:cNvPr id="3" name="Content Placeholder 2"/>
          <p:cNvSpPr>
            <a:spLocks noGrp="1"/>
          </p:cNvSpPr>
          <p:nvPr>
            <p:ph idx="1"/>
          </p:nvPr>
        </p:nvSpPr>
        <p:spPr/>
        <p:txBody>
          <a:bodyPr/>
          <a:lstStyle/>
          <a:p>
            <a:r>
              <a:rPr lang="en-US" dirty="0">
                <a:solidFill>
                  <a:srgbClr val="00B050"/>
                </a:solidFill>
              </a:rPr>
              <a:t>Admin Can Delete A User</a:t>
            </a:r>
          </a:p>
          <a:p>
            <a:endParaRPr lang="en-US" dirty="0"/>
          </a:p>
        </p:txBody>
      </p:sp>
      <p:pic>
        <p:nvPicPr>
          <p:cNvPr id="5" name="Picture 4">
            <a:extLst>
              <a:ext uri="{FF2B5EF4-FFF2-40B4-BE49-F238E27FC236}">
                <a16:creationId xmlns:a16="http://schemas.microsoft.com/office/drawing/2014/main" id="{34AB52EB-05EC-448D-96F1-1C1A7D67AF9C}"/>
              </a:ext>
            </a:extLst>
          </p:cNvPr>
          <p:cNvPicPr>
            <a:picLocks noChangeAspect="1"/>
          </p:cNvPicPr>
          <p:nvPr/>
        </p:nvPicPr>
        <p:blipFill>
          <a:blip r:embed="rId2"/>
          <a:stretch>
            <a:fillRect/>
          </a:stretch>
        </p:blipFill>
        <p:spPr>
          <a:xfrm>
            <a:off x="824725" y="2590800"/>
            <a:ext cx="10539373" cy="31467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58635"/>
            <a:ext cx="8686801" cy="812965"/>
          </a:xfrm>
        </p:spPr>
        <p:txBody>
          <a:bodyPr>
            <a:normAutofit/>
          </a:bodyPr>
          <a:lstStyle/>
          <a:p>
            <a:pPr lvl="0" algn="ctr"/>
            <a:r>
              <a:rPr lang="en-US" dirty="0">
                <a:solidFill>
                  <a:srgbClr val="00B0F0"/>
                </a:solidFill>
              </a:rPr>
              <a:t>Add Category</a:t>
            </a:r>
            <a:endParaRPr lang="en-US" dirty="0"/>
          </a:p>
        </p:txBody>
      </p:sp>
      <p:sp>
        <p:nvSpPr>
          <p:cNvPr id="3" name="Content Placeholder 2"/>
          <p:cNvSpPr>
            <a:spLocks noGrp="1"/>
          </p:cNvSpPr>
          <p:nvPr>
            <p:ph idx="1"/>
          </p:nvPr>
        </p:nvSpPr>
        <p:spPr/>
        <p:txBody>
          <a:bodyPr/>
          <a:lstStyle/>
          <a:p>
            <a:r>
              <a:rPr lang="en-US" dirty="0">
                <a:solidFill>
                  <a:srgbClr val="00B050"/>
                </a:solidFill>
              </a:rPr>
              <a:t>Admin Can Add A Category</a:t>
            </a:r>
          </a:p>
          <a:p>
            <a:endParaRPr lang="en-US" dirty="0"/>
          </a:p>
          <a:p>
            <a:endParaRPr lang="en-US" dirty="0"/>
          </a:p>
        </p:txBody>
      </p:sp>
      <p:pic>
        <p:nvPicPr>
          <p:cNvPr id="4" name="Picture 3">
            <a:extLst>
              <a:ext uri="{FF2B5EF4-FFF2-40B4-BE49-F238E27FC236}">
                <a16:creationId xmlns:a16="http://schemas.microsoft.com/office/drawing/2014/main" id="{DD883B6E-36FA-49C2-AA31-04E11916763F}"/>
              </a:ext>
            </a:extLst>
          </p:cNvPr>
          <p:cNvPicPr>
            <a:picLocks noChangeAspect="1"/>
          </p:cNvPicPr>
          <p:nvPr/>
        </p:nvPicPr>
        <p:blipFill>
          <a:blip r:embed="rId2"/>
          <a:stretch>
            <a:fillRect/>
          </a:stretch>
        </p:blipFill>
        <p:spPr>
          <a:xfrm>
            <a:off x="714103" y="2514600"/>
            <a:ext cx="10760618" cy="2821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704089"/>
            <a:ext cx="8229600" cy="694991"/>
          </a:xfrm>
        </p:spPr>
        <p:txBody>
          <a:bodyPr>
            <a:normAutofit/>
          </a:bodyPr>
          <a:lstStyle/>
          <a:p>
            <a:pPr lvl="0" algn="ctr"/>
            <a:r>
              <a:rPr lang="en-US" sz="4000" dirty="0">
                <a:solidFill>
                  <a:srgbClr val="00B0F0"/>
                </a:solidFill>
              </a:rPr>
              <a:t>Add &amp; Delete Video</a:t>
            </a:r>
            <a:endParaRPr lang="en-US" sz="4000" dirty="0"/>
          </a:p>
        </p:txBody>
      </p:sp>
      <p:sp>
        <p:nvSpPr>
          <p:cNvPr id="3" name="Content Placeholder 2"/>
          <p:cNvSpPr>
            <a:spLocks noGrp="1"/>
          </p:cNvSpPr>
          <p:nvPr>
            <p:ph idx="1"/>
          </p:nvPr>
        </p:nvSpPr>
        <p:spPr/>
        <p:txBody>
          <a:bodyPr/>
          <a:lstStyle/>
          <a:p>
            <a:r>
              <a:rPr lang="en-US" dirty="0">
                <a:solidFill>
                  <a:srgbClr val="00B050"/>
                </a:solidFill>
              </a:rPr>
              <a:t>Admin Can Add &amp; Delete Video</a:t>
            </a:r>
          </a:p>
          <a:p>
            <a:endParaRPr lang="en-US" dirty="0"/>
          </a:p>
        </p:txBody>
      </p:sp>
      <p:pic>
        <p:nvPicPr>
          <p:cNvPr id="5" name="Picture 4">
            <a:extLst>
              <a:ext uri="{FF2B5EF4-FFF2-40B4-BE49-F238E27FC236}">
                <a16:creationId xmlns:a16="http://schemas.microsoft.com/office/drawing/2014/main" id="{A015BB6B-3083-4988-AC2D-F203625C5714}"/>
              </a:ext>
            </a:extLst>
          </p:cNvPr>
          <p:cNvPicPr>
            <a:picLocks noChangeAspect="1"/>
          </p:cNvPicPr>
          <p:nvPr/>
        </p:nvPicPr>
        <p:blipFill>
          <a:blip r:embed="rId2"/>
          <a:stretch>
            <a:fillRect/>
          </a:stretch>
        </p:blipFill>
        <p:spPr>
          <a:xfrm>
            <a:off x="2855912" y="2367807"/>
            <a:ext cx="6477000" cy="44931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F0"/>
                </a:solidFill>
              </a:rPr>
              <a:t>More</a:t>
            </a:r>
          </a:p>
        </p:txBody>
      </p:sp>
      <p:sp>
        <p:nvSpPr>
          <p:cNvPr id="3" name="Content Placeholder 2"/>
          <p:cNvSpPr>
            <a:spLocks noGrp="1"/>
          </p:cNvSpPr>
          <p:nvPr>
            <p:ph idx="1"/>
          </p:nvPr>
        </p:nvSpPr>
        <p:spPr/>
        <p:txBody>
          <a:bodyPr>
            <a:normAutofit/>
          </a:bodyPr>
          <a:lstStyle/>
          <a:p>
            <a:r>
              <a:rPr lang="en-US" sz="2400" b="1" dirty="0">
                <a:solidFill>
                  <a:srgbClr val="00B050"/>
                </a:solidFill>
              </a:rPr>
              <a:t>Simplistic View: </a:t>
            </a:r>
            <a:r>
              <a:rPr lang="en-US" sz="2400" dirty="0">
                <a:solidFill>
                  <a:srgbClr val="00B050"/>
                </a:solidFill>
              </a:rPr>
              <a:t>Our website will not have much complexity. It will be simple and easy for users to roam around.</a:t>
            </a:r>
          </a:p>
          <a:p>
            <a:r>
              <a:rPr lang="en-US" sz="2400" b="1" dirty="0">
                <a:solidFill>
                  <a:srgbClr val="00B050"/>
                </a:solidFill>
              </a:rPr>
              <a:t>Mobile Friendly: </a:t>
            </a:r>
            <a:r>
              <a:rPr lang="en-US" sz="2400" dirty="0">
                <a:solidFill>
                  <a:srgbClr val="00B050"/>
                </a:solidFill>
              </a:rPr>
              <a:t>We will use Bootstrap, so that the users can browse from mobile devices as comfortably as desktop.</a:t>
            </a:r>
          </a:p>
          <a:p>
            <a:r>
              <a:rPr lang="en-US" sz="2400" b="1" dirty="0">
                <a:solidFill>
                  <a:srgbClr val="00B050"/>
                </a:solidFill>
              </a:rPr>
              <a:t>Free &amp; Unlimited: </a:t>
            </a:r>
            <a:r>
              <a:rPr lang="en-US" sz="2400" dirty="0">
                <a:solidFill>
                  <a:srgbClr val="00B050"/>
                </a:solidFill>
              </a:rPr>
              <a:t>It’s free and unlimited to use</a:t>
            </a:r>
            <a:r>
              <a:rPr lang="en-US" sz="2400" dirty="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solidFill>
                  <a:schemeClr val="tx1"/>
                </a:solidFill>
              </a:rPr>
              <a:t>What it its?</a:t>
            </a:r>
          </a:p>
        </p:txBody>
      </p:sp>
      <p:sp>
        <p:nvSpPr>
          <p:cNvPr id="3" name="Content Placeholder 2"/>
          <p:cNvSpPr>
            <a:spLocks noGrp="1"/>
          </p:cNvSpPr>
          <p:nvPr>
            <p:ph idx="1"/>
          </p:nvPr>
        </p:nvSpPr>
        <p:spPr>
          <a:xfrm>
            <a:off x="1065212" y="2514600"/>
            <a:ext cx="8686801" cy="3505200"/>
          </a:xfrm>
        </p:spPr>
        <p:txBody>
          <a:bodyPr rtlCol="0">
            <a:normAutofit/>
          </a:bodyPr>
          <a:lstStyle/>
          <a:p>
            <a:pPr algn="just"/>
            <a:r>
              <a:rPr lang="en-US" sz="2800" dirty="0"/>
              <a:t>EduVid is a learning website where a user can learn by watching educational video tutorials.</a:t>
            </a:r>
          </a:p>
          <a:p>
            <a:pPr algn="just"/>
            <a:r>
              <a:rPr lang="en-US" sz="2800" dirty="0"/>
              <a:t>The site will provide a good amount of video tutorials </a:t>
            </a:r>
            <a:r>
              <a:rPr lang="en-GB" sz="2800" dirty="0"/>
              <a:t>related to our NSU courses.</a:t>
            </a:r>
          </a:p>
          <a:p>
            <a:pPr algn="just"/>
            <a:endParaRPr lang="en-GB" sz="2800"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Implementation – ER Diagram</a:t>
            </a:r>
          </a:p>
        </p:txBody>
      </p:sp>
      <p:sp>
        <p:nvSpPr>
          <p:cNvPr id="3" name="Content Placeholder 2"/>
          <p:cNvSpPr>
            <a:spLocks noGrp="1"/>
          </p:cNvSpPr>
          <p:nvPr>
            <p:ph idx="1"/>
          </p:nvPr>
        </p:nvSpPr>
        <p:spPr/>
        <p:txBody>
          <a:bodyPr/>
          <a:lstStyle/>
          <a:p>
            <a:r>
              <a:rPr lang="en-US" sz="2400" dirty="0"/>
              <a:t>First, we drew an ER diagram and a font-end design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44295" y="2133600"/>
            <a:ext cx="8328634" cy="4572000"/>
          </a:xfrm>
          <a:prstGeom prst="rect">
            <a:avLst/>
          </a:prstGeom>
          <a:noFill/>
          <a:ln>
            <a:noFill/>
          </a:ln>
        </p:spPr>
      </p:pic>
    </p:spTree>
    <p:extLst>
      <p:ext uri="{BB962C8B-B14F-4D97-AF65-F5344CB8AC3E}">
        <p14:creationId xmlns:p14="http://schemas.microsoft.com/office/powerpoint/2010/main" val="199095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Implementation – Front-end</a:t>
            </a:r>
          </a:p>
        </p:txBody>
      </p:sp>
      <p:sp>
        <p:nvSpPr>
          <p:cNvPr id="3" name="Content Placeholder 2"/>
          <p:cNvSpPr>
            <a:spLocks noGrp="1"/>
          </p:cNvSpPr>
          <p:nvPr>
            <p:ph idx="1"/>
          </p:nvPr>
        </p:nvSpPr>
        <p:spPr>
          <a:xfrm>
            <a:off x="1065212" y="1828800"/>
            <a:ext cx="9220200" cy="4191000"/>
          </a:xfrm>
        </p:spPr>
        <p:txBody>
          <a:bodyPr>
            <a:normAutofit fontScale="92500" lnSpcReduction="10000"/>
          </a:bodyPr>
          <a:lstStyle/>
          <a:p>
            <a:pPr algn="just"/>
            <a:r>
              <a:rPr lang="en-US" sz="2400" dirty="0"/>
              <a:t>Then, we developed the front-end design by using CSS, JavaScript, Bootstrap</a:t>
            </a:r>
          </a:p>
          <a:p>
            <a:pPr lvl="1"/>
            <a:endParaRPr lang="en-US" sz="2400" dirty="0"/>
          </a:p>
          <a:p>
            <a:pPr lvl="1"/>
            <a:r>
              <a:rPr lang="en-US" sz="2400" dirty="0"/>
              <a:t>HTML and CSS for structure and styling the web pages</a:t>
            </a:r>
          </a:p>
          <a:p>
            <a:pPr lvl="1"/>
            <a:r>
              <a:rPr lang="en-US" sz="2400" dirty="0"/>
              <a:t>Bootstrap for a responsive page</a:t>
            </a:r>
          </a:p>
          <a:p>
            <a:pPr lvl="1"/>
            <a:endParaRPr lang="en-US" sz="2400" dirty="0"/>
          </a:p>
          <a:p>
            <a:pPr marL="365760" lvl="1" indent="0">
              <a:buNone/>
            </a:pPr>
            <a:endParaRPr lang="en-US" sz="2400" dirty="0"/>
          </a:p>
          <a:p>
            <a:pPr lvl="1"/>
            <a:endParaRPr lang="en-US" sz="2400" dirty="0"/>
          </a:p>
          <a:p>
            <a:pPr lvl="1" algn="just"/>
            <a:endParaRPr lang="en-US" sz="2400" dirty="0"/>
          </a:p>
          <a:p>
            <a:pPr lvl="1" algn="just"/>
            <a:r>
              <a:rPr lang="en-US" sz="2400" dirty="0"/>
              <a:t>JavaScript works with HTML, CSS and Bootstrap to make up the website</a:t>
            </a:r>
          </a:p>
          <a:p>
            <a:endParaRPr lang="en-US" dirty="0"/>
          </a:p>
        </p:txBody>
      </p:sp>
      <p:pic>
        <p:nvPicPr>
          <p:cNvPr id="8" name="Picture 7">
            <a:extLst>
              <a:ext uri="{FF2B5EF4-FFF2-40B4-BE49-F238E27FC236}">
                <a16:creationId xmlns:a16="http://schemas.microsoft.com/office/drawing/2014/main" id="{CB7A9C3C-488D-4BEC-8FB0-08B8A6F59EE5}"/>
              </a:ext>
            </a:extLst>
          </p:cNvPr>
          <p:cNvPicPr>
            <a:picLocks noChangeAspect="1"/>
          </p:cNvPicPr>
          <p:nvPr/>
        </p:nvPicPr>
        <p:blipFill>
          <a:blip r:embed="rId2"/>
          <a:stretch>
            <a:fillRect/>
          </a:stretch>
        </p:blipFill>
        <p:spPr>
          <a:xfrm>
            <a:off x="1703883" y="3657600"/>
            <a:ext cx="7942857" cy="1247619"/>
          </a:xfrm>
          <a:prstGeom prst="rect">
            <a:avLst/>
          </a:prstGeom>
        </p:spPr>
      </p:pic>
    </p:spTree>
    <p:extLst>
      <p:ext uri="{BB962C8B-B14F-4D97-AF65-F5344CB8AC3E}">
        <p14:creationId xmlns:p14="http://schemas.microsoft.com/office/powerpoint/2010/main" val="411176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Homepage</a:t>
            </a:r>
          </a:p>
        </p:txBody>
      </p:sp>
      <p:pic>
        <p:nvPicPr>
          <p:cNvPr id="4"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562" y="1752600"/>
            <a:ext cx="10587450" cy="4774823"/>
          </a:xfr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0791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Database Schema</a:t>
            </a:r>
          </a:p>
        </p:txBody>
      </p:sp>
      <p:sp>
        <p:nvSpPr>
          <p:cNvPr id="3" name="Content Placeholder 2"/>
          <p:cNvSpPr>
            <a:spLocks noGrp="1"/>
          </p:cNvSpPr>
          <p:nvPr>
            <p:ph idx="1"/>
          </p:nvPr>
        </p:nvSpPr>
        <p:spPr/>
        <p:txBody>
          <a:bodyPr/>
          <a:lstStyle/>
          <a:p>
            <a:r>
              <a:rPr lang="en-US" sz="2400" dirty="0"/>
              <a:t>After that, we designed the database schema of our website</a:t>
            </a:r>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209800"/>
            <a:ext cx="9982200" cy="46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79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MySQL - Database</a:t>
            </a:r>
          </a:p>
        </p:txBody>
      </p:sp>
      <p:sp>
        <p:nvSpPr>
          <p:cNvPr id="3" name="Content Placeholder 2"/>
          <p:cNvSpPr>
            <a:spLocks noGrp="1"/>
          </p:cNvSpPr>
          <p:nvPr>
            <p:ph idx="1"/>
          </p:nvPr>
        </p:nvSpPr>
        <p:spPr/>
        <p:txBody>
          <a:bodyPr/>
          <a:lstStyle/>
          <a:p>
            <a:r>
              <a:rPr lang="en-US" sz="2400" dirty="0"/>
              <a:t>Then we created the main database of the website in MySQL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2322616"/>
            <a:ext cx="9691688" cy="4191000"/>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10414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33400"/>
            <a:ext cx="8686801" cy="1066800"/>
          </a:xfrm>
        </p:spPr>
        <p:txBody>
          <a:bodyPr/>
          <a:lstStyle/>
          <a:p>
            <a:r>
              <a:rPr lang="en-US" dirty="0">
                <a:solidFill>
                  <a:srgbClr val="FF0000"/>
                </a:solidFill>
              </a:rPr>
              <a:t>PHP Codes</a:t>
            </a:r>
          </a:p>
        </p:txBody>
      </p:sp>
      <p:sp>
        <p:nvSpPr>
          <p:cNvPr id="3" name="Content Placeholder 2"/>
          <p:cNvSpPr>
            <a:spLocks noGrp="1"/>
          </p:cNvSpPr>
          <p:nvPr>
            <p:ph idx="1"/>
          </p:nvPr>
        </p:nvSpPr>
        <p:spPr/>
        <p:txBody>
          <a:bodyPr/>
          <a:lstStyle/>
          <a:p>
            <a:r>
              <a:rPr lang="en-US" sz="2400" dirty="0"/>
              <a:t>Then we connected the database with the webpages using php</a:t>
            </a:r>
          </a:p>
          <a:p>
            <a:endParaRPr lang="en-US" dirty="0"/>
          </a:p>
        </p:txBody>
      </p:sp>
      <p:pic>
        <p:nvPicPr>
          <p:cNvPr id="6" name="Picture 5">
            <a:extLst>
              <a:ext uri="{FF2B5EF4-FFF2-40B4-BE49-F238E27FC236}">
                <a16:creationId xmlns:a16="http://schemas.microsoft.com/office/drawing/2014/main" id="{BFFC60CE-71F3-4815-A5C5-D49F2798B860}"/>
              </a:ext>
            </a:extLst>
          </p:cNvPr>
          <p:cNvPicPr>
            <a:picLocks noChangeAspect="1"/>
          </p:cNvPicPr>
          <p:nvPr/>
        </p:nvPicPr>
        <p:blipFill>
          <a:blip r:embed="rId2"/>
          <a:stretch>
            <a:fillRect/>
          </a:stretch>
        </p:blipFill>
        <p:spPr>
          <a:xfrm>
            <a:off x="2208212" y="2286000"/>
            <a:ext cx="5490781" cy="4291547"/>
          </a:xfrm>
          <a:prstGeom prst="rect">
            <a:avLst/>
          </a:prstGeom>
        </p:spPr>
      </p:pic>
    </p:spTree>
    <p:extLst>
      <p:ext uri="{BB962C8B-B14F-4D97-AF65-F5344CB8AC3E}">
        <p14:creationId xmlns:p14="http://schemas.microsoft.com/office/powerpoint/2010/main" val="151121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Benefits</a:t>
            </a:r>
          </a:p>
        </p:txBody>
      </p:sp>
      <p:sp>
        <p:nvSpPr>
          <p:cNvPr id="3" name="Content Placeholder 2"/>
          <p:cNvSpPr>
            <a:spLocks noGrp="1"/>
          </p:cNvSpPr>
          <p:nvPr>
            <p:ph idx="1"/>
          </p:nvPr>
        </p:nvSpPr>
        <p:spPr/>
        <p:txBody>
          <a:bodyPr>
            <a:normAutofit fontScale="92500"/>
          </a:bodyPr>
          <a:lstStyle/>
          <a:p>
            <a:pPr algn="just"/>
            <a:r>
              <a:rPr lang="en-US" sz="2800" dirty="0"/>
              <a:t>Improvement of academic performance of the students</a:t>
            </a:r>
          </a:p>
          <a:p>
            <a:pPr algn="just"/>
            <a:endParaRPr lang="en-US" sz="2800" dirty="0"/>
          </a:p>
          <a:p>
            <a:pPr algn="just"/>
            <a:r>
              <a:rPr lang="en-US" sz="2800" dirty="0"/>
              <a:t>Juniors getting guidelines</a:t>
            </a:r>
          </a:p>
          <a:p>
            <a:pPr algn="just"/>
            <a:endParaRPr lang="en-US" sz="2800" dirty="0"/>
          </a:p>
          <a:p>
            <a:pPr algn="just"/>
            <a:r>
              <a:rPr lang="en-US" sz="2800" dirty="0"/>
              <a:t>Improvement of communal bond amongst the students</a:t>
            </a:r>
          </a:p>
          <a:p>
            <a:pPr algn="just"/>
            <a:endParaRPr lang="en-US" sz="2800" dirty="0"/>
          </a:p>
          <a:p>
            <a:pPr algn="just"/>
            <a:r>
              <a:rPr lang="en-US" sz="2800" dirty="0"/>
              <a:t>No payments </a:t>
            </a:r>
          </a:p>
          <a:p>
            <a:endParaRPr lang="en-US" dirty="0"/>
          </a:p>
        </p:txBody>
      </p:sp>
    </p:spTree>
    <p:extLst>
      <p:ext uri="{BB962C8B-B14F-4D97-AF65-F5344CB8AC3E}">
        <p14:creationId xmlns:p14="http://schemas.microsoft.com/office/powerpoint/2010/main" val="52499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77A9-E568-426B-99CA-300F8FD1EA25}"/>
              </a:ext>
            </a:extLst>
          </p:cNvPr>
          <p:cNvSpPr>
            <a:spLocks noGrp="1"/>
          </p:cNvSpPr>
          <p:nvPr>
            <p:ph type="title"/>
          </p:nvPr>
        </p:nvSpPr>
        <p:spPr/>
        <p:txBody>
          <a:bodyPr/>
          <a:lstStyle/>
          <a:p>
            <a:r>
              <a:rPr lang="en-US" dirty="0">
                <a:solidFill>
                  <a:srgbClr val="FF0000"/>
                </a:solidFill>
              </a:rPr>
              <a:t>Lessons Learned From This Project</a:t>
            </a:r>
          </a:p>
        </p:txBody>
      </p:sp>
      <p:sp>
        <p:nvSpPr>
          <p:cNvPr id="3" name="Content Placeholder 2">
            <a:extLst>
              <a:ext uri="{FF2B5EF4-FFF2-40B4-BE49-F238E27FC236}">
                <a16:creationId xmlns:a16="http://schemas.microsoft.com/office/drawing/2014/main" id="{E33E5E3D-2344-4B15-9DDB-2DC7A9BC5084}"/>
              </a:ext>
            </a:extLst>
          </p:cNvPr>
          <p:cNvSpPr>
            <a:spLocks noGrp="1"/>
          </p:cNvSpPr>
          <p:nvPr>
            <p:ph idx="1"/>
          </p:nvPr>
        </p:nvSpPr>
        <p:spPr>
          <a:xfrm>
            <a:off x="1065212" y="2209800"/>
            <a:ext cx="8686801" cy="3810000"/>
          </a:xfrm>
        </p:spPr>
        <p:txBody>
          <a:bodyPr>
            <a:normAutofit/>
          </a:bodyPr>
          <a:lstStyle/>
          <a:p>
            <a:r>
              <a:rPr lang="en-US" sz="2800" dirty="0"/>
              <a:t>We learned how to work scientifically, methodically and equally in a team.</a:t>
            </a:r>
          </a:p>
          <a:p>
            <a:endParaRPr lang="en-US" sz="2800" dirty="0"/>
          </a:p>
          <a:p>
            <a:r>
              <a:rPr lang="en-US" sz="2800" dirty="0"/>
              <a:t>Thank you our honorable faculty Dr. Md. Mahfuzur Rahman sir for his guidance.</a:t>
            </a:r>
          </a:p>
          <a:p>
            <a:endParaRPr lang="en-US" sz="2400" dirty="0"/>
          </a:p>
        </p:txBody>
      </p:sp>
    </p:spTree>
    <p:extLst>
      <p:ext uri="{BB962C8B-B14F-4D97-AF65-F5344CB8AC3E}">
        <p14:creationId xmlns:p14="http://schemas.microsoft.com/office/powerpoint/2010/main" val="42191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Future Work</a:t>
            </a:r>
          </a:p>
        </p:txBody>
      </p:sp>
      <p:sp>
        <p:nvSpPr>
          <p:cNvPr id="3" name="Content Placeholder 2"/>
          <p:cNvSpPr>
            <a:spLocks noGrp="1"/>
          </p:cNvSpPr>
          <p:nvPr>
            <p:ph idx="1"/>
          </p:nvPr>
        </p:nvSpPr>
        <p:spPr>
          <a:xfrm>
            <a:off x="1065212" y="1828800"/>
            <a:ext cx="9296400" cy="4495800"/>
          </a:xfrm>
        </p:spPr>
        <p:txBody>
          <a:bodyPr>
            <a:normAutofit fontScale="92500" lnSpcReduction="20000"/>
          </a:bodyPr>
          <a:lstStyle/>
          <a:p>
            <a:r>
              <a:rPr lang="en-US" sz="2800" dirty="0"/>
              <a:t>In the future :</a:t>
            </a:r>
          </a:p>
          <a:p>
            <a:endParaRPr lang="en-US" sz="2800" dirty="0"/>
          </a:p>
          <a:p>
            <a:pPr lvl="1" algn="just"/>
            <a:r>
              <a:rPr lang="en-US" sz="2800" dirty="0"/>
              <a:t>We will try to add a new feature where the users can upload videos and  the admin can monitor  those videos</a:t>
            </a:r>
          </a:p>
          <a:p>
            <a:pPr lvl="1" algn="just"/>
            <a:endParaRPr lang="en-US" sz="2800" dirty="0"/>
          </a:p>
          <a:p>
            <a:pPr lvl="1" algn="just"/>
            <a:r>
              <a:rPr lang="en-US" sz="2800" dirty="0"/>
              <a:t>We will try to make slide sharing options</a:t>
            </a:r>
          </a:p>
          <a:p>
            <a:pPr lvl="1" algn="just"/>
            <a:endParaRPr lang="en-US" sz="2800" dirty="0"/>
          </a:p>
          <a:p>
            <a:pPr lvl="1" algn="just"/>
            <a:r>
              <a:rPr lang="en-US" sz="2800" dirty="0"/>
              <a:t>We will add group video chat option</a:t>
            </a:r>
          </a:p>
          <a:p>
            <a:pPr lvl="1" algn="just"/>
            <a:endParaRPr lang="en-US" sz="2800" dirty="0"/>
          </a:p>
          <a:p>
            <a:pPr lvl="1" algn="just"/>
            <a:r>
              <a:rPr lang="en-US" sz="2800" dirty="0"/>
              <a:t>We will include quizzes and exams based on particular topics</a:t>
            </a:r>
          </a:p>
          <a:p>
            <a:endParaRPr lang="en-US" dirty="0"/>
          </a:p>
        </p:txBody>
      </p:sp>
    </p:spTree>
    <p:extLst>
      <p:ext uri="{BB962C8B-B14F-4D97-AF65-F5344CB8AC3E}">
        <p14:creationId xmlns:p14="http://schemas.microsoft.com/office/powerpoint/2010/main" val="234758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BAA4-1B7E-4ADF-B646-69C7F8EC70FB}"/>
              </a:ext>
            </a:extLst>
          </p:cNvPr>
          <p:cNvSpPr>
            <a:spLocks noGrp="1"/>
          </p:cNvSpPr>
          <p:nvPr>
            <p:ph type="title"/>
          </p:nvPr>
        </p:nvSpPr>
        <p:spPr>
          <a:xfrm>
            <a:off x="1751011" y="544286"/>
            <a:ext cx="8686801" cy="751114"/>
          </a:xfrm>
        </p:spPr>
        <p:txBody>
          <a:bodyPr/>
          <a:lstStyle/>
          <a:p>
            <a:pPr algn="ctr"/>
            <a:r>
              <a:rPr lang="en-US" dirty="0">
                <a:solidFill>
                  <a:srgbClr val="FF0000"/>
                </a:solidFill>
              </a:rPr>
              <a:t>Individual Contributions</a:t>
            </a:r>
          </a:p>
        </p:txBody>
      </p:sp>
      <p:graphicFrame>
        <p:nvGraphicFramePr>
          <p:cNvPr id="6" name="Table 6">
            <a:extLst>
              <a:ext uri="{FF2B5EF4-FFF2-40B4-BE49-F238E27FC236}">
                <a16:creationId xmlns:a16="http://schemas.microsoft.com/office/drawing/2014/main" id="{6F4D8AA3-81DB-4605-87EA-DECDD57424DA}"/>
              </a:ext>
            </a:extLst>
          </p:cNvPr>
          <p:cNvGraphicFramePr>
            <a:graphicFrameLocks noGrp="1"/>
          </p:cNvGraphicFramePr>
          <p:nvPr>
            <p:ph idx="1"/>
            <p:extLst>
              <p:ext uri="{D42A27DB-BD31-4B8C-83A1-F6EECF244321}">
                <p14:modId xmlns:p14="http://schemas.microsoft.com/office/powerpoint/2010/main" val="934211262"/>
              </p:ext>
            </p:extLst>
          </p:nvPr>
        </p:nvGraphicFramePr>
        <p:xfrm>
          <a:off x="1065212" y="1828800"/>
          <a:ext cx="10210800" cy="44958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378362970"/>
                    </a:ext>
                  </a:extLst>
                </a:gridCol>
                <a:gridCol w="7010400">
                  <a:extLst>
                    <a:ext uri="{9D8B030D-6E8A-4147-A177-3AD203B41FA5}">
                      <a16:colId xmlns:a16="http://schemas.microsoft.com/office/drawing/2014/main" val="385290342"/>
                    </a:ext>
                  </a:extLst>
                </a:gridCol>
              </a:tblGrid>
              <a:tr h="1123950">
                <a:tc>
                  <a:txBody>
                    <a:bodyPr/>
                    <a:lstStyle/>
                    <a:p>
                      <a:pPr algn="ctr"/>
                      <a:r>
                        <a:rPr lang="en-US" sz="2800" dirty="0"/>
                        <a:t>Name</a:t>
                      </a:r>
                    </a:p>
                  </a:txBody>
                  <a:tcPr>
                    <a:solidFill>
                      <a:srgbClr val="FF0000"/>
                    </a:solidFill>
                  </a:tcPr>
                </a:tc>
                <a:tc>
                  <a:txBody>
                    <a:bodyPr/>
                    <a:lstStyle/>
                    <a:p>
                      <a:pPr algn="ctr"/>
                      <a:r>
                        <a:rPr lang="en-US" sz="2800" dirty="0"/>
                        <a:t>Contributions</a:t>
                      </a:r>
                    </a:p>
                  </a:txBody>
                  <a:tcPr>
                    <a:solidFill>
                      <a:srgbClr val="FF0000"/>
                    </a:solidFill>
                  </a:tcPr>
                </a:tc>
                <a:extLst>
                  <a:ext uri="{0D108BD9-81ED-4DB2-BD59-A6C34878D82A}">
                    <a16:rowId xmlns:a16="http://schemas.microsoft.com/office/drawing/2014/main" val="4145306128"/>
                  </a:ext>
                </a:extLst>
              </a:tr>
              <a:tr h="1123950">
                <a:tc>
                  <a:txBody>
                    <a:bodyPr/>
                    <a:lstStyle/>
                    <a:p>
                      <a:pPr algn="ctr"/>
                      <a:r>
                        <a:rPr lang="en-US" sz="2400" dirty="0"/>
                        <a:t> Tanvir Ahmed</a:t>
                      </a:r>
                    </a:p>
                  </a:txBody>
                  <a:tcPr>
                    <a:solidFill>
                      <a:schemeClr val="bg1">
                        <a:lumMod val="85000"/>
                      </a:schemeClr>
                    </a:solidFill>
                  </a:tcPr>
                </a:tc>
                <a:tc>
                  <a:txBody>
                    <a:bodyPr/>
                    <a:lstStyle/>
                    <a:p>
                      <a:r>
                        <a:rPr lang="en-US" sz="2400" dirty="0"/>
                        <a:t>Planning, Documentations, Diagrams, Schema, Database, MySQL, Admin Related Pages</a:t>
                      </a:r>
                    </a:p>
                  </a:txBody>
                  <a:tcPr>
                    <a:solidFill>
                      <a:schemeClr val="bg1">
                        <a:lumMod val="85000"/>
                      </a:schemeClr>
                    </a:solidFill>
                  </a:tcPr>
                </a:tc>
                <a:extLst>
                  <a:ext uri="{0D108BD9-81ED-4DB2-BD59-A6C34878D82A}">
                    <a16:rowId xmlns:a16="http://schemas.microsoft.com/office/drawing/2014/main" val="1302134052"/>
                  </a:ext>
                </a:extLst>
              </a:tr>
              <a:tr h="1123950">
                <a:tc>
                  <a:txBody>
                    <a:bodyPr/>
                    <a:lstStyle/>
                    <a:p>
                      <a:pPr algn="ctr"/>
                      <a:r>
                        <a:rPr lang="en-US" sz="2400" dirty="0"/>
                        <a:t>Md. Ariful Islam</a:t>
                      </a:r>
                    </a:p>
                    <a:p>
                      <a:endParaRPr lang="en-US" sz="1600" dirty="0"/>
                    </a:p>
                  </a:txBody>
                  <a:tcPr>
                    <a:solidFill>
                      <a:schemeClr val="bg1">
                        <a:lumMod val="95000"/>
                      </a:schemeClr>
                    </a:solidFill>
                  </a:tcPr>
                </a:tc>
                <a:tc>
                  <a:txBody>
                    <a:bodyPr/>
                    <a:lstStyle/>
                    <a:p>
                      <a:r>
                        <a:rPr lang="en-US" sz="2400" dirty="0"/>
                        <a:t>CSS, Design, Images, Videos, User Related Pages</a:t>
                      </a:r>
                    </a:p>
                  </a:txBody>
                  <a:tcPr>
                    <a:solidFill>
                      <a:schemeClr val="bg1">
                        <a:lumMod val="95000"/>
                      </a:schemeClr>
                    </a:solidFill>
                  </a:tcPr>
                </a:tc>
                <a:extLst>
                  <a:ext uri="{0D108BD9-81ED-4DB2-BD59-A6C34878D82A}">
                    <a16:rowId xmlns:a16="http://schemas.microsoft.com/office/drawing/2014/main" val="2391463424"/>
                  </a:ext>
                </a:extLst>
              </a:tr>
              <a:tr h="1123950">
                <a:tc>
                  <a:txBody>
                    <a:bodyPr/>
                    <a:lstStyle/>
                    <a:p>
                      <a:pPr algn="ctr"/>
                      <a:r>
                        <a:rPr lang="en-US" sz="2400" dirty="0"/>
                        <a:t>Mubashir Zahid</a:t>
                      </a:r>
                    </a:p>
                  </a:txBody>
                  <a:tcPr>
                    <a:solidFill>
                      <a:schemeClr val="bg1">
                        <a:lumMod val="85000"/>
                      </a:schemeClr>
                    </a:solidFill>
                  </a:tcPr>
                </a:tc>
                <a:tc>
                  <a:txBody>
                    <a:bodyPr/>
                    <a:lstStyle/>
                    <a:p>
                      <a:r>
                        <a:rPr lang="en-US" sz="2400" dirty="0"/>
                        <a:t>Sign Up-Login, Search &amp; Bookmark Options.</a:t>
                      </a:r>
                    </a:p>
                    <a:p>
                      <a:r>
                        <a:rPr lang="en-US" sz="2400" dirty="0"/>
                        <a:t>PHP Database Connection.</a:t>
                      </a:r>
                    </a:p>
                  </a:txBody>
                  <a:tcPr>
                    <a:solidFill>
                      <a:schemeClr val="bg1">
                        <a:lumMod val="85000"/>
                      </a:schemeClr>
                    </a:solidFill>
                  </a:tcPr>
                </a:tc>
                <a:extLst>
                  <a:ext uri="{0D108BD9-81ED-4DB2-BD59-A6C34878D82A}">
                    <a16:rowId xmlns:a16="http://schemas.microsoft.com/office/drawing/2014/main" val="4232605156"/>
                  </a:ext>
                </a:extLst>
              </a:tr>
            </a:tbl>
          </a:graphicData>
        </a:graphic>
      </p:graphicFrame>
    </p:spTree>
    <p:extLst>
      <p:ext uri="{BB962C8B-B14F-4D97-AF65-F5344CB8AC3E}">
        <p14:creationId xmlns:p14="http://schemas.microsoft.com/office/powerpoint/2010/main" val="229147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solidFill>
                  <a:schemeClr val="tx1"/>
                </a:solidFill>
              </a:rPr>
              <a:t>Purpose</a:t>
            </a:r>
          </a:p>
        </p:txBody>
      </p:sp>
      <p:sp>
        <p:nvSpPr>
          <p:cNvPr id="3" name="Content Placeholder 2"/>
          <p:cNvSpPr>
            <a:spLocks noGrp="1"/>
          </p:cNvSpPr>
          <p:nvPr>
            <p:ph idx="1"/>
          </p:nvPr>
        </p:nvSpPr>
        <p:spPr>
          <a:xfrm>
            <a:off x="1065212" y="1828800"/>
            <a:ext cx="9601200" cy="4191000"/>
          </a:xfrm>
        </p:spPr>
        <p:txBody>
          <a:bodyPr rtlCol="0">
            <a:normAutofit fontScale="92500"/>
          </a:bodyPr>
          <a:lstStyle/>
          <a:p>
            <a:pPr algn="just"/>
            <a:r>
              <a:rPr lang="en-US" sz="2800" dirty="0"/>
              <a:t>In our NSU student life, there have been lots of times when we got frustrated, depressed and lost. Most of them are for not being able to understand something related to courses. </a:t>
            </a:r>
          </a:p>
          <a:p>
            <a:pPr algn="just"/>
            <a:r>
              <a:rPr lang="en-US" sz="2800" dirty="0"/>
              <a:t>As a result, most of the students get bad grades and fall into probation. Even some of them abandon pursuing of higher study. Higher education is tough and NSU is tougher.</a:t>
            </a:r>
          </a:p>
          <a:p>
            <a:pPr algn="just"/>
            <a:r>
              <a:rPr lang="en-US" sz="2800" dirty="0"/>
              <a:t>We are surviving somehow and at the ﬁnale of our undergraduate life. Sometimes we wonder what we are leaving behind for our juniors. We didn’t have proper guidance. </a:t>
            </a:r>
          </a:p>
        </p:txBody>
      </p:sp>
    </p:spTree>
    <p:extLst>
      <p:ext uri="{BB962C8B-B14F-4D97-AF65-F5344CB8AC3E}">
        <p14:creationId xmlns:p14="http://schemas.microsoft.com/office/powerpoint/2010/main" val="175385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819400"/>
            <a:ext cx="8686801" cy="1066800"/>
          </a:xfrm>
        </p:spPr>
        <p:txBody>
          <a:bodyPr/>
          <a:lstStyle/>
          <a:p>
            <a:pPr algn="ctr"/>
            <a:r>
              <a:rPr lang="en-US" dirty="0">
                <a:solidFill>
                  <a:srgbClr val="FF0000"/>
                </a:solidFill>
              </a:rPr>
              <a:t>THANK YOU</a:t>
            </a:r>
          </a:p>
        </p:txBody>
      </p:sp>
    </p:spTree>
    <p:extLst>
      <p:ext uri="{BB962C8B-B14F-4D97-AF65-F5344CB8AC3E}">
        <p14:creationId xmlns:p14="http://schemas.microsoft.com/office/powerpoint/2010/main" val="17436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143000"/>
            <a:ext cx="9601200" cy="4876800"/>
          </a:xfrm>
        </p:spPr>
        <p:txBody>
          <a:bodyPr rtlCol="0">
            <a:normAutofit lnSpcReduction="10000"/>
          </a:bodyPr>
          <a:lstStyle/>
          <a:p>
            <a:pPr algn="just"/>
            <a:r>
              <a:rPr lang="en-US" sz="2800" dirty="0"/>
              <a:t>Therefore, we made lots of mistakes and wasted lots of times which resulted in retaking many courses. But what about our juniors, how we can help and guide them in the right track with our years of experiences.</a:t>
            </a:r>
          </a:p>
          <a:p>
            <a:pPr algn="just"/>
            <a:r>
              <a:rPr lang="en-US" sz="2800" dirty="0"/>
              <a:t>This is why we wanted to build a platform where only students of NSU will visit and get help from us. As we are CSE students, we will post CSE related course tutorials. We know the problems because we faced them, so we will show the students how to solve them. </a:t>
            </a:r>
          </a:p>
          <a:p>
            <a:pPr algn="just"/>
            <a:r>
              <a:rPr lang="en-US" sz="2800" dirty="0"/>
              <a:t>Also, we will discuss and help them anyway we can in their academic career. Because at the end of the day what we are doing for others matters.</a:t>
            </a:r>
          </a:p>
          <a:p>
            <a:pPr algn="just"/>
            <a:endParaRPr lang="en-US" sz="2400" dirty="0"/>
          </a:p>
          <a:p>
            <a:pPr algn="just"/>
            <a:endParaRPr lang="en-US" sz="2400" dirty="0"/>
          </a:p>
        </p:txBody>
      </p:sp>
    </p:spTree>
    <p:extLst>
      <p:ext uri="{BB962C8B-B14F-4D97-AF65-F5344CB8AC3E}">
        <p14:creationId xmlns:p14="http://schemas.microsoft.com/office/powerpoint/2010/main" val="296972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945C-4DC5-4F8A-978C-DB3E49027DBC}"/>
              </a:ext>
            </a:extLst>
          </p:cNvPr>
          <p:cNvSpPr>
            <a:spLocks noGrp="1"/>
          </p:cNvSpPr>
          <p:nvPr>
            <p:ph type="title"/>
          </p:nvPr>
        </p:nvSpPr>
        <p:spPr/>
        <p:txBody>
          <a:bodyPr/>
          <a:lstStyle/>
          <a:p>
            <a:r>
              <a:rPr lang="en-US" dirty="0">
                <a:solidFill>
                  <a:schemeClr val="tx1"/>
                </a:solidFill>
              </a:rPr>
              <a:t>Other Related Works</a:t>
            </a:r>
          </a:p>
        </p:txBody>
      </p:sp>
      <p:sp>
        <p:nvSpPr>
          <p:cNvPr id="3" name="Content Placeholder 2">
            <a:extLst>
              <a:ext uri="{FF2B5EF4-FFF2-40B4-BE49-F238E27FC236}">
                <a16:creationId xmlns:a16="http://schemas.microsoft.com/office/drawing/2014/main" id="{4378D3EB-E2BF-4107-A542-CDCE4E01A9E5}"/>
              </a:ext>
            </a:extLst>
          </p:cNvPr>
          <p:cNvSpPr>
            <a:spLocks noGrp="1"/>
          </p:cNvSpPr>
          <p:nvPr>
            <p:ph idx="1"/>
          </p:nvPr>
        </p:nvSpPr>
        <p:spPr>
          <a:xfrm>
            <a:off x="1065212" y="1828800"/>
            <a:ext cx="9525000" cy="4191000"/>
          </a:xfrm>
        </p:spPr>
        <p:txBody>
          <a:bodyPr>
            <a:normAutofit/>
          </a:bodyPr>
          <a:lstStyle/>
          <a:p>
            <a:r>
              <a:rPr lang="en-US" sz="2800" dirty="0"/>
              <a:t>For this project we have researched some websites similar to ours. </a:t>
            </a:r>
            <a:r>
              <a:rPr lang="en-US" sz="2800" b="1" dirty="0"/>
              <a:t>Udemy.com</a:t>
            </a:r>
            <a:r>
              <a:rPr lang="en-US" sz="2800" dirty="0"/>
              <a:t>, </a:t>
            </a:r>
            <a:r>
              <a:rPr lang="en-US" sz="2800" b="1" dirty="0"/>
              <a:t>Brightstorm.com</a:t>
            </a:r>
            <a:r>
              <a:rPr lang="en-US" sz="2800" dirty="0"/>
              <a:t>, </a:t>
            </a:r>
            <a:r>
              <a:rPr lang="en-US" sz="2800" b="1" dirty="0"/>
              <a:t>W3Schools.com</a:t>
            </a:r>
            <a:r>
              <a:rPr lang="en-US" sz="2800" dirty="0"/>
              <a:t>.</a:t>
            </a:r>
          </a:p>
          <a:p>
            <a:r>
              <a:rPr lang="en-US" sz="2800" dirty="0"/>
              <a:t>Some of them aren’t free, private, no personalization, simple, doesn’t contain discussion feature or any video tutorials.</a:t>
            </a:r>
          </a:p>
          <a:p>
            <a:r>
              <a:rPr lang="en-US" sz="2800" dirty="0"/>
              <a:t>We tried to fill those gap, so that every one can be benefited.</a:t>
            </a:r>
          </a:p>
        </p:txBody>
      </p:sp>
    </p:spTree>
    <p:extLst>
      <p:ext uri="{BB962C8B-B14F-4D97-AF65-F5344CB8AC3E}">
        <p14:creationId xmlns:p14="http://schemas.microsoft.com/office/powerpoint/2010/main" val="37558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6EA3-5CBF-4257-9A3E-B6ECE2568465}"/>
              </a:ext>
            </a:extLst>
          </p:cNvPr>
          <p:cNvSpPr>
            <a:spLocks noGrp="1"/>
          </p:cNvSpPr>
          <p:nvPr>
            <p:ph type="title"/>
          </p:nvPr>
        </p:nvSpPr>
        <p:spPr>
          <a:xfrm>
            <a:off x="1143782" y="990600"/>
            <a:ext cx="2286000" cy="685800"/>
          </a:xfrm>
        </p:spPr>
        <p:txBody>
          <a:bodyPr/>
          <a:lstStyle/>
          <a:p>
            <a:r>
              <a:rPr lang="en-US" dirty="0">
                <a:solidFill>
                  <a:schemeClr val="tx1"/>
                </a:solidFill>
              </a:rPr>
              <a:t>Interface</a:t>
            </a:r>
          </a:p>
        </p:txBody>
      </p:sp>
      <p:pic>
        <p:nvPicPr>
          <p:cNvPr id="4" name="Picture 3">
            <a:extLst>
              <a:ext uri="{FF2B5EF4-FFF2-40B4-BE49-F238E27FC236}">
                <a16:creationId xmlns:a16="http://schemas.microsoft.com/office/drawing/2014/main" id="{90C9970F-2FAE-4738-B63E-02D029B972A8}"/>
              </a:ext>
            </a:extLst>
          </p:cNvPr>
          <p:cNvPicPr>
            <a:picLocks noChangeAspect="1"/>
          </p:cNvPicPr>
          <p:nvPr/>
        </p:nvPicPr>
        <p:blipFill>
          <a:blip r:embed="rId2"/>
          <a:stretch>
            <a:fillRect/>
          </a:stretch>
        </p:blipFill>
        <p:spPr>
          <a:xfrm>
            <a:off x="3427412" y="-9525"/>
            <a:ext cx="5172235" cy="6858000"/>
          </a:xfrm>
          <a:prstGeom prst="rect">
            <a:avLst/>
          </a:prstGeom>
        </p:spPr>
      </p:pic>
    </p:spTree>
    <p:extLst>
      <p:ext uri="{BB962C8B-B14F-4D97-AF65-F5344CB8AC3E}">
        <p14:creationId xmlns:p14="http://schemas.microsoft.com/office/powerpoint/2010/main" val="261001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rgbClr val="00B0F0"/>
                </a:solidFill>
              </a:rPr>
              <a:t>About Features in our Project</a:t>
            </a:r>
          </a:p>
        </p:txBody>
      </p:sp>
      <p:sp>
        <p:nvSpPr>
          <p:cNvPr id="3" name="Subtitle 2"/>
          <p:cNvSpPr>
            <a:spLocks noGrp="1"/>
          </p:cNvSpPr>
          <p:nvPr>
            <p:ph type="subTitle" idx="1"/>
          </p:nvPr>
        </p:nvSpPr>
        <p:spPr/>
        <p:txBody>
          <a:bodyPr>
            <a:normAutofit/>
          </a:bodyPr>
          <a:lstStyle/>
          <a:p>
            <a:endParaRPr lang="en-US" b="1" dirty="0">
              <a:solidFill>
                <a:srgbClr val="00B050"/>
              </a:solidFill>
            </a:endParaRPr>
          </a:p>
          <a:p>
            <a:r>
              <a:rPr lang="en-US" b="1" dirty="0">
                <a:solidFill>
                  <a:srgbClr val="00B050"/>
                </a:solidFill>
              </a:rPr>
              <a:t>1. User Option:</a:t>
            </a:r>
          </a:p>
          <a:p>
            <a:r>
              <a:rPr lang="en-US" b="1" dirty="0">
                <a:solidFill>
                  <a:srgbClr val="00B050"/>
                </a:solidFill>
              </a:rPr>
              <a:t>2. Admin Panel Option</a:t>
            </a:r>
            <a:r>
              <a:rPr lang="en-US" dirty="0">
                <a:solidFill>
                  <a:srgbClr val="00B050"/>
                </a:solidFill>
              </a:rPr>
              <a:t>:</a:t>
            </a:r>
          </a:p>
          <a:p>
            <a:pPr algn="ctr"/>
            <a:endParaRPr lang="en-US" dirty="0">
              <a:solidFill>
                <a:srgbClr val="00B05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B0F0"/>
                </a:solidFill>
              </a:rPr>
              <a:t>User Options</a:t>
            </a:r>
            <a:br>
              <a:rPr lang="en-US" dirty="0"/>
            </a:br>
            <a:endParaRPr lang="en-US" dirty="0"/>
          </a:p>
        </p:txBody>
      </p:sp>
      <p:sp>
        <p:nvSpPr>
          <p:cNvPr id="3" name="Content Placeholder 2"/>
          <p:cNvSpPr>
            <a:spLocks noGrp="1"/>
          </p:cNvSpPr>
          <p:nvPr>
            <p:ph idx="1"/>
          </p:nvPr>
        </p:nvSpPr>
        <p:spPr>
          <a:xfrm>
            <a:off x="1065211" y="1295400"/>
            <a:ext cx="10058401" cy="5181600"/>
          </a:xfrm>
        </p:spPr>
        <p:txBody>
          <a:bodyPr>
            <a:normAutofit/>
          </a:bodyPr>
          <a:lstStyle/>
          <a:p>
            <a:pPr lvl="0"/>
            <a:r>
              <a:rPr lang="en-US" sz="2400" dirty="0">
                <a:solidFill>
                  <a:srgbClr val="00B050"/>
                </a:solidFill>
              </a:rPr>
              <a:t>Login/Logout  option.</a:t>
            </a:r>
          </a:p>
          <a:p>
            <a:pPr lvl="0"/>
            <a:r>
              <a:rPr lang="en-US" sz="2400" dirty="0">
                <a:solidFill>
                  <a:srgbClr val="00B050"/>
                </a:solidFill>
              </a:rPr>
              <a:t>Individual profile</a:t>
            </a:r>
          </a:p>
          <a:p>
            <a:pPr lvl="0"/>
            <a:r>
              <a:rPr lang="en-US" sz="2400" dirty="0">
                <a:solidFill>
                  <a:srgbClr val="00B050"/>
                </a:solidFill>
              </a:rPr>
              <a:t>Search Option</a:t>
            </a:r>
          </a:p>
          <a:p>
            <a:pPr lvl="0"/>
            <a:r>
              <a:rPr lang="en-US" sz="2400" dirty="0">
                <a:solidFill>
                  <a:srgbClr val="00B050"/>
                </a:solidFill>
              </a:rPr>
              <a:t>Categorized Tutorial Videos</a:t>
            </a:r>
          </a:p>
          <a:p>
            <a:pPr lvl="0"/>
            <a:r>
              <a:rPr lang="en-US" sz="2400" dirty="0">
                <a:solidFill>
                  <a:srgbClr val="00B050"/>
                </a:solidFill>
              </a:rPr>
              <a:t>Comment Section For Discussion</a:t>
            </a:r>
          </a:p>
          <a:p>
            <a:pPr lvl="0"/>
            <a:r>
              <a:rPr lang="en-US" sz="2400" dirty="0">
                <a:solidFill>
                  <a:srgbClr val="00B050"/>
                </a:solidFill>
              </a:rPr>
              <a:t>Playlist Option Like YouTube</a:t>
            </a:r>
          </a:p>
          <a:p>
            <a:pPr lvl="0"/>
            <a:r>
              <a:rPr lang="en-US" sz="2400" dirty="0">
                <a:solidFill>
                  <a:srgbClr val="00B050"/>
                </a:solidFill>
              </a:rPr>
              <a:t>Bookmarking Option</a:t>
            </a:r>
          </a:p>
          <a:p>
            <a:pPr lvl="0"/>
            <a:r>
              <a:rPr lang="en-US" sz="2400" dirty="0">
                <a:solidFill>
                  <a:srgbClr val="00B050"/>
                </a:solidFill>
              </a:rPr>
              <a:t>Registered Users</a:t>
            </a:r>
          </a:p>
          <a:p>
            <a:pPr lvl="0"/>
            <a:r>
              <a:rPr lang="en-US" sz="2400" dirty="0">
                <a:solidFill>
                  <a:srgbClr val="00B050"/>
                </a:solidFill>
              </a:rPr>
              <a:t>Profile, Video Comment Discussion </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B0F0"/>
                </a:solidFill>
              </a:rPr>
              <a:t>Admin Panel Options</a:t>
            </a:r>
            <a:br>
              <a:rPr lang="en-US" dirty="0">
                <a:solidFill>
                  <a:srgbClr val="00B0F0"/>
                </a:solidFill>
              </a:rPr>
            </a:br>
            <a:endParaRPr lang="en-US" dirty="0">
              <a:solidFill>
                <a:srgbClr val="00B0F0"/>
              </a:solidFill>
            </a:endParaRPr>
          </a:p>
        </p:txBody>
      </p:sp>
      <p:sp>
        <p:nvSpPr>
          <p:cNvPr id="3" name="Content Placeholder 2"/>
          <p:cNvSpPr>
            <a:spLocks noGrp="1"/>
          </p:cNvSpPr>
          <p:nvPr>
            <p:ph idx="1"/>
          </p:nvPr>
        </p:nvSpPr>
        <p:spPr/>
        <p:txBody>
          <a:bodyPr/>
          <a:lstStyle/>
          <a:p>
            <a:pPr lvl="0"/>
            <a:r>
              <a:rPr lang="en-US" sz="2400" dirty="0">
                <a:solidFill>
                  <a:srgbClr val="00B050"/>
                </a:solidFill>
              </a:rPr>
              <a:t>View &amp; Remove User</a:t>
            </a:r>
          </a:p>
          <a:p>
            <a:pPr lvl="0"/>
            <a:r>
              <a:rPr lang="en-US" sz="2400" dirty="0">
                <a:solidFill>
                  <a:srgbClr val="00B050"/>
                </a:solidFill>
              </a:rPr>
              <a:t>Add &amp; Delete Video</a:t>
            </a:r>
          </a:p>
          <a:p>
            <a:pPr lvl="0"/>
            <a:r>
              <a:rPr lang="en-US" sz="2400" dirty="0">
                <a:solidFill>
                  <a:srgbClr val="00B050"/>
                </a:solidFill>
              </a:rPr>
              <a:t>Add Category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4351654_TF03460663" id="{E777C019-3B61-4856-82AF-536A805AA5ED}" vid="{9AF135F8-3A9B-4D0A-A380-D42BB407AAA2}"/>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FF1070-8794-47AC-90B7-1F2E078096F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3E1689-1E09-4ADC-A5E7-6718BF79A8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187</TotalTime>
  <Words>861</Words>
  <Application>Microsoft Office PowerPoint</Application>
  <PresentationFormat>Custom</PresentationFormat>
  <Paragraphs>125</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Palatino Linotype</vt:lpstr>
      <vt:lpstr>Business strategy presentation</vt:lpstr>
      <vt:lpstr>CSE299 Project - EduVid   Educational Video Sharing Site</vt:lpstr>
      <vt:lpstr>What it its?</vt:lpstr>
      <vt:lpstr>Purpose</vt:lpstr>
      <vt:lpstr>PowerPoint Presentation</vt:lpstr>
      <vt:lpstr>Other Related Works</vt:lpstr>
      <vt:lpstr>Interface</vt:lpstr>
      <vt:lpstr>About Features in our Project</vt:lpstr>
      <vt:lpstr>User Options </vt:lpstr>
      <vt:lpstr>Admin Panel Options </vt:lpstr>
      <vt:lpstr>Login/Logout option</vt:lpstr>
      <vt:lpstr>Individual profile</vt:lpstr>
      <vt:lpstr>Search /Comment, Discussion Option</vt:lpstr>
      <vt:lpstr>Categorized Tutorial Videos</vt:lpstr>
      <vt:lpstr>Voice Communication</vt:lpstr>
      <vt:lpstr>Admin Panel</vt:lpstr>
      <vt:lpstr>View &amp; Remove User</vt:lpstr>
      <vt:lpstr>Add Category</vt:lpstr>
      <vt:lpstr>Add &amp; Delete Video</vt:lpstr>
      <vt:lpstr>More</vt:lpstr>
      <vt:lpstr>Implementation – ER Diagram</vt:lpstr>
      <vt:lpstr>Implementation – Front-end</vt:lpstr>
      <vt:lpstr>Homepage</vt:lpstr>
      <vt:lpstr>Database Schema</vt:lpstr>
      <vt:lpstr>MySQL - Database</vt:lpstr>
      <vt:lpstr>PHP Codes</vt:lpstr>
      <vt:lpstr>Benefits</vt:lpstr>
      <vt:lpstr>Lessons Learned From This Project</vt:lpstr>
      <vt:lpstr>Future Work</vt:lpstr>
      <vt:lpstr>Individual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EduVid –  Educational Video Sharing Site</dc:title>
  <dc:creator>Nirjoy Ahmed</dc:creator>
  <cp:lastModifiedBy>Nirjoy Ahmed</cp:lastModifiedBy>
  <cp:revision>47</cp:revision>
  <dcterms:created xsi:type="dcterms:W3CDTF">2019-12-16T11:03:19Z</dcterms:created>
  <dcterms:modified xsi:type="dcterms:W3CDTF">2019-12-23T21:41:27Z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