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59" r:id="rId4"/>
    <p:sldId id="261" r:id="rId5"/>
    <p:sldId id="262" r:id="rId6"/>
    <p:sldId id="263" r:id="rId7"/>
    <p:sldId id="264" r:id="rId8"/>
    <p:sldId id="265" r:id="rId9"/>
    <p:sldId id="271" r:id="rId10"/>
    <p:sldId id="267" r:id="rId11"/>
    <p:sldId id="268" r:id="rId12"/>
    <p:sldId id="269" r:id="rId13"/>
    <p:sldId id="270"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2FFEE-8432-42D5-81C5-0C0C18F7C13E}"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748E7-3756-4247-8712-12F3BE6A9C10}" type="slidenum">
              <a:rPr lang="en-IN" smtClean="0"/>
              <a:t>‹#›</a:t>
            </a:fld>
            <a:endParaRPr lang="en-IN"/>
          </a:p>
        </p:txBody>
      </p:sp>
    </p:spTree>
    <p:extLst>
      <p:ext uri="{BB962C8B-B14F-4D97-AF65-F5344CB8AC3E}">
        <p14:creationId xmlns:p14="http://schemas.microsoft.com/office/powerpoint/2010/main" val="264898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48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C598BD6-5DBF-49A6-819D-5E98402FDDB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121412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140415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944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1134244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52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1875154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491114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27741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28181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98BD6-5DBF-49A6-819D-5E98402FDDBC}"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58488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98BD6-5DBF-49A6-819D-5E98402FDDB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7700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98BD6-5DBF-49A6-819D-5E98402FDDBC}"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64301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98BD6-5DBF-49A6-819D-5E98402FDDBC}"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42168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98BD6-5DBF-49A6-819D-5E98402FDDBC}"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37051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98BD6-5DBF-49A6-819D-5E98402FDDB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331602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98BD6-5DBF-49A6-819D-5E98402FDDBC}"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F5AEB-89EA-4526-AE42-9769DEA347E2}" type="slidenum">
              <a:rPr lang="en-IN" smtClean="0"/>
              <a:t>‹#›</a:t>
            </a:fld>
            <a:endParaRPr lang="en-IN"/>
          </a:p>
        </p:txBody>
      </p:sp>
    </p:spTree>
    <p:extLst>
      <p:ext uri="{BB962C8B-B14F-4D97-AF65-F5344CB8AC3E}">
        <p14:creationId xmlns:p14="http://schemas.microsoft.com/office/powerpoint/2010/main" val="108370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598BD6-5DBF-49A6-819D-5E98402FDDBC}" type="datetimeFigureOut">
              <a:rPr lang="en-IN" smtClean="0"/>
              <a:t>11-09-2024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7F5AEB-89EA-4526-AE42-9769DEA347E2}" type="slidenum">
              <a:rPr lang="en-IN" smtClean="0"/>
              <a:t>‹#›</a:t>
            </a:fld>
            <a:endParaRPr lang="en-IN"/>
          </a:p>
        </p:txBody>
      </p:sp>
    </p:spTree>
    <p:extLst>
      <p:ext uri="{BB962C8B-B14F-4D97-AF65-F5344CB8AC3E}">
        <p14:creationId xmlns:p14="http://schemas.microsoft.com/office/powerpoint/2010/main" val="9449945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B4E23F00-34AC-F06F-0A17-016E6F343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605" y="0"/>
            <a:ext cx="6363395" cy="4729316"/>
          </a:xfrm>
          <a:prstGeom prst="rect">
            <a:avLst/>
          </a:prstGeom>
          <a:ln>
            <a:solidFill>
              <a:schemeClr val="tx1"/>
            </a:solidFill>
            <a:prstDash val="lgDashDot"/>
          </a:ln>
          <a:effectLst>
            <a:outerShdw blurRad="50800" dist="38100" dir="8100000" algn="tr" rotWithShape="0">
              <a:prstClr val="black">
                <a:alpha val="40000"/>
              </a:prstClr>
            </a:outerShdw>
          </a:effectLst>
        </p:spPr>
      </p:pic>
      <p:sp>
        <p:nvSpPr>
          <p:cNvPr id="29" name="TextBox 28">
            <a:extLst>
              <a:ext uri="{FF2B5EF4-FFF2-40B4-BE49-F238E27FC236}">
                <a16:creationId xmlns:a16="http://schemas.microsoft.com/office/drawing/2014/main" id="{042018FB-3A05-15D5-41E0-BB27D3DCD143}"/>
              </a:ext>
            </a:extLst>
          </p:cNvPr>
          <p:cNvSpPr txBox="1"/>
          <p:nvPr/>
        </p:nvSpPr>
        <p:spPr>
          <a:xfrm>
            <a:off x="88490" y="2179992"/>
            <a:ext cx="5535561" cy="1015663"/>
          </a:xfrm>
          <a:prstGeom prst="rect">
            <a:avLst/>
          </a:prstGeom>
          <a:noFill/>
        </p:spPr>
        <p:txBody>
          <a:bodyPr wrap="square" rtlCol="0">
            <a:spAutoFit/>
          </a:bodyPr>
          <a:lstStyle/>
          <a:p>
            <a:r>
              <a:rPr lang="en-IN" sz="6000" dirty="0">
                <a:latin typeface="Helvetica font"/>
              </a:rPr>
              <a:t>Walmart</a:t>
            </a:r>
            <a:r>
              <a:rPr lang="en-IN" sz="6000" b="1" dirty="0">
                <a:latin typeface="Helvetica font"/>
              </a:rPr>
              <a:t> </a:t>
            </a:r>
            <a:r>
              <a:rPr lang="en-IN" sz="6000" dirty="0">
                <a:latin typeface="Helvetica font"/>
              </a:rPr>
              <a:t>Sales</a:t>
            </a:r>
          </a:p>
        </p:txBody>
      </p:sp>
      <p:sp>
        <p:nvSpPr>
          <p:cNvPr id="30" name="TextBox 29">
            <a:extLst>
              <a:ext uri="{FF2B5EF4-FFF2-40B4-BE49-F238E27FC236}">
                <a16:creationId xmlns:a16="http://schemas.microsoft.com/office/drawing/2014/main" id="{E59DFBEE-616D-E131-83F7-6F333233DEE8}"/>
              </a:ext>
            </a:extLst>
          </p:cNvPr>
          <p:cNvSpPr txBox="1"/>
          <p:nvPr/>
        </p:nvSpPr>
        <p:spPr>
          <a:xfrm>
            <a:off x="255639" y="3903406"/>
            <a:ext cx="5368412" cy="523220"/>
          </a:xfrm>
          <a:prstGeom prst="rect">
            <a:avLst/>
          </a:prstGeom>
          <a:noFill/>
        </p:spPr>
        <p:txBody>
          <a:bodyPr wrap="square" rtlCol="0">
            <a:spAutoFit/>
          </a:bodyPr>
          <a:lstStyle/>
          <a:p>
            <a:r>
              <a:rPr lang="en-IN" sz="2800" b="1" dirty="0">
                <a:solidFill>
                  <a:schemeClr val="bg2"/>
                </a:solidFill>
              </a:rPr>
              <a:t>DATA ANALYSIS USING  SQL</a:t>
            </a:r>
          </a:p>
        </p:txBody>
      </p:sp>
      <p:sp>
        <p:nvSpPr>
          <p:cNvPr id="31" name="TextBox 30">
            <a:extLst>
              <a:ext uri="{FF2B5EF4-FFF2-40B4-BE49-F238E27FC236}">
                <a16:creationId xmlns:a16="http://schemas.microsoft.com/office/drawing/2014/main" id="{D6FF4A2C-F305-F77D-D137-EB1AC1110C68}"/>
              </a:ext>
            </a:extLst>
          </p:cNvPr>
          <p:cNvSpPr txBox="1"/>
          <p:nvPr/>
        </p:nvSpPr>
        <p:spPr>
          <a:xfrm>
            <a:off x="9881419" y="5722374"/>
            <a:ext cx="3952568" cy="461665"/>
          </a:xfrm>
          <a:prstGeom prst="rect">
            <a:avLst/>
          </a:prstGeom>
          <a:noFill/>
        </p:spPr>
        <p:txBody>
          <a:bodyPr wrap="square" rtlCol="0">
            <a:spAutoFit/>
          </a:bodyPr>
          <a:lstStyle/>
          <a:p>
            <a:r>
              <a:rPr lang="en-IN" sz="2400" dirty="0"/>
              <a:t>MUBASHIRA</a:t>
            </a:r>
          </a:p>
        </p:txBody>
      </p:sp>
    </p:spTree>
    <p:extLst>
      <p:ext uri="{BB962C8B-B14F-4D97-AF65-F5344CB8AC3E}">
        <p14:creationId xmlns:p14="http://schemas.microsoft.com/office/powerpoint/2010/main" val="36197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294598-0E65-C490-B83C-9225C9753CA0}"/>
              </a:ext>
            </a:extLst>
          </p:cNvPr>
          <p:cNvSpPr txBox="1"/>
          <p:nvPr/>
        </p:nvSpPr>
        <p:spPr>
          <a:xfrm>
            <a:off x="1484671" y="432619"/>
            <a:ext cx="9370142" cy="369332"/>
          </a:xfrm>
          <a:prstGeom prst="rect">
            <a:avLst/>
          </a:prstGeom>
          <a:noFill/>
        </p:spPr>
        <p:txBody>
          <a:bodyPr wrap="square" rtlCol="0">
            <a:spAutoFit/>
          </a:bodyPr>
          <a:lstStyle/>
          <a:p>
            <a:r>
              <a:rPr lang="en-US" dirty="0"/>
              <a:t>Change in Average Sales between Holiday and Working day periods</a:t>
            </a:r>
            <a:endParaRPr lang="en-IN" dirty="0"/>
          </a:p>
        </p:txBody>
      </p:sp>
      <p:pic>
        <p:nvPicPr>
          <p:cNvPr id="4" name="Picture 3">
            <a:extLst>
              <a:ext uri="{FF2B5EF4-FFF2-40B4-BE49-F238E27FC236}">
                <a16:creationId xmlns:a16="http://schemas.microsoft.com/office/drawing/2014/main" id="{807EC96E-AEDE-ABC3-9ACF-7B58B7B6A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521" y="801951"/>
            <a:ext cx="5544692" cy="3532291"/>
          </a:xfrm>
          <a:prstGeom prst="rect">
            <a:avLst/>
          </a:prstGeom>
        </p:spPr>
      </p:pic>
      <p:sp>
        <p:nvSpPr>
          <p:cNvPr id="5" name="TextBox 4">
            <a:extLst>
              <a:ext uri="{FF2B5EF4-FFF2-40B4-BE49-F238E27FC236}">
                <a16:creationId xmlns:a16="http://schemas.microsoft.com/office/drawing/2014/main" id="{523CA49F-13C2-CAA3-DD4D-9858FE83B403}"/>
              </a:ext>
            </a:extLst>
          </p:cNvPr>
          <p:cNvSpPr txBox="1"/>
          <p:nvPr/>
        </p:nvSpPr>
        <p:spPr>
          <a:xfrm>
            <a:off x="437535" y="4273465"/>
            <a:ext cx="10923639" cy="2862322"/>
          </a:xfrm>
          <a:prstGeom prst="rect">
            <a:avLst/>
          </a:prstGeom>
          <a:noFill/>
        </p:spPr>
        <p:txBody>
          <a:bodyPr wrap="square" rtlCol="0">
            <a:spAutoFit/>
          </a:bodyPr>
          <a:lstStyle/>
          <a:p>
            <a:pPr algn="just"/>
            <a:r>
              <a:rPr lang="en-US" b="1" dirty="0"/>
              <a:t>Interpretation:</a:t>
            </a:r>
          </a:p>
          <a:p>
            <a:pPr algn="just">
              <a:buFont typeface="+mj-lt"/>
              <a:buAutoNum type="arabicPeriod"/>
            </a:pPr>
            <a:r>
              <a:rPr lang="en-US" b="1" dirty="0"/>
              <a:t>Holiday drive extra revenue</a:t>
            </a:r>
            <a:r>
              <a:rPr lang="en-US" dirty="0"/>
              <a:t>: The difference of $81,631.51 suggests that Walmart sees a noticeable increase in sales during holidays. This increase could be attributed to factors like holiday shopping, seasonal discounts, and consumer behavior where people tend to spend more on special occasions.</a:t>
            </a:r>
          </a:p>
          <a:p>
            <a:pPr algn="just">
              <a:buFont typeface="+mj-lt"/>
              <a:buAutoNum type="arabicPeriod"/>
            </a:pPr>
            <a:r>
              <a:rPr lang="en-US" b="1" dirty="0"/>
              <a:t>Holiday impact</a:t>
            </a:r>
            <a:r>
              <a:rPr lang="en-US" dirty="0"/>
              <a:t>: Even though the percentage growth (7.84%) shows a moderate increase, the actual sales difference provides a more tangible understanding of the financial boost that holidays bring. For each holiday period, Walmart generates an additional $81,631.51 in revenue compared to working days.</a:t>
            </a:r>
          </a:p>
          <a:p>
            <a:endParaRPr lang="en-IN" dirty="0"/>
          </a:p>
        </p:txBody>
      </p:sp>
    </p:spTree>
    <p:extLst>
      <p:ext uri="{BB962C8B-B14F-4D97-AF65-F5344CB8AC3E}">
        <p14:creationId xmlns:p14="http://schemas.microsoft.com/office/powerpoint/2010/main" val="77175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FF81-10C4-D242-D4AD-C22B3D91B91C}"/>
              </a:ext>
            </a:extLst>
          </p:cNvPr>
          <p:cNvSpPr txBox="1"/>
          <p:nvPr/>
        </p:nvSpPr>
        <p:spPr>
          <a:xfrm>
            <a:off x="1828800" y="304800"/>
            <a:ext cx="7747819" cy="523220"/>
          </a:xfrm>
          <a:prstGeom prst="rect">
            <a:avLst/>
          </a:prstGeom>
          <a:noFill/>
        </p:spPr>
        <p:txBody>
          <a:bodyPr wrap="square" rtlCol="0">
            <a:spAutoFit/>
          </a:bodyPr>
          <a:lstStyle/>
          <a:p>
            <a:r>
              <a:rPr lang="en-IN" sz="2800" b="1" dirty="0"/>
              <a:t>Store Performance Metrics</a:t>
            </a:r>
          </a:p>
        </p:txBody>
      </p:sp>
      <p:sp>
        <p:nvSpPr>
          <p:cNvPr id="9" name="TextBox 8">
            <a:extLst>
              <a:ext uri="{FF2B5EF4-FFF2-40B4-BE49-F238E27FC236}">
                <a16:creationId xmlns:a16="http://schemas.microsoft.com/office/drawing/2014/main" id="{59DE17A2-0C0B-DCD0-ADE6-B97E147E3686}"/>
              </a:ext>
            </a:extLst>
          </p:cNvPr>
          <p:cNvSpPr txBox="1"/>
          <p:nvPr/>
        </p:nvSpPr>
        <p:spPr>
          <a:xfrm>
            <a:off x="1181761" y="864135"/>
            <a:ext cx="8583561" cy="369332"/>
          </a:xfrm>
          <a:prstGeom prst="rect">
            <a:avLst/>
          </a:prstGeom>
          <a:noFill/>
        </p:spPr>
        <p:txBody>
          <a:bodyPr wrap="square" rtlCol="0">
            <a:spAutoFit/>
          </a:bodyPr>
          <a:lstStyle/>
          <a:p>
            <a:r>
              <a:rPr lang="en-US" dirty="0"/>
              <a:t>Overall </a:t>
            </a:r>
            <a:r>
              <a:rPr lang="en-IN" dirty="0"/>
              <a:t>Sales Variability</a:t>
            </a:r>
          </a:p>
        </p:txBody>
      </p:sp>
      <p:pic>
        <p:nvPicPr>
          <p:cNvPr id="10" name="Picture 9">
            <a:extLst>
              <a:ext uri="{FF2B5EF4-FFF2-40B4-BE49-F238E27FC236}">
                <a16:creationId xmlns:a16="http://schemas.microsoft.com/office/drawing/2014/main" id="{9B14F6C6-6FD1-D5BF-94CD-4534C648C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61" y="1430111"/>
            <a:ext cx="4914239" cy="2532056"/>
          </a:xfrm>
          <a:prstGeom prst="rect">
            <a:avLst/>
          </a:prstGeom>
        </p:spPr>
      </p:pic>
      <p:sp>
        <p:nvSpPr>
          <p:cNvPr id="11" name="TextBox 10">
            <a:extLst>
              <a:ext uri="{FF2B5EF4-FFF2-40B4-BE49-F238E27FC236}">
                <a16:creationId xmlns:a16="http://schemas.microsoft.com/office/drawing/2014/main" id="{A06C9836-F8D0-5B0E-D83B-5DB180BB9572}"/>
              </a:ext>
            </a:extLst>
          </p:cNvPr>
          <p:cNvSpPr txBox="1"/>
          <p:nvPr/>
        </p:nvSpPr>
        <p:spPr>
          <a:xfrm>
            <a:off x="462116" y="4139381"/>
            <a:ext cx="11316929" cy="1754326"/>
          </a:xfrm>
          <a:prstGeom prst="rect">
            <a:avLst/>
          </a:prstGeom>
          <a:noFill/>
        </p:spPr>
        <p:txBody>
          <a:bodyPr wrap="square" rtlCol="0">
            <a:spAutoFit/>
          </a:bodyPr>
          <a:lstStyle/>
          <a:p>
            <a:r>
              <a:rPr lang="en-US" b="1" dirty="0"/>
              <a:t>Interpretation:</a:t>
            </a:r>
          </a:p>
          <a:p>
            <a:r>
              <a:rPr lang="en-US" b="1" dirty="0"/>
              <a:t>High variability</a:t>
            </a:r>
            <a:r>
              <a:rPr lang="en-US" dirty="0"/>
              <a:t>: The large variance value indicates that there is a </a:t>
            </a:r>
            <a:r>
              <a:rPr lang="en-US" b="1" dirty="0"/>
              <a:t>significant difference in sales performance</a:t>
            </a:r>
            <a:r>
              <a:rPr lang="en-US" dirty="0"/>
              <a:t> across Walmart stores. Some stores are likely generating much higher sales than others, which could be due to factors like store location, customer demographics, store size, and competition.</a:t>
            </a:r>
          </a:p>
          <a:p>
            <a:endParaRPr lang="en-IN" dirty="0"/>
          </a:p>
        </p:txBody>
      </p:sp>
    </p:spTree>
    <p:extLst>
      <p:ext uri="{BB962C8B-B14F-4D97-AF65-F5344CB8AC3E}">
        <p14:creationId xmlns:p14="http://schemas.microsoft.com/office/powerpoint/2010/main" val="142237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1A69BC-AFB6-A6A9-C0A8-2025254E280F}"/>
              </a:ext>
            </a:extLst>
          </p:cNvPr>
          <p:cNvSpPr txBox="1"/>
          <p:nvPr/>
        </p:nvSpPr>
        <p:spPr>
          <a:xfrm>
            <a:off x="521110" y="334297"/>
            <a:ext cx="9920748" cy="369332"/>
          </a:xfrm>
          <a:prstGeom prst="rect">
            <a:avLst/>
          </a:prstGeom>
          <a:noFill/>
        </p:spPr>
        <p:txBody>
          <a:bodyPr wrap="square" rtlCol="0">
            <a:spAutoFit/>
          </a:bodyPr>
          <a:lstStyle/>
          <a:p>
            <a:r>
              <a:rPr lang="en-IN" dirty="0"/>
              <a:t>High performing store</a:t>
            </a:r>
          </a:p>
        </p:txBody>
      </p:sp>
      <p:pic>
        <p:nvPicPr>
          <p:cNvPr id="8" name="Picture 7">
            <a:extLst>
              <a:ext uri="{FF2B5EF4-FFF2-40B4-BE49-F238E27FC236}">
                <a16:creationId xmlns:a16="http://schemas.microsoft.com/office/drawing/2014/main" id="{1F034EBF-CC69-AD41-853A-0F9E65772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10" y="703629"/>
            <a:ext cx="4154842" cy="3657890"/>
          </a:xfrm>
          <a:prstGeom prst="rect">
            <a:avLst/>
          </a:prstGeom>
        </p:spPr>
      </p:pic>
      <p:sp>
        <p:nvSpPr>
          <p:cNvPr id="9" name="TextBox 8">
            <a:extLst>
              <a:ext uri="{FF2B5EF4-FFF2-40B4-BE49-F238E27FC236}">
                <a16:creationId xmlns:a16="http://schemas.microsoft.com/office/drawing/2014/main" id="{67D84F3E-917B-AC04-98B6-85A15AC9442F}"/>
              </a:ext>
            </a:extLst>
          </p:cNvPr>
          <p:cNvSpPr txBox="1"/>
          <p:nvPr/>
        </p:nvSpPr>
        <p:spPr>
          <a:xfrm>
            <a:off x="521110" y="4581832"/>
            <a:ext cx="10530348" cy="1477328"/>
          </a:xfrm>
          <a:prstGeom prst="rect">
            <a:avLst/>
          </a:prstGeom>
          <a:noFill/>
        </p:spPr>
        <p:txBody>
          <a:bodyPr wrap="square" rtlCol="0">
            <a:spAutoFit/>
          </a:bodyPr>
          <a:lstStyle/>
          <a:p>
            <a:r>
              <a:rPr lang="en-US" b="1" dirty="0"/>
              <a:t>Interpretation:</a:t>
            </a:r>
          </a:p>
          <a:p>
            <a:pPr>
              <a:buFont typeface="Arial" panose="020B0604020202020204" pitchFamily="34" charset="0"/>
              <a:buChar char="•"/>
            </a:pPr>
            <a:r>
              <a:rPr lang="en-US" b="1" dirty="0"/>
              <a:t>Store 20</a:t>
            </a:r>
            <a:r>
              <a:rPr lang="en-US" dirty="0"/>
              <a:t> is the top performer among all stores with the highest average weekly sales.</a:t>
            </a:r>
          </a:p>
          <a:p>
            <a:pPr>
              <a:buFont typeface="Arial" panose="020B0604020202020204" pitchFamily="34" charset="0"/>
              <a:buChar char="•"/>
            </a:pPr>
            <a:r>
              <a:rPr lang="en-US" dirty="0"/>
              <a:t>With an average weekly sales of </a:t>
            </a:r>
            <a:r>
              <a:rPr lang="en-US" b="1" dirty="0"/>
              <a:t>$2,107,676.89</a:t>
            </a:r>
            <a:r>
              <a:rPr lang="en-US" dirty="0"/>
              <a:t>, this store significantly outperforms others, indicating strong customer demand or effective management practices.</a:t>
            </a:r>
          </a:p>
          <a:p>
            <a:endParaRPr lang="en-IN" dirty="0"/>
          </a:p>
        </p:txBody>
      </p:sp>
    </p:spTree>
    <p:extLst>
      <p:ext uri="{BB962C8B-B14F-4D97-AF65-F5344CB8AC3E}">
        <p14:creationId xmlns:p14="http://schemas.microsoft.com/office/powerpoint/2010/main" val="356594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6387C3-E72F-03CB-7AE9-C39C9F36C6B9}"/>
              </a:ext>
            </a:extLst>
          </p:cNvPr>
          <p:cNvSpPr txBox="1"/>
          <p:nvPr/>
        </p:nvSpPr>
        <p:spPr>
          <a:xfrm>
            <a:off x="963561" y="344129"/>
            <a:ext cx="7993626" cy="369332"/>
          </a:xfrm>
          <a:prstGeom prst="rect">
            <a:avLst/>
          </a:prstGeom>
          <a:noFill/>
        </p:spPr>
        <p:txBody>
          <a:bodyPr wrap="square" rtlCol="0">
            <a:spAutoFit/>
          </a:bodyPr>
          <a:lstStyle/>
          <a:p>
            <a:r>
              <a:rPr lang="en-IN" dirty="0"/>
              <a:t>Low performing store</a:t>
            </a:r>
          </a:p>
        </p:txBody>
      </p:sp>
      <p:pic>
        <p:nvPicPr>
          <p:cNvPr id="5" name="Picture 4">
            <a:extLst>
              <a:ext uri="{FF2B5EF4-FFF2-40B4-BE49-F238E27FC236}">
                <a16:creationId xmlns:a16="http://schemas.microsoft.com/office/drawing/2014/main" id="{27D917F3-0A57-C4B8-3579-A8C61B08A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713461"/>
            <a:ext cx="4542504" cy="4063445"/>
          </a:xfrm>
          <a:prstGeom prst="rect">
            <a:avLst/>
          </a:prstGeom>
        </p:spPr>
      </p:pic>
      <p:sp>
        <p:nvSpPr>
          <p:cNvPr id="6" name="TextBox 5">
            <a:extLst>
              <a:ext uri="{FF2B5EF4-FFF2-40B4-BE49-F238E27FC236}">
                <a16:creationId xmlns:a16="http://schemas.microsoft.com/office/drawing/2014/main" id="{DD1889DC-93EA-6B1B-509A-5E744BA8407C}"/>
              </a:ext>
            </a:extLst>
          </p:cNvPr>
          <p:cNvSpPr txBox="1"/>
          <p:nvPr/>
        </p:nvSpPr>
        <p:spPr>
          <a:xfrm>
            <a:off x="648929" y="5034116"/>
            <a:ext cx="10913806" cy="1479755"/>
          </a:xfrm>
          <a:prstGeom prst="rect">
            <a:avLst/>
          </a:prstGeom>
          <a:noFill/>
        </p:spPr>
        <p:txBody>
          <a:bodyPr wrap="square" rtlCol="0">
            <a:spAutoFit/>
          </a:bodyPr>
          <a:lstStyle/>
          <a:p>
            <a:pPr algn="just"/>
            <a:r>
              <a:rPr lang="en-US" b="1" dirty="0"/>
              <a:t>Interpretation:</a:t>
            </a:r>
          </a:p>
          <a:p>
            <a:pPr algn="just">
              <a:buFont typeface="+mj-lt"/>
              <a:buAutoNum type="arabicPeriod"/>
            </a:pPr>
            <a:r>
              <a:rPr lang="en-US" b="1" dirty="0"/>
              <a:t>Store 33</a:t>
            </a:r>
            <a:r>
              <a:rPr lang="en-US" dirty="0"/>
              <a:t> is the low-performing store with the lowest average weekly sales.</a:t>
            </a:r>
          </a:p>
          <a:p>
            <a:pPr algn="just">
              <a:buFont typeface="+mj-lt"/>
              <a:buAutoNum type="arabicPeriod"/>
            </a:pPr>
            <a:r>
              <a:rPr lang="en-US" dirty="0"/>
              <a:t>With an average weekly sales of </a:t>
            </a:r>
            <a:r>
              <a:rPr lang="en-US" b="1" dirty="0"/>
              <a:t>$259,861.69</a:t>
            </a:r>
            <a:r>
              <a:rPr lang="en-US" dirty="0"/>
              <a:t>, this store is underperforming compared to others. This could be due to various factors like location, competition, or operational issues.</a:t>
            </a:r>
          </a:p>
          <a:p>
            <a:endParaRPr lang="en-IN" dirty="0"/>
          </a:p>
        </p:txBody>
      </p:sp>
    </p:spTree>
    <p:extLst>
      <p:ext uri="{BB962C8B-B14F-4D97-AF65-F5344CB8AC3E}">
        <p14:creationId xmlns:p14="http://schemas.microsoft.com/office/powerpoint/2010/main" val="80672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AA610-7C0A-EF6C-295C-010126BA1521}"/>
              </a:ext>
            </a:extLst>
          </p:cNvPr>
          <p:cNvSpPr txBox="1"/>
          <p:nvPr/>
        </p:nvSpPr>
        <p:spPr>
          <a:xfrm>
            <a:off x="904568" y="412955"/>
            <a:ext cx="10107561" cy="707886"/>
          </a:xfrm>
          <a:prstGeom prst="rect">
            <a:avLst/>
          </a:prstGeom>
          <a:noFill/>
        </p:spPr>
        <p:txBody>
          <a:bodyPr wrap="square" rtlCol="0">
            <a:spAutoFit/>
          </a:bodyPr>
          <a:lstStyle/>
          <a:p>
            <a:pPr algn="ctr"/>
            <a:r>
              <a:rPr lang="en-IN" sz="4000" dirty="0"/>
              <a:t>CONCLUSION</a:t>
            </a:r>
          </a:p>
        </p:txBody>
      </p:sp>
      <p:sp>
        <p:nvSpPr>
          <p:cNvPr id="6" name="TextBox 5">
            <a:extLst>
              <a:ext uri="{FF2B5EF4-FFF2-40B4-BE49-F238E27FC236}">
                <a16:creationId xmlns:a16="http://schemas.microsoft.com/office/drawing/2014/main" id="{6F0FD050-7883-4CD2-1D57-436692E2705F}"/>
              </a:ext>
            </a:extLst>
          </p:cNvPr>
          <p:cNvSpPr txBox="1"/>
          <p:nvPr/>
        </p:nvSpPr>
        <p:spPr>
          <a:xfrm>
            <a:off x="589935" y="1229032"/>
            <a:ext cx="11415252" cy="4247317"/>
          </a:xfrm>
          <a:prstGeom prst="rect">
            <a:avLst/>
          </a:prstGeom>
          <a:noFill/>
        </p:spPr>
        <p:txBody>
          <a:bodyPr wrap="square" rtlCol="0">
            <a:spAutoFit/>
          </a:bodyPr>
          <a:lstStyle/>
          <a:p>
            <a:pPr marL="285750" indent="-285750">
              <a:buBlip>
                <a:blip r:embed="rId2">
                  <a:extLst>
                    <a:ext uri="{96DAC541-7B7A-43D3-8B79-37D633B846F1}">
                      <asvg:svgBlip xmlns:asvg="http://schemas.microsoft.com/office/drawing/2016/SVG/main" r:embed="rId3"/>
                    </a:ext>
                  </a:extLst>
                </a:blip>
              </a:buBlip>
            </a:pPr>
            <a:r>
              <a:rPr lang="en-US" b="1" dirty="0"/>
              <a:t>Sales variance across stores is significant</a:t>
            </a:r>
            <a:r>
              <a:rPr lang="en-US" dirty="0"/>
              <a:t>, with some stores outperforming others substantially. High-performing stores like #20 can serve as benchmarks for improving underperforming locations like #33.</a:t>
            </a:r>
          </a:p>
          <a:p>
            <a:endParaRPr lang="en-US" dirty="0"/>
          </a:p>
          <a:p>
            <a:pPr marL="285750" indent="-285750">
              <a:buBlip>
                <a:blip r:embed="rId2">
                  <a:extLst>
                    <a:ext uri="{96DAC541-7B7A-43D3-8B79-37D633B846F1}">
                      <asvg:svgBlip xmlns:asvg="http://schemas.microsoft.com/office/drawing/2016/SVG/main" r:embed="rId3"/>
                    </a:ext>
                  </a:extLst>
                </a:blip>
              </a:buBlip>
            </a:pPr>
            <a:r>
              <a:rPr lang="en-US" b="1" dirty="0"/>
              <a:t>Holiday sales outperform working day sales</a:t>
            </a:r>
            <a:r>
              <a:rPr lang="en-US" dirty="0"/>
              <a:t>, with a 7.84% sales growth rate during holidays, suggesting Walmart benefits greatly from seasonal shopping patterns.</a:t>
            </a:r>
          </a:p>
          <a:p>
            <a:endParaRPr lang="en-US" dirty="0"/>
          </a:p>
          <a:p>
            <a:pPr marL="285750" indent="-285750">
              <a:buBlip>
                <a:blip r:embed="rId2">
                  <a:extLst>
                    <a:ext uri="{96DAC541-7B7A-43D3-8B79-37D633B846F1}">
                      <asvg:svgBlip xmlns:asvg="http://schemas.microsoft.com/office/drawing/2016/SVG/main" r:embed="rId3"/>
                    </a:ext>
                  </a:extLst>
                </a:blip>
              </a:buBlip>
            </a:pPr>
            <a:r>
              <a:rPr lang="en-US" b="1" dirty="0"/>
              <a:t>Economic factors show weak correlation with sales</a:t>
            </a:r>
            <a:r>
              <a:rPr lang="en-US" dirty="0"/>
              <a:t>, with unemployment having the strongest impact (-0.1062), indicating minimal but notable influence from broader economic conditions.</a:t>
            </a:r>
          </a:p>
          <a:p>
            <a:endParaRPr lang="en-US" dirty="0"/>
          </a:p>
          <a:p>
            <a:pPr marL="285750" indent="-285750">
              <a:buBlip>
                <a:blip r:embed="rId2">
                  <a:extLst>
                    <a:ext uri="{96DAC541-7B7A-43D3-8B79-37D633B846F1}">
                      <asvg:svgBlip xmlns:asvg="http://schemas.microsoft.com/office/drawing/2016/SVG/main" r:embed="rId3"/>
                    </a:ext>
                  </a:extLst>
                </a:blip>
              </a:buBlip>
            </a:pPr>
            <a:r>
              <a:rPr lang="en-US" b="1" dirty="0"/>
              <a:t>Targeted marketing and operational improvements</a:t>
            </a:r>
            <a:r>
              <a:rPr lang="en-US" dirty="0"/>
              <a:t> can help low-performing stores, reducing the overall sales variance across locations and enhancing store performance consistency.</a:t>
            </a:r>
          </a:p>
          <a:p>
            <a:endParaRPr lang="en-US" dirty="0"/>
          </a:p>
          <a:p>
            <a:pPr marL="285750" indent="-285750">
              <a:buBlip>
                <a:blip r:embed="rId2">
                  <a:extLst>
                    <a:ext uri="{96DAC541-7B7A-43D3-8B79-37D633B846F1}">
                      <asvg:svgBlip xmlns:asvg="http://schemas.microsoft.com/office/drawing/2016/SVG/main" r:embed="rId3"/>
                    </a:ext>
                  </a:extLst>
                </a:blip>
              </a:buBlip>
            </a:pPr>
            <a:r>
              <a:rPr lang="en-US" b="1" dirty="0"/>
              <a:t>Maximizing holiday promotions and learning from high-performing stores</a:t>
            </a:r>
            <a:r>
              <a:rPr lang="en-US" dirty="0"/>
              <a:t> are key strategies for boosting overall sales and maintaining competitive advantage.</a:t>
            </a:r>
            <a:endParaRPr lang="en-IN" dirty="0"/>
          </a:p>
        </p:txBody>
      </p:sp>
    </p:spTree>
    <p:extLst>
      <p:ext uri="{BB962C8B-B14F-4D97-AF65-F5344CB8AC3E}">
        <p14:creationId xmlns:p14="http://schemas.microsoft.com/office/powerpoint/2010/main" val="289643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0CAC0-257C-2A26-F70F-B7C3A1046739}"/>
              </a:ext>
            </a:extLst>
          </p:cNvPr>
          <p:cNvSpPr txBox="1"/>
          <p:nvPr/>
        </p:nvSpPr>
        <p:spPr>
          <a:xfrm>
            <a:off x="530942" y="245806"/>
            <a:ext cx="9665110" cy="707886"/>
          </a:xfrm>
          <a:prstGeom prst="rect">
            <a:avLst/>
          </a:prstGeom>
          <a:noFill/>
        </p:spPr>
        <p:txBody>
          <a:bodyPr wrap="square" rtlCol="0">
            <a:spAutoFit/>
          </a:bodyPr>
          <a:lstStyle/>
          <a:p>
            <a:pPr algn="ctr"/>
            <a:r>
              <a:rPr lang="en-IN" sz="4000" dirty="0"/>
              <a:t>SUGGESTIONS</a:t>
            </a:r>
          </a:p>
        </p:txBody>
      </p:sp>
      <p:sp>
        <p:nvSpPr>
          <p:cNvPr id="3" name="TextBox 2">
            <a:extLst>
              <a:ext uri="{FF2B5EF4-FFF2-40B4-BE49-F238E27FC236}">
                <a16:creationId xmlns:a16="http://schemas.microsoft.com/office/drawing/2014/main" id="{9A26A7B2-17EF-C507-AE78-39C552AE6562}"/>
              </a:ext>
            </a:extLst>
          </p:cNvPr>
          <p:cNvSpPr txBox="1"/>
          <p:nvPr/>
        </p:nvSpPr>
        <p:spPr>
          <a:xfrm>
            <a:off x="186814" y="1061884"/>
            <a:ext cx="11739716" cy="4801314"/>
          </a:xfrm>
          <a:prstGeom prst="rect">
            <a:avLst/>
          </a:prstGeom>
          <a:noFill/>
        </p:spPr>
        <p:txBody>
          <a:bodyPr wrap="square" rtlCol="0">
            <a:spAutoFit/>
          </a:bodyPr>
          <a:lstStyle/>
          <a:p>
            <a:pPr marL="285750" indent="-285750">
              <a:buBlip>
                <a:blip r:embed="rId2">
                  <a:extLst>
                    <a:ext uri="{96DAC541-7B7A-43D3-8B79-37D633B846F1}">
                      <asvg:svgBlip xmlns:asvg="http://schemas.microsoft.com/office/drawing/2016/SVG/main" r:embed="rId3"/>
                    </a:ext>
                  </a:extLst>
                </a:blip>
              </a:buBlip>
            </a:pPr>
            <a:r>
              <a:rPr lang="en-US" b="1" dirty="0"/>
              <a:t>Enhanced Holiday Promotions</a:t>
            </a:r>
            <a:r>
              <a:rPr lang="en-US" dirty="0"/>
              <a:t>: Since holiday sales are significantly higher than working day sales, consider increasing marketing and promotions during holiday periods. Tailor your campaigns to attract more customers during these times.</a:t>
            </a:r>
          </a:p>
          <a:p>
            <a:pPr marL="285750" indent="-285750">
              <a:buBlip>
                <a:blip r:embed="rId2">
                  <a:extLst>
                    <a:ext uri="{96DAC541-7B7A-43D3-8B79-37D633B846F1}">
                      <asvg:svgBlip xmlns:asvg="http://schemas.microsoft.com/office/drawing/2016/SVG/main" r:embed="rId3"/>
                    </a:ext>
                  </a:extLst>
                </a:blip>
              </a:buBlip>
            </a:pPr>
            <a:r>
              <a:rPr lang="en-US" b="1" dirty="0"/>
              <a:t>Holiday Product Offerings</a:t>
            </a:r>
            <a:r>
              <a:rPr lang="en-US" dirty="0"/>
              <a:t>: Introduce special holiday-themed products or discounts to capitalize on higher consumer spending during holidays.</a:t>
            </a:r>
          </a:p>
          <a:p>
            <a:pPr marL="285750" indent="-285750">
              <a:buBlip>
                <a:blip r:embed="rId2">
                  <a:extLst>
                    <a:ext uri="{96DAC541-7B7A-43D3-8B79-37D633B846F1}">
                      <asvg:svgBlip xmlns:asvg="http://schemas.microsoft.com/office/drawing/2016/SVG/main" r:embed="rId3"/>
                    </a:ext>
                  </a:extLst>
                </a:blip>
              </a:buBlip>
            </a:pPr>
            <a:r>
              <a:rPr lang="en-US" b="1" dirty="0"/>
              <a:t>Optimizing Working Days</a:t>
            </a:r>
            <a:r>
              <a:rPr lang="en-US" dirty="0"/>
              <a:t>: Develop strategies to boost sales on working days. This could include:</a:t>
            </a:r>
          </a:p>
          <a:p>
            <a:r>
              <a:rPr lang="en-US" dirty="0"/>
              <a:t>           </a:t>
            </a:r>
            <a:r>
              <a:rPr lang="en-US" b="1" dirty="0"/>
              <a:t>Targeted Discounts</a:t>
            </a:r>
            <a:r>
              <a:rPr lang="en-US" dirty="0"/>
              <a:t>: Offer discounts or promotions to increase foot traffic and sales during the week.</a:t>
            </a:r>
          </a:p>
          <a:p>
            <a:r>
              <a:rPr lang="en-US" dirty="0"/>
              <a:t>           </a:t>
            </a:r>
            <a:r>
              <a:rPr lang="en-US" b="1" dirty="0"/>
              <a:t>Customer Loyalty Programs</a:t>
            </a:r>
            <a:r>
              <a:rPr lang="en-US" dirty="0"/>
              <a:t>: Implement loyalty programs or rewards to encourage repeat purchases on non-holiday days.</a:t>
            </a:r>
          </a:p>
          <a:p>
            <a:pPr marL="285750" indent="-285750">
              <a:buBlip>
                <a:blip r:embed="rId2">
                  <a:extLst>
                    <a:ext uri="{96DAC541-7B7A-43D3-8B79-37D633B846F1}">
                      <asvg:svgBlip xmlns:asvg="http://schemas.microsoft.com/office/drawing/2016/SVG/main" r:embed="rId3"/>
                    </a:ext>
                  </a:extLst>
                </a:blip>
              </a:buBlip>
            </a:pPr>
            <a:r>
              <a:rPr lang="en-US" b="1" dirty="0"/>
              <a:t>Analyze Success Factors:</a:t>
            </a:r>
            <a:r>
              <a:rPr lang="en-US" dirty="0"/>
              <a:t> Identify what makes a high-performing store (here it is store 20) successful. This includes analyzing their location, product assortment, customer service, marketing strategies, and operational practices.</a:t>
            </a:r>
          </a:p>
          <a:p>
            <a:pPr marL="285750" indent="-285750">
              <a:buBlip>
                <a:blip r:embed="rId2">
                  <a:extLst>
                    <a:ext uri="{96DAC541-7B7A-43D3-8B79-37D633B846F1}">
                      <asvg:svgBlip xmlns:asvg="http://schemas.microsoft.com/office/drawing/2016/SVG/main" r:embed="rId3"/>
                    </a:ext>
                  </a:extLst>
                </a:blip>
              </a:buBlip>
            </a:pPr>
            <a:r>
              <a:rPr lang="en-US" b="1" dirty="0"/>
              <a:t>Benchmarking:</a:t>
            </a:r>
            <a:r>
              <a:rPr lang="en-US" dirty="0"/>
              <a:t> Use high-performing stores as benchmarks for others. Document successful strategies and replicate them in lower-performing stores.</a:t>
            </a:r>
          </a:p>
          <a:p>
            <a:pPr marL="285750" indent="-285750">
              <a:buBlip>
                <a:blip r:embed="rId2">
                  <a:extLst>
                    <a:ext uri="{96DAC541-7B7A-43D3-8B79-37D633B846F1}">
                      <asvg:svgBlip xmlns:asvg="http://schemas.microsoft.com/office/drawing/2016/SVG/main" r:embed="rId3"/>
                    </a:ext>
                  </a:extLst>
                </a:blip>
              </a:buBlip>
            </a:pPr>
            <a:endParaRPr lang="en-US" dirty="0"/>
          </a:p>
          <a:p>
            <a:endParaRPr lang="en-IN" dirty="0"/>
          </a:p>
        </p:txBody>
      </p:sp>
    </p:spTree>
    <p:extLst>
      <p:ext uri="{BB962C8B-B14F-4D97-AF65-F5344CB8AC3E}">
        <p14:creationId xmlns:p14="http://schemas.microsoft.com/office/powerpoint/2010/main" val="366462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37FE5-A156-D140-E921-328EB2E2E64D}"/>
              </a:ext>
            </a:extLst>
          </p:cNvPr>
          <p:cNvSpPr txBox="1"/>
          <p:nvPr/>
        </p:nvSpPr>
        <p:spPr>
          <a:xfrm>
            <a:off x="639097" y="314632"/>
            <a:ext cx="11012129" cy="707886"/>
          </a:xfrm>
          <a:prstGeom prst="rect">
            <a:avLst/>
          </a:prstGeom>
          <a:noFill/>
        </p:spPr>
        <p:txBody>
          <a:bodyPr wrap="square" rtlCol="0">
            <a:spAutoFit/>
          </a:bodyPr>
          <a:lstStyle/>
          <a:p>
            <a:r>
              <a:rPr lang="en-IN" dirty="0"/>
              <a:t>                                                        </a:t>
            </a:r>
            <a:r>
              <a:rPr lang="en-IN" sz="4000" dirty="0"/>
              <a:t>INTRODUCTION</a:t>
            </a:r>
          </a:p>
        </p:txBody>
      </p:sp>
      <p:sp>
        <p:nvSpPr>
          <p:cNvPr id="4" name="TextBox 3">
            <a:extLst>
              <a:ext uri="{FF2B5EF4-FFF2-40B4-BE49-F238E27FC236}">
                <a16:creationId xmlns:a16="http://schemas.microsoft.com/office/drawing/2014/main" id="{C8833727-1E62-720F-575D-2F9B9AF1B93C}"/>
              </a:ext>
            </a:extLst>
          </p:cNvPr>
          <p:cNvSpPr txBox="1"/>
          <p:nvPr/>
        </p:nvSpPr>
        <p:spPr>
          <a:xfrm>
            <a:off x="285135" y="1444390"/>
            <a:ext cx="8917859" cy="4769597"/>
          </a:xfrm>
          <a:prstGeom prst="rect">
            <a:avLst/>
          </a:prstGeom>
          <a:noFill/>
        </p:spPr>
        <p:txBody>
          <a:bodyPr wrap="square" rtlCol="0">
            <a:spAutoFit/>
          </a:bodyPr>
          <a:lstStyle/>
          <a:p>
            <a:r>
              <a:rPr lang="en-US" dirty="0"/>
              <a:t>This project focuses on analyzing Walmart’s sales data to identify factors that influence weekly sales performance across different stores. The key areas of analysis include:</a:t>
            </a:r>
          </a:p>
          <a:p>
            <a:endParaRPr lang="en-US" dirty="0"/>
          </a:p>
          <a:p>
            <a:pPr>
              <a:buFont typeface="+mj-lt"/>
              <a:buAutoNum type="arabicPeriod"/>
            </a:pPr>
            <a:r>
              <a:rPr lang="en-US" b="1" dirty="0"/>
              <a:t>Impact of External Factors</a:t>
            </a:r>
            <a:r>
              <a:rPr lang="en-US" dirty="0"/>
              <a:t>: Investigating how variables such as air temperature, fuel prices, consumer price index (CPI), and unemployment rates affect sales.</a:t>
            </a:r>
          </a:p>
          <a:p>
            <a:pPr>
              <a:buFont typeface="+mj-lt"/>
              <a:buAutoNum type="arabicPeriod"/>
            </a:pPr>
            <a:r>
              <a:rPr lang="en-US" b="1" dirty="0"/>
              <a:t>Seasonality and Holidays</a:t>
            </a:r>
            <a:r>
              <a:rPr lang="en-US" dirty="0"/>
              <a:t>: Analyzing the effects of holidays and seasonal trends on sales by comparing performance between holiday weeks and regular working days.</a:t>
            </a:r>
          </a:p>
          <a:p>
            <a:pPr>
              <a:buFont typeface="+mj-lt"/>
              <a:buAutoNum type="arabicPeriod"/>
            </a:pPr>
            <a:r>
              <a:rPr lang="en-US" b="1" dirty="0"/>
              <a:t>Store-Level Performance</a:t>
            </a:r>
            <a:r>
              <a:rPr lang="en-US" dirty="0"/>
              <a:t>: Comparing sales across different Walmart stores to identify top-performing and underperforming stores.</a:t>
            </a:r>
          </a:p>
          <a:p>
            <a:endParaRPr lang="en-US" dirty="0"/>
          </a:p>
          <a:p>
            <a:r>
              <a:rPr lang="en-US" dirty="0"/>
              <a:t>The scope of this analysis covers a specific period of Walmart’s weekly sales data and aims to deliver actionable insights that can enhance sales strategies and operational efficiency.</a:t>
            </a:r>
          </a:p>
          <a:p>
            <a:endParaRPr lang="en-IN" dirty="0"/>
          </a:p>
        </p:txBody>
      </p:sp>
      <p:pic>
        <p:nvPicPr>
          <p:cNvPr id="8" name="Picture 7">
            <a:extLst>
              <a:ext uri="{FF2B5EF4-FFF2-40B4-BE49-F238E27FC236}">
                <a16:creationId xmlns:a16="http://schemas.microsoft.com/office/drawing/2014/main" id="{B9C66888-778E-CB58-7188-972892E41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1371" y="0"/>
            <a:ext cx="2820629" cy="5014452"/>
          </a:xfrm>
          <a:prstGeom prst="rect">
            <a:avLst/>
          </a:prstGeom>
          <a:ln>
            <a:solidFill>
              <a:schemeClr val="tx1"/>
            </a:solidFill>
            <a:prstDash val="lgDashDotDot"/>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63544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774D8-F7AA-D9C4-D906-39AA42B1533D}"/>
              </a:ext>
            </a:extLst>
          </p:cNvPr>
          <p:cNvSpPr txBox="1"/>
          <p:nvPr/>
        </p:nvSpPr>
        <p:spPr>
          <a:xfrm>
            <a:off x="1838632" y="432619"/>
            <a:ext cx="8485239" cy="707886"/>
          </a:xfrm>
          <a:prstGeom prst="rect">
            <a:avLst/>
          </a:prstGeom>
          <a:noFill/>
        </p:spPr>
        <p:txBody>
          <a:bodyPr wrap="square" rtlCol="0">
            <a:spAutoFit/>
          </a:bodyPr>
          <a:lstStyle/>
          <a:p>
            <a:pPr algn="ctr"/>
            <a:r>
              <a:rPr lang="en-IN" sz="4000" dirty="0"/>
              <a:t>DATASET DESCRIPTION</a:t>
            </a:r>
          </a:p>
        </p:txBody>
      </p:sp>
      <p:sp>
        <p:nvSpPr>
          <p:cNvPr id="3" name="TextBox 2">
            <a:extLst>
              <a:ext uri="{FF2B5EF4-FFF2-40B4-BE49-F238E27FC236}">
                <a16:creationId xmlns:a16="http://schemas.microsoft.com/office/drawing/2014/main" id="{BCD2A75F-DC8D-99E6-49C3-E8D57AF6B052}"/>
              </a:ext>
            </a:extLst>
          </p:cNvPr>
          <p:cNvSpPr txBox="1"/>
          <p:nvPr/>
        </p:nvSpPr>
        <p:spPr>
          <a:xfrm>
            <a:off x="1022553" y="1290483"/>
            <a:ext cx="10550014" cy="3416320"/>
          </a:xfrm>
          <a:prstGeom prst="rect">
            <a:avLst/>
          </a:prstGeom>
          <a:noFill/>
        </p:spPr>
        <p:txBody>
          <a:bodyPr wrap="square" rtlCol="0">
            <a:spAutoFit/>
          </a:bodyPr>
          <a:lstStyle/>
          <a:p>
            <a:r>
              <a:rPr lang="en-US" dirty="0"/>
              <a:t>The dataset contains sales data from Walmart, including various factors that may influence sales performance. The key columns are:</a:t>
            </a:r>
          </a:p>
          <a:p>
            <a:endParaRPr lang="en-US" dirty="0"/>
          </a:p>
          <a:p>
            <a:pPr marL="285750" indent="-285750" algn="l" fontAlgn="base">
              <a:buBlip>
                <a:blip r:embed="rId2">
                  <a:extLst>
                    <a:ext uri="{96DAC541-7B7A-43D3-8B79-37D633B846F1}">
                      <asvg:svgBlip xmlns:asvg="http://schemas.microsoft.com/office/drawing/2016/SVG/main" r:embed="rId3"/>
                    </a:ext>
                  </a:extLst>
                </a:blip>
              </a:buBlip>
            </a:pPr>
            <a:r>
              <a:rPr lang="en-US" b="0" i="0" dirty="0">
                <a:effectLst/>
                <a:latin typeface="Century Gothic" panose="020B0502020202020204" pitchFamily="34" charset="0"/>
              </a:rPr>
              <a:t>Store: Store number</a:t>
            </a:r>
          </a:p>
          <a:p>
            <a:pPr marL="285750" indent="-285750" algn="l" fontAlgn="base">
              <a:buBlip>
                <a:blip r:embed="rId2">
                  <a:extLst>
                    <a:ext uri="{96DAC541-7B7A-43D3-8B79-37D633B846F1}">
                      <asvg:svgBlip xmlns:asvg="http://schemas.microsoft.com/office/drawing/2016/SVG/main" r:embed="rId3"/>
                    </a:ext>
                  </a:extLst>
                </a:blip>
              </a:buBlip>
            </a:pPr>
            <a:r>
              <a:rPr lang="en-US" b="0" i="0" dirty="0">
                <a:effectLst/>
                <a:latin typeface="Century Gothic" panose="020B0502020202020204" pitchFamily="34" charset="0"/>
              </a:rPr>
              <a:t>Date: Sales week start date</a:t>
            </a:r>
          </a:p>
          <a:p>
            <a:pPr marL="285750" indent="-285750" algn="l" fontAlgn="base">
              <a:buBlip>
                <a:blip r:embed="rId2">
                  <a:extLst>
                    <a:ext uri="{96DAC541-7B7A-43D3-8B79-37D633B846F1}">
                      <asvg:svgBlip xmlns:asvg="http://schemas.microsoft.com/office/drawing/2016/SVG/main" r:embed="rId3"/>
                    </a:ext>
                  </a:extLst>
                </a:blip>
              </a:buBlip>
            </a:pPr>
            <a:r>
              <a:rPr lang="en-US" b="0" i="0" dirty="0" err="1">
                <a:effectLst/>
                <a:latin typeface="Century Gothic" panose="020B0502020202020204" pitchFamily="34" charset="0"/>
              </a:rPr>
              <a:t>Weekly_Sales</a:t>
            </a:r>
            <a:r>
              <a:rPr lang="en-US" b="0" i="0" dirty="0">
                <a:effectLst/>
                <a:latin typeface="Century Gothic" panose="020B0502020202020204" pitchFamily="34" charset="0"/>
              </a:rPr>
              <a:t>: Sales</a:t>
            </a:r>
          </a:p>
          <a:p>
            <a:pPr marL="285750" indent="-285750" algn="l" fontAlgn="base">
              <a:buBlip>
                <a:blip r:embed="rId2">
                  <a:extLst>
                    <a:ext uri="{96DAC541-7B7A-43D3-8B79-37D633B846F1}">
                      <asvg:svgBlip xmlns:asvg="http://schemas.microsoft.com/office/drawing/2016/SVG/main" r:embed="rId3"/>
                    </a:ext>
                  </a:extLst>
                </a:blip>
              </a:buBlip>
            </a:pPr>
            <a:r>
              <a:rPr lang="en-US" b="0" i="0" dirty="0">
                <a:effectLst/>
                <a:latin typeface="Century Gothic" panose="020B0502020202020204" pitchFamily="34" charset="0"/>
              </a:rPr>
              <a:t>Temperature: Air temperature in the region</a:t>
            </a:r>
          </a:p>
          <a:p>
            <a:pPr marL="285750" indent="-285750" algn="l" fontAlgn="base">
              <a:buBlip>
                <a:blip r:embed="rId2">
                  <a:extLst>
                    <a:ext uri="{96DAC541-7B7A-43D3-8B79-37D633B846F1}">
                      <asvg:svgBlip xmlns:asvg="http://schemas.microsoft.com/office/drawing/2016/SVG/main" r:embed="rId3"/>
                    </a:ext>
                  </a:extLst>
                </a:blip>
              </a:buBlip>
            </a:pPr>
            <a:r>
              <a:rPr lang="en-US" b="0" i="0" dirty="0" err="1">
                <a:effectLst/>
                <a:latin typeface="Century Gothic" panose="020B0502020202020204" pitchFamily="34" charset="0"/>
              </a:rPr>
              <a:t>Fuel_Price</a:t>
            </a:r>
            <a:r>
              <a:rPr lang="en-US" b="0" i="0" dirty="0">
                <a:effectLst/>
                <a:latin typeface="Century Gothic" panose="020B0502020202020204" pitchFamily="34" charset="0"/>
              </a:rPr>
              <a:t>: Fuel cost in the region</a:t>
            </a:r>
          </a:p>
          <a:p>
            <a:pPr marL="285750" indent="-285750" algn="l" fontAlgn="base">
              <a:buBlip>
                <a:blip r:embed="rId2">
                  <a:extLst>
                    <a:ext uri="{96DAC541-7B7A-43D3-8B79-37D633B846F1}">
                      <asvg:svgBlip xmlns:asvg="http://schemas.microsoft.com/office/drawing/2016/SVG/main" r:embed="rId3"/>
                    </a:ext>
                  </a:extLst>
                </a:blip>
              </a:buBlip>
            </a:pPr>
            <a:r>
              <a:rPr lang="en-US" b="0" i="0" dirty="0">
                <a:effectLst/>
                <a:latin typeface="Century Gothic" panose="020B0502020202020204" pitchFamily="34" charset="0"/>
              </a:rPr>
              <a:t>CPI: Consumer price index</a:t>
            </a:r>
          </a:p>
          <a:p>
            <a:pPr marL="285750" indent="-285750" algn="l" fontAlgn="base">
              <a:buBlip>
                <a:blip r:embed="rId2">
                  <a:extLst>
                    <a:ext uri="{96DAC541-7B7A-43D3-8B79-37D633B846F1}">
                      <asvg:svgBlip xmlns:asvg="http://schemas.microsoft.com/office/drawing/2016/SVG/main" r:embed="rId3"/>
                    </a:ext>
                  </a:extLst>
                </a:blip>
              </a:buBlip>
            </a:pPr>
            <a:r>
              <a:rPr lang="en-US" b="0" i="0" dirty="0">
                <a:effectLst/>
                <a:latin typeface="Century Gothic" panose="020B0502020202020204" pitchFamily="34" charset="0"/>
              </a:rPr>
              <a:t>Unemployment: Unemployment rate</a:t>
            </a:r>
          </a:p>
          <a:p>
            <a:pPr marL="285750" indent="-285750" algn="l" fontAlgn="base">
              <a:buBlip>
                <a:blip r:embed="rId2">
                  <a:extLst>
                    <a:ext uri="{96DAC541-7B7A-43D3-8B79-37D633B846F1}">
                      <asvg:svgBlip xmlns:asvg="http://schemas.microsoft.com/office/drawing/2016/SVG/main" r:embed="rId3"/>
                    </a:ext>
                  </a:extLst>
                </a:blip>
              </a:buBlip>
            </a:pPr>
            <a:r>
              <a:rPr lang="en-US" dirty="0" err="1"/>
              <a:t>Day_Type</a:t>
            </a:r>
            <a:r>
              <a:rPr lang="en-US" dirty="0"/>
              <a:t>: Indicates whether the day is a 'Holiday' or 'Working day'.</a:t>
            </a:r>
            <a:endParaRPr lang="en-US" b="0" i="0" dirty="0">
              <a:effectLst/>
              <a:latin typeface="Century Gothic" panose="020B0502020202020204" pitchFamily="34" charset="0"/>
            </a:endParaRPr>
          </a:p>
          <a:p>
            <a:endParaRPr lang="en-IN" dirty="0"/>
          </a:p>
        </p:txBody>
      </p:sp>
    </p:spTree>
    <p:extLst>
      <p:ext uri="{BB962C8B-B14F-4D97-AF65-F5344CB8AC3E}">
        <p14:creationId xmlns:p14="http://schemas.microsoft.com/office/powerpoint/2010/main" val="377241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67869-C8CF-9CE9-4290-294FE7261FA1}"/>
              </a:ext>
            </a:extLst>
          </p:cNvPr>
          <p:cNvSpPr txBox="1"/>
          <p:nvPr/>
        </p:nvSpPr>
        <p:spPr>
          <a:xfrm>
            <a:off x="2104103" y="363794"/>
            <a:ext cx="7649497" cy="707886"/>
          </a:xfrm>
          <a:prstGeom prst="rect">
            <a:avLst/>
          </a:prstGeom>
          <a:noFill/>
        </p:spPr>
        <p:txBody>
          <a:bodyPr wrap="square" rtlCol="0">
            <a:spAutoFit/>
          </a:bodyPr>
          <a:lstStyle/>
          <a:p>
            <a:pPr algn="ctr"/>
            <a:r>
              <a:rPr lang="en-IN" sz="4000" dirty="0"/>
              <a:t>SQL QUERIES AND RESULTS</a:t>
            </a:r>
          </a:p>
        </p:txBody>
      </p:sp>
      <p:sp>
        <p:nvSpPr>
          <p:cNvPr id="3" name="TextBox 2">
            <a:extLst>
              <a:ext uri="{FF2B5EF4-FFF2-40B4-BE49-F238E27FC236}">
                <a16:creationId xmlns:a16="http://schemas.microsoft.com/office/drawing/2014/main" id="{8C06F674-BB13-A41D-F651-CD2D681438C3}"/>
              </a:ext>
            </a:extLst>
          </p:cNvPr>
          <p:cNvSpPr txBox="1"/>
          <p:nvPr/>
        </p:nvSpPr>
        <p:spPr>
          <a:xfrm>
            <a:off x="885995" y="2172929"/>
            <a:ext cx="10962968" cy="923330"/>
          </a:xfrm>
          <a:prstGeom prst="rect">
            <a:avLst/>
          </a:prstGeom>
          <a:noFill/>
        </p:spPr>
        <p:txBody>
          <a:bodyPr wrap="square" rtlCol="0">
            <a:spAutoFit/>
          </a:bodyPr>
          <a:lstStyle/>
          <a:p>
            <a:pPr marL="342900" indent="-342900">
              <a:buAutoNum type="arabicPeriod"/>
            </a:pPr>
            <a:r>
              <a:rPr lang="en-IN" b="1" dirty="0"/>
              <a:t>Total Sales</a:t>
            </a:r>
          </a:p>
          <a:p>
            <a:endParaRPr lang="en-IN" b="1" dirty="0"/>
          </a:p>
          <a:p>
            <a:endParaRPr lang="en-IN" dirty="0"/>
          </a:p>
        </p:txBody>
      </p:sp>
      <p:pic>
        <p:nvPicPr>
          <p:cNvPr id="5" name="Picture 4">
            <a:extLst>
              <a:ext uri="{FF2B5EF4-FFF2-40B4-BE49-F238E27FC236}">
                <a16:creationId xmlns:a16="http://schemas.microsoft.com/office/drawing/2014/main" id="{7E5E4F8C-7274-9BA7-0317-6A835E9F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77" y="2830337"/>
            <a:ext cx="5391902" cy="2848373"/>
          </a:xfrm>
          <a:prstGeom prst="rect">
            <a:avLst/>
          </a:prstGeom>
        </p:spPr>
      </p:pic>
      <p:sp>
        <p:nvSpPr>
          <p:cNvPr id="6" name="TextBox 5">
            <a:extLst>
              <a:ext uri="{FF2B5EF4-FFF2-40B4-BE49-F238E27FC236}">
                <a16:creationId xmlns:a16="http://schemas.microsoft.com/office/drawing/2014/main" id="{ABEAF667-42B9-57FE-0F54-819100F4DCB0}"/>
              </a:ext>
            </a:extLst>
          </p:cNvPr>
          <p:cNvSpPr txBox="1"/>
          <p:nvPr/>
        </p:nvSpPr>
        <p:spPr>
          <a:xfrm>
            <a:off x="975577" y="1472403"/>
            <a:ext cx="7794797" cy="523220"/>
          </a:xfrm>
          <a:prstGeom prst="rect">
            <a:avLst/>
          </a:prstGeom>
          <a:noFill/>
        </p:spPr>
        <p:txBody>
          <a:bodyPr wrap="square" rtlCol="0">
            <a:spAutoFit/>
          </a:bodyPr>
          <a:lstStyle/>
          <a:p>
            <a:r>
              <a:rPr lang="en-IN" sz="2800" b="1" dirty="0"/>
              <a:t>Revenue Metrics</a:t>
            </a:r>
          </a:p>
        </p:txBody>
      </p:sp>
    </p:spTree>
    <p:extLst>
      <p:ext uri="{BB962C8B-B14F-4D97-AF65-F5344CB8AC3E}">
        <p14:creationId xmlns:p14="http://schemas.microsoft.com/office/powerpoint/2010/main" val="147472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34057-AD44-848A-F5E4-BCCE70022328}"/>
              </a:ext>
            </a:extLst>
          </p:cNvPr>
          <p:cNvSpPr txBox="1"/>
          <p:nvPr/>
        </p:nvSpPr>
        <p:spPr>
          <a:xfrm>
            <a:off x="1071716" y="540774"/>
            <a:ext cx="7688826" cy="523220"/>
          </a:xfrm>
          <a:prstGeom prst="rect">
            <a:avLst/>
          </a:prstGeom>
          <a:noFill/>
        </p:spPr>
        <p:txBody>
          <a:bodyPr wrap="square" rtlCol="0">
            <a:spAutoFit/>
          </a:bodyPr>
          <a:lstStyle/>
          <a:p>
            <a:r>
              <a:rPr lang="en-IN" sz="2800" b="1" dirty="0"/>
              <a:t>Factors Analysis</a:t>
            </a:r>
          </a:p>
        </p:txBody>
      </p:sp>
      <p:sp>
        <p:nvSpPr>
          <p:cNvPr id="3" name="TextBox 2">
            <a:extLst>
              <a:ext uri="{FF2B5EF4-FFF2-40B4-BE49-F238E27FC236}">
                <a16:creationId xmlns:a16="http://schemas.microsoft.com/office/drawing/2014/main" id="{28FDD12B-C47D-98CA-D78E-C322B0819EF1}"/>
              </a:ext>
            </a:extLst>
          </p:cNvPr>
          <p:cNvSpPr txBox="1"/>
          <p:nvPr/>
        </p:nvSpPr>
        <p:spPr>
          <a:xfrm>
            <a:off x="1071716" y="1229032"/>
            <a:ext cx="4630994" cy="400110"/>
          </a:xfrm>
          <a:prstGeom prst="rect">
            <a:avLst/>
          </a:prstGeom>
          <a:noFill/>
        </p:spPr>
        <p:txBody>
          <a:bodyPr wrap="square" rtlCol="0">
            <a:spAutoFit/>
          </a:bodyPr>
          <a:lstStyle/>
          <a:p>
            <a:pPr marL="342900" indent="-342900">
              <a:buFont typeface="+mj-lt"/>
              <a:buAutoNum type="arabicPeriod"/>
            </a:pPr>
            <a:r>
              <a:rPr lang="en-IN" sz="2000" b="1" dirty="0"/>
              <a:t>Average Temperature Impact</a:t>
            </a:r>
          </a:p>
        </p:txBody>
      </p:sp>
      <p:pic>
        <p:nvPicPr>
          <p:cNvPr id="5" name="Picture 4">
            <a:extLst>
              <a:ext uri="{FF2B5EF4-FFF2-40B4-BE49-F238E27FC236}">
                <a16:creationId xmlns:a16="http://schemas.microsoft.com/office/drawing/2014/main" id="{B82965E0-756D-A772-3549-4BEF5885F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820" y="1629142"/>
            <a:ext cx="6941948" cy="3382372"/>
          </a:xfrm>
          <a:prstGeom prst="rect">
            <a:avLst/>
          </a:prstGeom>
        </p:spPr>
      </p:pic>
      <p:sp>
        <p:nvSpPr>
          <p:cNvPr id="6" name="TextBox 5">
            <a:extLst>
              <a:ext uri="{FF2B5EF4-FFF2-40B4-BE49-F238E27FC236}">
                <a16:creationId xmlns:a16="http://schemas.microsoft.com/office/drawing/2014/main" id="{380B19A4-A607-C4A8-CED9-740952F2DCC5}"/>
              </a:ext>
            </a:extLst>
          </p:cNvPr>
          <p:cNvSpPr txBox="1"/>
          <p:nvPr/>
        </p:nvSpPr>
        <p:spPr>
          <a:xfrm>
            <a:off x="835554" y="5228858"/>
            <a:ext cx="9114504" cy="1200329"/>
          </a:xfrm>
          <a:prstGeom prst="rect">
            <a:avLst/>
          </a:prstGeom>
          <a:noFill/>
        </p:spPr>
        <p:txBody>
          <a:bodyPr wrap="square" rtlCol="0">
            <a:spAutoFit/>
          </a:bodyPr>
          <a:lstStyle/>
          <a:p>
            <a:pPr algn="just"/>
            <a:r>
              <a:rPr lang="en-IN" dirty="0"/>
              <a:t>Interpretation: </a:t>
            </a:r>
            <a:r>
              <a:rPr lang="en-US" b="1" dirty="0"/>
              <a:t>Weak negative correlation</a:t>
            </a:r>
            <a:r>
              <a:rPr lang="en-US" dirty="0"/>
              <a:t>: Since the value is close to </a:t>
            </a:r>
            <a:r>
              <a:rPr lang="en-US" b="1" dirty="0"/>
              <a:t>0</a:t>
            </a:r>
            <a:r>
              <a:rPr lang="en-US" dirty="0"/>
              <a:t>, there is almost no linear relationship between temperature and sales. A correlation of     </a:t>
            </a:r>
            <a:r>
              <a:rPr lang="en-US" b="1" dirty="0"/>
              <a:t>-0.0638</a:t>
            </a:r>
            <a:r>
              <a:rPr lang="en-US" dirty="0"/>
              <a:t> suggests that sales tend to decrease very slightly as the temperature increases slightly, but this relationship is weak and insignificant.</a:t>
            </a:r>
            <a:endParaRPr lang="en-IN" dirty="0"/>
          </a:p>
        </p:txBody>
      </p:sp>
    </p:spTree>
    <p:extLst>
      <p:ext uri="{BB962C8B-B14F-4D97-AF65-F5344CB8AC3E}">
        <p14:creationId xmlns:p14="http://schemas.microsoft.com/office/powerpoint/2010/main" val="7992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B0E19-3938-74C9-5933-380509FCE4E6}"/>
              </a:ext>
            </a:extLst>
          </p:cNvPr>
          <p:cNvSpPr txBox="1"/>
          <p:nvPr/>
        </p:nvSpPr>
        <p:spPr>
          <a:xfrm>
            <a:off x="1681316" y="491613"/>
            <a:ext cx="6646607" cy="400110"/>
          </a:xfrm>
          <a:prstGeom prst="rect">
            <a:avLst/>
          </a:prstGeom>
          <a:noFill/>
        </p:spPr>
        <p:txBody>
          <a:bodyPr wrap="square" rtlCol="0">
            <a:spAutoFit/>
          </a:bodyPr>
          <a:lstStyle/>
          <a:p>
            <a:r>
              <a:rPr lang="en-IN" sz="2000" b="1" dirty="0"/>
              <a:t>2. Average Fuel Price Impact</a:t>
            </a:r>
          </a:p>
        </p:txBody>
      </p:sp>
      <p:pic>
        <p:nvPicPr>
          <p:cNvPr id="5" name="Picture 4">
            <a:extLst>
              <a:ext uri="{FF2B5EF4-FFF2-40B4-BE49-F238E27FC236}">
                <a16:creationId xmlns:a16="http://schemas.microsoft.com/office/drawing/2014/main" id="{A81153DF-3B30-A33B-600A-0C0E1379C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33" y="891723"/>
            <a:ext cx="5791199" cy="3043200"/>
          </a:xfrm>
          <a:prstGeom prst="rect">
            <a:avLst/>
          </a:prstGeom>
        </p:spPr>
      </p:pic>
      <p:sp>
        <p:nvSpPr>
          <p:cNvPr id="6" name="TextBox 5">
            <a:extLst>
              <a:ext uri="{FF2B5EF4-FFF2-40B4-BE49-F238E27FC236}">
                <a16:creationId xmlns:a16="http://schemas.microsoft.com/office/drawing/2014/main" id="{CC0F87A5-6852-7682-667B-8BD4BA06B51D}"/>
              </a:ext>
            </a:extLst>
          </p:cNvPr>
          <p:cNvSpPr txBox="1"/>
          <p:nvPr/>
        </p:nvSpPr>
        <p:spPr>
          <a:xfrm>
            <a:off x="1278194" y="4277032"/>
            <a:ext cx="8868696" cy="2031325"/>
          </a:xfrm>
          <a:prstGeom prst="rect">
            <a:avLst/>
          </a:prstGeom>
          <a:noFill/>
        </p:spPr>
        <p:txBody>
          <a:bodyPr wrap="square" rtlCol="0">
            <a:spAutoFit/>
          </a:bodyPr>
          <a:lstStyle/>
          <a:p>
            <a:r>
              <a:rPr lang="en-US" b="1" dirty="0"/>
              <a:t>Interpretation:</a:t>
            </a:r>
          </a:p>
          <a:p>
            <a:pPr>
              <a:buFont typeface="Arial" panose="020B0604020202020204" pitchFamily="34" charset="0"/>
              <a:buChar char="•"/>
            </a:pPr>
            <a:r>
              <a:rPr lang="en-US" b="1" dirty="0"/>
              <a:t>Almost no correlation</a:t>
            </a:r>
            <a:r>
              <a:rPr lang="en-US" dirty="0"/>
              <a:t>: A correlation coefficient close to </a:t>
            </a:r>
            <a:r>
              <a:rPr lang="en-US" b="1" dirty="0"/>
              <a:t>0</a:t>
            </a:r>
            <a:r>
              <a:rPr lang="en-US" dirty="0"/>
              <a:t> (like 0.0095) suggests virtually no linear relationship between </a:t>
            </a:r>
            <a:r>
              <a:rPr lang="en-US" b="1" dirty="0"/>
              <a:t>Fuel Price</a:t>
            </a:r>
            <a:r>
              <a:rPr lang="en-US" dirty="0"/>
              <a:t> and </a:t>
            </a:r>
            <a:r>
              <a:rPr lang="en-US" b="1" dirty="0"/>
              <a:t>Weekly Sales</a:t>
            </a:r>
            <a:r>
              <a:rPr lang="en-US" dirty="0"/>
              <a:t>.</a:t>
            </a:r>
          </a:p>
          <a:p>
            <a:pPr>
              <a:buFont typeface="Arial" panose="020B0604020202020204" pitchFamily="34" charset="0"/>
              <a:buChar char="•"/>
            </a:pPr>
            <a:r>
              <a:rPr lang="en-US" b="1" dirty="0"/>
              <a:t>Positive but negligible</a:t>
            </a:r>
            <a:r>
              <a:rPr lang="en-US" dirty="0"/>
              <a:t>: While it is a slightly positive value, the magnitude is so small that it does not indicate any significant association. A change in fuel prices has almost no impact on sales.</a:t>
            </a:r>
          </a:p>
          <a:p>
            <a:endParaRPr lang="en-IN" dirty="0"/>
          </a:p>
        </p:txBody>
      </p:sp>
    </p:spTree>
    <p:extLst>
      <p:ext uri="{BB962C8B-B14F-4D97-AF65-F5344CB8AC3E}">
        <p14:creationId xmlns:p14="http://schemas.microsoft.com/office/powerpoint/2010/main" val="103830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0717A-8C5E-74AC-7D00-C255831A1F78}"/>
              </a:ext>
            </a:extLst>
          </p:cNvPr>
          <p:cNvSpPr txBox="1"/>
          <p:nvPr/>
        </p:nvSpPr>
        <p:spPr>
          <a:xfrm>
            <a:off x="1150374" y="157316"/>
            <a:ext cx="9202994" cy="461665"/>
          </a:xfrm>
          <a:prstGeom prst="rect">
            <a:avLst/>
          </a:prstGeom>
          <a:noFill/>
        </p:spPr>
        <p:txBody>
          <a:bodyPr wrap="square" rtlCol="0">
            <a:spAutoFit/>
          </a:bodyPr>
          <a:lstStyle/>
          <a:p>
            <a:r>
              <a:rPr lang="en-US" sz="2400" b="1" dirty="0"/>
              <a:t>3.Consumer Price Index (CPI) Effect</a:t>
            </a:r>
            <a:endParaRPr lang="en-IN" sz="2400" b="1" dirty="0"/>
          </a:p>
        </p:txBody>
      </p:sp>
      <p:pic>
        <p:nvPicPr>
          <p:cNvPr id="4" name="Picture 3">
            <a:extLst>
              <a:ext uri="{FF2B5EF4-FFF2-40B4-BE49-F238E27FC236}">
                <a16:creationId xmlns:a16="http://schemas.microsoft.com/office/drawing/2014/main" id="{9C005FA0-8C8F-59AF-3FE5-5D208944C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6" y="596858"/>
            <a:ext cx="6617110" cy="3739877"/>
          </a:xfrm>
          <a:prstGeom prst="rect">
            <a:avLst/>
          </a:prstGeom>
        </p:spPr>
      </p:pic>
      <p:sp>
        <p:nvSpPr>
          <p:cNvPr id="5" name="TextBox 4">
            <a:extLst>
              <a:ext uri="{FF2B5EF4-FFF2-40B4-BE49-F238E27FC236}">
                <a16:creationId xmlns:a16="http://schemas.microsoft.com/office/drawing/2014/main" id="{6F22A127-1CDB-FED0-A4A7-DEEBF249B145}"/>
              </a:ext>
            </a:extLst>
          </p:cNvPr>
          <p:cNvSpPr txBox="1"/>
          <p:nvPr/>
        </p:nvSpPr>
        <p:spPr>
          <a:xfrm>
            <a:off x="599768" y="4392360"/>
            <a:ext cx="10579509" cy="2308324"/>
          </a:xfrm>
          <a:prstGeom prst="rect">
            <a:avLst/>
          </a:prstGeom>
          <a:noFill/>
        </p:spPr>
        <p:txBody>
          <a:bodyPr wrap="square" rtlCol="0">
            <a:spAutoFit/>
          </a:bodyPr>
          <a:lstStyle/>
          <a:p>
            <a:r>
              <a:rPr lang="en-US" b="1" dirty="0"/>
              <a:t>Interpretation:</a:t>
            </a:r>
          </a:p>
          <a:p>
            <a:pPr>
              <a:buFont typeface="Arial" panose="020B0604020202020204" pitchFamily="34" charset="0"/>
              <a:buChar char="•"/>
            </a:pPr>
            <a:r>
              <a:rPr lang="en-US" b="1" dirty="0"/>
              <a:t>Weak negative correlation</a:t>
            </a:r>
            <a:r>
              <a:rPr lang="en-US" dirty="0"/>
              <a:t>: The value of </a:t>
            </a:r>
            <a:r>
              <a:rPr lang="en-US" b="1" dirty="0"/>
              <a:t>-0.0726</a:t>
            </a:r>
            <a:r>
              <a:rPr lang="en-US" dirty="0"/>
              <a:t> is close to zero, indicating a fragile relationship. It suggests that as the </a:t>
            </a:r>
            <a:r>
              <a:rPr lang="en-US" b="1" dirty="0"/>
              <a:t>CPI</a:t>
            </a:r>
            <a:r>
              <a:rPr lang="en-US" dirty="0"/>
              <a:t> (which reflects inflation) increases, </a:t>
            </a:r>
            <a:r>
              <a:rPr lang="en-US" b="1" dirty="0"/>
              <a:t>Weekly Sales</a:t>
            </a:r>
            <a:r>
              <a:rPr lang="en-US" dirty="0"/>
              <a:t> tend to decrease slightly, but the effect is minimal.</a:t>
            </a:r>
          </a:p>
          <a:p>
            <a:pPr>
              <a:buFont typeface="Arial" panose="020B0604020202020204" pitchFamily="34" charset="0"/>
              <a:buChar char="•"/>
            </a:pPr>
            <a:r>
              <a:rPr lang="en-US" b="1" dirty="0"/>
              <a:t>Slight inverse relationship</a:t>
            </a:r>
            <a:r>
              <a:rPr lang="en-US" dirty="0"/>
              <a:t>: The negative sign implies that when consumer prices rise (indicating inflation), sales tend to drop very slightly. However, the weak magnitude of the correlation means that the relationship is not strong enough to draw firm conclusions.</a:t>
            </a:r>
          </a:p>
          <a:p>
            <a:endParaRPr lang="en-IN" dirty="0"/>
          </a:p>
        </p:txBody>
      </p:sp>
    </p:spTree>
    <p:extLst>
      <p:ext uri="{BB962C8B-B14F-4D97-AF65-F5344CB8AC3E}">
        <p14:creationId xmlns:p14="http://schemas.microsoft.com/office/powerpoint/2010/main" val="255578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EA741-0C2D-21CE-D057-DF75BB272CEF}"/>
              </a:ext>
            </a:extLst>
          </p:cNvPr>
          <p:cNvSpPr txBox="1"/>
          <p:nvPr/>
        </p:nvSpPr>
        <p:spPr>
          <a:xfrm>
            <a:off x="114467" y="253077"/>
            <a:ext cx="9242322" cy="400110"/>
          </a:xfrm>
          <a:prstGeom prst="rect">
            <a:avLst/>
          </a:prstGeom>
          <a:noFill/>
        </p:spPr>
        <p:txBody>
          <a:bodyPr wrap="square" rtlCol="0">
            <a:spAutoFit/>
          </a:bodyPr>
          <a:lstStyle/>
          <a:p>
            <a:r>
              <a:rPr lang="en-IN" sz="2000" b="1" dirty="0"/>
              <a:t>4. Unemployment Rate Influence</a:t>
            </a:r>
          </a:p>
        </p:txBody>
      </p:sp>
      <p:pic>
        <p:nvPicPr>
          <p:cNvPr id="4" name="Picture 3">
            <a:extLst>
              <a:ext uri="{FF2B5EF4-FFF2-40B4-BE49-F238E27FC236}">
                <a16:creationId xmlns:a16="http://schemas.microsoft.com/office/drawing/2014/main" id="{0BCD2AA1-7DE0-FE80-276A-CB628470C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67" y="776297"/>
            <a:ext cx="6599864" cy="3115578"/>
          </a:xfrm>
          <a:prstGeom prst="rect">
            <a:avLst/>
          </a:prstGeom>
        </p:spPr>
      </p:pic>
      <p:sp>
        <p:nvSpPr>
          <p:cNvPr id="8" name="TextBox 7">
            <a:extLst>
              <a:ext uri="{FF2B5EF4-FFF2-40B4-BE49-F238E27FC236}">
                <a16:creationId xmlns:a16="http://schemas.microsoft.com/office/drawing/2014/main" id="{8750FDD3-25A4-3909-B304-4302F1CE4B76}"/>
              </a:ext>
            </a:extLst>
          </p:cNvPr>
          <p:cNvSpPr txBox="1"/>
          <p:nvPr/>
        </p:nvSpPr>
        <p:spPr>
          <a:xfrm>
            <a:off x="203200" y="4023360"/>
            <a:ext cx="11713497" cy="2308324"/>
          </a:xfrm>
          <a:prstGeom prst="rect">
            <a:avLst/>
          </a:prstGeom>
          <a:noFill/>
        </p:spPr>
        <p:txBody>
          <a:bodyPr wrap="square" rtlCol="0">
            <a:spAutoFit/>
          </a:bodyPr>
          <a:lstStyle/>
          <a:p>
            <a:r>
              <a:rPr lang="en-US" b="1" dirty="0"/>
              <a:t>Interpretation:</a:t>
            </a:r>
          </a:p>
          <a:p>
            <a:pPr>
              <a:buFont typeface="Arial" panose="020B0604020202020204" pitchFamily="34" charset="0"/>
              <a:buChar char="•"/>
            </a:pPr>
            <a:r>
              <a:rPr lang="en-US" b="1" dirty="0"/>
              <a:t>Weak negative correlation</a:t>
            </a:r>
            <a:r>
              <a:rPr lang="en-US" dirty="0"/>
              <a:t>: The value </a:t>
            </a:r>
            <a:r>
              <a:rPr lang="en-US" b="1" dirty="0"/>
              <a:t>-0.1062</a:t>
            </a:r>
            <a:r>
              <a:rPr lang="en-US" dirty="0"/>
              <a:t> suggests that as unemployment increases, </a:t>
            </a:r>
            <a:r>
              <a:rPr lang="en-US" b="1" dirty="0"/>
              <a:t>Weekly Sales</a:t>
            </a:r>
            <a:r>
              <a:rPr lang="en-US" dirty="0"/>
              <a:t> tend to decrease slightly, but the relationship is still weak. The negative sign means that higher unemployment rates are generally associated with lower sales, but the effect is not very strong.</a:t>
            </a:r>
          </a:p>
          <a:p>
            <a:pPr>
              <a:buFont typeface="Arial" panose="020B0604020202020204" pitchFamily="34" charset="0"/>
              <a:buChar char="•"/>
            </a:pPr>
            <a:r>
              <a:rPr lang="en-US" b="1" dirty="0"/>
              <a:t>Inverse relationship</a:t>
            </a:r>
            <a:r>
              <a:rPr lang="en-US" dirty="0"/>
              <a:t>: This weak negative correlation implies that when more people are unemployed, there is a slight decline in sales, likely due to reduced consumer spending. However, the weak magnitude of the correlation indicates that unemployment isn't the only factor driving sales.</a:t>
            </a:r>
          </a:p>
          <a:p>
            <a:endParaRPr lang="en-IN" dirty="0"/>
          </a:p>
        </p:txBody>
      </p:sp>
    </p:spTree>
    <p:extLst>
      <p:ext uri="{BB962C8B-B14F-4D97-AF65-F5344CB8AC3E}">
        <p14:creationId xmlns:p14="http://schemas.microsoft.com/office/powerpoint/2010/main" val="15493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4FF72-7D3D-5E99-FC89-E56AEB02CACC}"/>
              </a:ext>
            </a:extLst>
          </p:cNvPr>
          <p:cNvSpPr txBox="1"/>
          <p:nvPr/>
        </p:nvSpPr>
        <p:spPr>
          <a:xfrm>
            <a:off x="858029" y="181957"/>
            <a:ext cx="9438968" cy="461665"/>
          </a:xfrm>
          <a:prstGeom prst="rect">
            <a:avLst/>
          </a:prstGeom>
          <a:noFill/>
        </p:spPr>
        <p:txBody>
          <a:bodyPr wrap="square" rtlCol="0">
            <a:spAutoFit/>
          </a:bodyPr>
          <a:lstStyle/>
          <a:p>
            <a:r>
              <a:rPr lang="en-IN" sz="2400" b="1" dirty="0"/>
              <a:t>5. Holiday Impact</a:t>
            </a:r>
          </a:p>
        </p:txBody>
      </p:sp>
      <p:sp>
        <p:nvSpPr>
          <p:cNvPr id="6" name="TextBox 5">
            <a:extLst>
              <a:ext uri="{FF2B5EF4-FFF2-40B4-BE49-F238E27FC236}">
                <a16:creationId xmlns:a16="http://schemas.microsoft.com/office/drawing/2014/main" id="{130C6CF6-23BB-527F-60F9-42B79C96A2D6}"/>
              </a:ext>
            </a:extLst>
          </p:cNvPr>
          <p:cNvSpPr txBox="1"/>
          <p:nvPr/>
        </p:nvSpPr>
        <p:spPr>
          <a:xfrm>
            <a:off x="858029" y="643622"/>
            <a:ext cx="6312310" cy="369332"/>
          </a:xfrm>
          <a:prstGeom prst="rect">
            <a:avLst/>
          </a:prstGeom>
          <a:noFill/>
        </p:spPr>
        <p:txBody>
          <a:bodyPr wrap="square" rtlCol="0">
            <a:spAutoFit/>
          </a:bodyPr>
          <a:lstStyle/>
          <a:p>
            <a:r>
              <a:rPr lang="en-US" dirty="0"/>
              <a:t>Average Sales During Holiday vs. Working day</a:t>
            </a:r>
            <a:endParaRPr lang="en-IN" dirty="0"/>
          </a:p>
        </p:txBody>
      </p:sp>
      <p:pic>
        <p:nvPicPr>
          <p:cNvPr id="7" name="Picture 6">
            <a:extLst>
              <a:ext uri="{FF2B5EF4-FFF2-40B4-BE49-F238E27FC236}">
                <a16:creationId xmlns:a16="http://schemas.microsoft.com/office/drawing/2014/main" id="{DBFE17EB-3230-A20E-701F-C1E3198A1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164" y="1012954"/>
            <a:ext cx="3337017" cy="3275077"/>
          </a:xfrm>
          <a:prstGeom prst="rect">
            <a:avLst/>
          </a:prstGeom>
        </p:spPr>
      </p:pic>
      <p:sp>
        <p:nvSpPr>
          <p:cNvPr id="2" name="TextBox 1">
            <a:extLst>
              <a:ext uri="{FF2B5EF4-FFF2-40B4-BE49-F238E27FC236}">
                <a16:creationId xmlns:a16="http://schemas.microsoft.com/office/drawing/2014/main" id="{715C8273-44CA-CDC8-8560-4B5AC019F71F}"/>
              </a:ext>
            </a:extLst>
          </p:cNvPr>
          <p:cNvSpPr txBox="1"/>
          <p:nvPr/>
        </p:nvSpPr>
        <p:spPr>
          <a:xfrm>
            <a:off x="442452" y="4365524"/>
            <a:ext cx="11307096" cy="2585323"/>
          </a:xfrm>
          <a:prstGeom prst="rect">
            <a:avLst/>
          </a:prstGeom>
          <a:noFill/>
        </p:spPr>
        <p:txBody>
          <a:bodyPr wrap="square" rtlCol="0">
            <a:spAutoFit/>
          </a:bodyPr>
          <a:lstStyle/>
          <a:p>
            <a:r>
              <a:rPr lang="en-US" b="1" dirty="0"/>
              <a:t>Interpretation:</a:t>
            </a:r>
          </a:p>
          <a:p>
            <a:pPr>
              <a:buFont typeface="Arial" panose="020B0604020202020204" pitchFamily="34" charset="0"/>
              <a:buChar char="•"/>
            </a:pPr>
            <a:r>
              <a:rPr lang="en-US" b="1" dirty="0"/>
              <a:t>Higher sales on holidays</a:t>
            </a:r>
            <a:r>
              <a:rPr lang="en-US" dirty="0"/>
              <a:t>: The sales during holidays are higher than on regular working days. This makes sense as holidays often drive more consumer activity, especially for shopping events like Black Friday, Christmas, or other major holidays. People tend to spend more on gifts, food, and other goods during these periods.</a:t>
            </a:r>
          </a:p>
          <a:p>
            <a:pPr>
              <a:buFont typeface="Arial" panose="020B0604020202020204" pitchFamily="34" charset="0"/>
              <a:buChar char="•"/>
            </a:pPr>
            <a:r>
              <a:rPr lang="en-US" b="1" dirty="0"/>
              <a:t>Sales boost during holidays</a:t>
            </a:r>
            <a:r>
              <a:rPr lang="en-US" dirty="0"/>
              <a:t>: The difference between working day and holiday sales shows that holidays provide a notable boost in revenue. This suggests that Walmart likely experiences increased demand during holidays.</a:t>
            </a:r>
          </a:p>
          <a:p>
            <a:endParaRPr lang="en-IN" dirty="0"/>
          </a:p>
        </p:txBody>
      </p:sp>
    </p:spTree>
    <p:extLst>
      <p:ext uri="{BB962C8B-B14F-4D97-AF65-F5344CB8AC3E}">
        <p14:creationId xmlns:p14="http://schemas.microsoft.com/office/powerpoint/2010/main" val="30649530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3244</TotalTime>
  <Words>1227</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Helvetica font</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HOME</dc:creator>
  <cp:lastModifiedBy>HOME</cp:lastModifiedBy>
  <cp:revision>1</cp:revision>
  <dcterms:created xsi:type="dcterms:W3CDTF">2024-09-11T09:28:06Z</dcterms:created>
  <dcterms:modified xsi:type="dcterms:W3CDTF">2024-09-13T15:32:15Z</dcterms:modified>
</cp:coreProperties>
</file>