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4" r:id="rId3"/>
    <p:sldId id="257" r:id="rId4"/>
    <p:sldId id="268" r:id="rId5"/>
    <p:sldId id="269" r:id="rId6"/>
    <p:sldId id="270" r:id="rId7"/>
    <p:sldId id="275" r:id="rId8"/>
    <p:sldId id="274" r:id="rId9"/>
    <p:sldId id="258" r:id="rId10"/>
    <p:sldId id="267" r:id="rId11"/>
    <p:sldId id="259" r:id="rId12"/>
    <p:sldId id="266" r:id="rId13"/>
    <p:sldId id="277" r:id="rId14"/>
    <p:sldId id="260" r:id="rId15"/>
    <p:sldId id="261" r:id="rId16"/>
    <p:sldId id="262" r:id="rId17"/>
    <p:sldId id="263" r:id="rId18"/>
    <p:sldId id="272"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1" d="100"/>
          <a:sy n="81" d="100"/>
        </p:scale>
        <p:origin x="-78" y="-6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4FD9A-9E0F-4768-A2B4-B00FBB7BDD2B}" type="datetimeFigureOut">
              <a:rPr lang="en-US" smtClean="0"/>
              <a:pPr/>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17FD7-A419-415C-AFD9-F30C38AF92CD}" type="slidenum">
              <a:rPr lang="en-US" smtClean="0"/>
              <a:pPr/>
              <a:t>‹#›</a:t>
            </a:fld>
            <a:endParaRPr lang="en-US"/>
          </a:p>
        </p:txBody>
      </p:sp>
    </p:spTree>
    <p:extLst>
      <p:ext uri="{BB962C8B-B14F-4D97-AF65-F5344CB8AC3E}">
        <p14:creationId xmlns:p14="http://schemas.microsoft.com/office/powerpoint/2010/main" xmlns="" val="119974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C17FD7-A419-415C-AFD9-F30C38AF92CD}" type="slidenum">
              <a:rPr lang="en-US" smtClean="0"/>
              <a:pPr/>
              <a:t>1</a:t>
            </a:fld>
            <a:endParaRPr lang="en-US"/>
          </a:p>
        </p:txBody>
      </p:sp>
    </p:spTree>
    <p:extLst>
      <p:ext uri="{BB962C8B-B14F-4D97-AF65-F5344CB8AC3E}">
        <p14:creationId xmlns:p14="http://schemas.microsoft.com/office/powerpoint/2010/main" xmlns="" val="281529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ECACC-FE7C-478B-83DB-6B015E97AB29}"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A5DAF-4967-4765-B4D2-5DB061994973}"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4D027-1AB4-4F5E-BC63-1E3C8877411F}"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0E115-8AB7-471A-A333-5BC023598628}"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9D12D-7B8B-46C9-AA99-BB8978F5CC91}"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33D50-9C69-440E-A318-9645F63D7BEA}"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F45F2-633C-43F7-919D-A7B01B3878CC}"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25094-8B62-4326-A0BA-DE79592FC6AC}"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2985E-E600-4938-AE87-0A005B917C22}"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A5294-CD96-41C1-9B15-5E00ABA0F61A}" type="datetime1">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C5211-E2B2-44B6-9017-8893427F7712}" type="datetime1">
              <a:rPr lang="en-US" smtClean="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FB41DB-E7F3-4DE3-B088-D26869097EF9}" type="datetime1">
              <a:rPr lang="en-US" smtClean="0"/>
              <a:pPr/>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FDE1F7-6E54-425A-B117-BEB114F2A99B}" type="datetime1">
              <a:rPr lang="en-US" smtClean="0"/>
              <a:pPr/>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96E73-46CB-442D-B2CC-E2A7EBA2863D}" type="datetime1">
              <a:rPr lang="en-US" smtClean="0"/>
              <a:pPr/>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B7FF2-E8DA-408D-B8E1-B79F71DAE02A}" type="datetime1">
              <a:rPr lang="en-US" smtClean="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C9B08F34-2566-450A-A582-422EA879848D}" type="datetime1">
              <a:rPr lang="en-US" smtClean="0"/>
              <a:pPr/>
              <a:t>3/10/2020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414AD1-4E45-4A5E-9ABD-776D4C927A87}" type="datetime1">
              <a:rPr lang="en-US" smtClean="0"/>
              <a:pPr/>
              <a:t>3/10/2020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English Music Mood Classifier Using Ensemble Learning</a:t>
            </a:r>
          </a:p>
        </p:txBody>
      </p:sp>
      <p:sp>
        <p:nvSpPr>
          <p:cNvPr id="3" name="Subtitle 2"/>
          <p:cNvSpPr>
            <a:spLocks noGrp="1"/>
          </p:cNvSpPr>
          <p:nvPr>
            <p:ph type="subTitle" idx="1"/>
          </p:nvPr>
        </p:nvSpPr>
        <p:spPr/>
        <p:txBody>
          <a:bodyPr/>
          <a:lstStyle/>
          <a:p>
            <a:r>
              <a:rPr lang="en-US" dirty="0"/>
              <a:t>Pattern Lab Project Intro</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382818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9293"/>
            <a:ext cx="8596668" cy="762000"/>
          </a:xfrm>
        </p:spPr>
        <p:txBody>
          <a:bodyPr>
            <a:normAutofit fontScale="90000"/>
          </a:bodyPr>
          <a:lstStyle/>
          <a:p>
            <a:r>
              <a:rPr lang="en-US" b="1" dirty="0"/>
              <a:t>Bagging </a:t>
            </a:r>
            <a:br>
              <a:rPr lang="en-US" b="1" dirty="0"/>
            </a:br>
            <a:endParaRPr lang="en-US" dirty="0"/>
          </a:p>
        </p:txBody>
      </p:sp>
      <p:sp>
        <p:nvSpPr>
          <p:cNvPr id="3" name="Content Placeholder 2"/>
          <p:cNvSpPr>
            <a:spLocks noGrp="1"/>
          </p:cNvSpPr>
          <p:nvPr>
            <p:ph idx="1"/>
          </p:nvPr>
        </p:nvSpPr>
        <p:spPr>
          <a:xfrm>
            <a:off x="677334" y="996463"/>
            <a:ext cx="8596668" cy="5044900"/>
          </a:xfrm>
        </p:spPr>
        <p:txBody>
          <a:bodyPr/>
          <a:lstStyle/>
          <a:p>
            <a:r>
              <a:rPr lang="en-US" dirty="0"/>
              <a:t>Bootstrap Aggregating is an ensemble method. First, we create random samples of the training data set with replacement (sub sets of training data set). Then, we build a model (classifier or Decision tree) for each sample. Finally, results of these multiple models are combined using average or majority voting.</a:t>
            </a:r>
          </a:p>
        </p:txBody>
      </p:sp>
      <p:sp>
        <p:nvSpPr>
          <p:cNvPr id="4" name="Slide Number Placeholder 3"/>
          <p:cNvSpPr>
            <a:spLocks noGrp="1"/>
          </p:cNvSpPr>
          <p:nvPr>
            <p:ph type="sldNum" sz="quarter" idx="12"/>
          </p:nvPr>
        </p:nvSpPr>
        <p:spPr/>
        <p:txBody>
          <a:bodyPr/>
          <a:lstStyle/>
          <a:p>
            <a:fld id="{519954A3-9DFD-4C44-94BA-B95130A3BA1C}" type="slidenum">
              <a:rPr lang="en-US" smtClean="0"/>
              <a:pPr/>
              <a:t>10</a:t>
            </a:fld>
            <a:endParaRPr lang="en-US" dirty="0"/>
          </a:p>
        </p:txBody>
      </p:sp>
      <p:pic>
        <p:nvPicPr>
          <p:cNvPr id="5" name="Content Placeholder 6" descr="Capt.PNG"/>
          <p:cNvPicPr>
            <a:picLocks noChangeAspect="1"/>
          </p:cNvPicPr>
          <p:nvPr/>
        </p:nvPicPr>
        <p:blipFill>
          <a:blip r:embed="rId2"/>
          <a:stretch>
            <a:fillRect/>
          </a:stretch>
        </p:blipFill>
        <p:spPr>
          <a:xfrm>
            <a:off x="1019910" y="2449109"/>
            <a:ext cx="7330916" cy="4209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pic>
        <p:nvPicPr>
          <p:cNvPr id="7" name="Content Placeholder 6"/>
          <p:cNvPicPr>
            <a:picLocks noGrp="1" noChangeAspect="1"/>
          </p:cNvPicPr>
          <p:nvPr>
            <p:ph idx="1"/>
          </p:nvPr>
        </p:nvPicPr>
        <p:blipFill>
          <a:blip r:embed="rId2"/>
          <a:stretch>
            <a:fillRect/>
          </a:stretch>
        </p:blipFill>
        <p:spPr>
          <a:xfrm>
            <a:off x="799306" y="2458244"/>
            <a:ext cx="8353425" cy="3286125"/>
          </a:xfrm>
          <a:prstGeom prst="rect">
            <a:avLst/>
          </a:prstGeom>
        </p:spPr>
      </p:pic>
      <p:sp>
        <p:nvSpPr>
          <p:cNvPr id="8" name="Slide Number Placeholder 7"/>
          <p:cNvSpPr>
            <a:spLocks noGrp="1"/>
          </p:cNvSpPr>
          <p:nvPr>
            <p:ph type="sldNum" sz="quarter" idx="12"/>
          </p:nvPr>
        </p:nvSpPr>
        <p:spPr/>
        <p:txBody>
          <a:bodyPr/>
          <a:lstStyle/>
          <a:p>
            <a:fld id="{519954A3-9DFD-4C44-94BA-B95130A3BA1C}" type="slidenum">
              <a:rPr lang="en-US" smtClean="0"/>
              <a:pPr/>
              <a:t>11</a:t>
            </a:fld>
            <a:endParaRPr lang="en-US" dirty="0"/>
          </a:p>
        </p:txBody>
      </p:sp>
    </p:spTree>
    <p:extLst>
      <p:ext uri="{BB962C8B-B14F-4D97-AF65-F5344CB8AC3E}">
        <p14:creationId xmlns:p14="http://schemas.microsoft.com/office/powerpoint/2010/main" xmlns="" val="99160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0"/>
            <a:ext cx="8596668" cy="515814"/>
          </a:xfrm>
        </p:spPr>
        <p:txBody>
          <a:bodyPr>
            <a:normAutofit fontScale="90000"/>
          </a:bodyPr>
          <a:lstStyle/>
          <a:p>
            <a:r>
              <a:rPr lang="en-US" b="1" dirty="0"/>
              <a:t>Boosting</a:t>
            </a:r>
            <a:br>
              <a:rPr lang="en-US" b="1" dirty="0"/>
            </a:b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12</a:t>
            </a:fld>
            <a:endParaRPr lang="en-US" dirty="0"/>
          </a:p>
        </p:txBody>
      </p:sp>
      <p:sp>
        <p:nvSpPr>
          <p:cNvPr id="8" name="Content Placeholder 7"/>
          <p:cNvSpPr>
            <a:spLocks noGrp="1"/>
          </p:cNvSpPr>
          <p:nvPr>
            <p:ph idx="1"/>
          </p:nvPr>
        </p:nvSpPr>
        <p:spPr>
          <a:xfrm>
            <a:off x="677334" y="679939"/>
            <a:ext cx="8596668" cy="5361424"/>
          </a:xfrm>
        </p:spPr>
        <p:txBody>
          <a:bodyPr/>
          <a:lstStyle/>
          <a:p>
            <a:r>
              <a:rPr lang="en-US" b="1" i="1" dirty="0"/>
              <a:t>Boosting in general decreases the bias error and builds strong predictive models. Boosting has shown better predictive accuracy than bagging, but it also tends to over-fit the training data as well. Thus</a:t>
            </a:r>
            <a:r>
              <a:rPr lang="en-US" i="1" dirty="0"/>
              <a:t>, parameter tuning becomes a crucial part of boosting algorithms to make them avoid over fitting</a:t>
            </a:r>
            <a:endParaRPr lang="en-US" dirty="0"/>
          </a:p>
        </p:txBody>
      </p:sp>
      <p:pic>
        <p:nvPicPr>
          <p:cNvPr id="9" name="Picture 8" descr="Capt1.PNG"/>
          <p:cNvPicPr>
            <a:picLocks noChangeAspect="1"/>
          </p:cNvPicPr>
          <p:nvPr/>
        </p:nvPicPr>
        <p:blipFill>
          <a:blip r:embed="rId2"/>
          <a:stretch>
            <a:fillRect/>
          </a:stretch>
        </p:blipFill>
        <p:spPr>
          <a:xfrm>
            <a:off x="961292" y="2497015"/>
            <a:ext cx="8618125" cy="2939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13</a:t>
            </a:fld>
            <a:endParaRPr lang="en-US" dirty="0"/>
          </a:p>
        </p:txBody>
      </p:sp>
      <p:sp>
        <p:nvSpPr>
          <p:cNvPr id="6" name="Content Placeholder 5"/>
          <p:cNvSpPr>
            <a:spLocks noGrp="1"/>
          </p:cNvSpPr>
          <p:nvPr>
            <p:ph idx="1"/>
          </p:nvPr>
        </p:nvSpPr>
        <p:spPr/>
        <p:txBody>
          <a:bodyPr/>
          <a:lstStyle/>
          <a:p>
            <a:r>
              <a:rPr lang="en-US" dirty="0" smtClean="0"/>
              <a:t> each decision tree in the forest considers a random subset of features when forming questions and only has access to a random set of the training data points.</a:t>
            </a:r>
            <a:endParaRPr lang="en-US" dirty="0"/>
          </a:p>
        </p:txBody>
      </p:sp>
      <p:pic>
        <p:nvPicPr>
          <p:cNvPr id="8" name="Picture 7" descr="ran.PNG"/>
          <p:cNvPicPr>
            <a:picLocks noChangeAspect="1"/>
          </p:cNvPicPr>
          <p:nvPr/>
        </p:nvPicPr>
        <p:blipFill>
          <a:blip r:embed="rId2"/>
          <a:stretch>
            <a:fillRect/>
          </a:stretch>
        </p:blipFill>
        <p:spPr>
          <a:xfrm>
            <a:off x="1894689" y="2896569"/>
            <a:ext cx="6011114" cy="35628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(SVM)</a:t>
            </a:r>
          </a:p>
        </p:txBody>
      </p:sp>
      <p:pic>
        <p:nvPicPr>
          <p:cNvPr id="2050" name="Picture 2" descr="support vector machine এর ছবির ফলাফল"/>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94705" y="2253803"/>
            <a:ext cx="7804596" cy="30095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519954A3-9DFD-4C44-94BA-B95130A3BA1C}" type="slidenum">
              <a:rPr lang="en-US" smtClean="0"/>
              <a:pPr/>
              <a:t>14</a:t>
            </a:fld>
            <a:endParaRPr lang="en-US" dirty="0"/>
          </a:p>
        </p:txBody>
      </p:sp>
    </p:spTree>
    <p:extLst>
      <p:ext uri="{BB962C8B-B14F-4D97-AF65-F5344CB8AC3E}">
        <p14:creationId xmlns:p14="http://schemas.microsoft.com/office/powerpoint/2010/main" xmlns="" val="68041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of the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00777" y="1468192"/>
            <a:ext cx="4211391" cy="5035639"/>
          </a:xfrm>
        </p:spPr>
      </p:pic>
      <p:sp>
        <p:nvSpPr>
          <p:cNvPr id="5" name="Slide Number Placeholder 4"/>
          <p:cNvSpPr>
            <a:spLocks noGrp="1"/>
          </p:cNvSpPr>
          <p:nvPr>
            <p:ph type="sldNum" sz="quarter" idx="12"/>
          </p:nvPr>
        </p:nvSpPr>
        <p:spPr/>
        <p:txBody>
          <a:bodyPr/>
          <a:lstStyle/>
          <a:p>
            <a:fld id="{519954A3-9DFD-4C44-94BA-B95130A3BA1C}" type="slidenum">
              <a:rPr lang="en-US" smtClean="0"/>
              <a:pPr/>
              <a:t>15</a:t>
            </a:fld>
            <a:endParaRPr lang="en-US" dirty="0"/>
          </a:p>
        </p:txBody>
      </p:sp>
    </p:spTree>
    <p:extLst>
      <p:ext uri="{BB962C8B-B14F-4D97-AF65-F5344CB8AC3E}">
        <p14:creationId xmlns:p14="http://schemas.microsoft.com/office/powerpoint/2010/main" xmlns="" val="182514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555281"/>
            <a:ext cx="8654603" cy="4214454"/>
          </a:xfrm>
        </p:spPr>
      </p:pic>
      <p:sp>
        <p:nvSpPr>
          <p:cNvPr id="5" name="Slide Number Placeholder 4"/>
          <p:cNvSpPr>
            <a:spLocks noGrp="1"/>
          </p:cNvSpPr>
          <p:nvPr>
            <p:ph type="sldNum" sz="quarter" idx="12"/>
          </p:nvPr>
        </p:nvSpPr>
        <p:spPr/>
        <p:txBody>
          <a:bodyPr/>
          <a:lstStyle/>
          <a:p>
            <a:fld id="{519954A3-9DFD-4C44-94BA-B95130A3BA1C}" type="slidenum">
              <a:rPr lang="en-US" smtClean="0"/>
              <a:pPr/>
              <a:t>16</a:t>
            </a:fld>
            <a:endParaRPr lang="en-US" dirty="0"/>
          </a:p>
        </p:txBody>
      </p:sp>
    </p:spTree>
    <p:extLst>
      <p:ext uri="{BB962C8B-B14F-4D97-AF65-F5344CB8AC3E}">
        <p14:creationId xmlns:p14="http://schemas.microsoft.com/office/powerpoint/2010/main" xmlns="" val="278136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Details	</a:t>
            </a:r>
          </a:p>
        </p:txBody>
      </p:sp>
      <p:sp>
        <p:nvSpPr>
          <p:cNvPr id="3" name="Content Placeholder 2"/>
          <p:cNvSpPr>
            <a:spLocks noGrp="1"/>
          </p:cNvSpPr>
          <p:nvPr>
            <p:ph idx="1"/>
          </p:nvPr>
        </p:nvSpPr>
        <p:spPr/>
        <p:txBody>
          <a:bodyPr/>
          <a:lstStyle/>
          <a:p>
            <a:r>
              <a:rPr lang="en-US" dirty="0"/>
              <a:t>Total 1001 Rows</a:t>
            </a:r>
          </a:p>
          <a:p>
            <a:r>
              <a:rPr lang="en-US" dirty="0"/>
              <a:t>Features: Lyrics (In h5 file), Mood (Class Label), Title</a:t>
            </a:r>
          </a:p>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17</a:t>
            </a:fld>
            <a:endParaRPr lang="en-US" dirty="0"/>
          </a:p>
        </p:txBody>
      </p:sp>
    </p:spTree>
    <p:extLst>
      <p:ext uri="{BB962C8B-B14F-4D97-AF65-F5344CB8AC3E}">
        <p14:creationId xmlns:p14="http://schemas.microsoft.com/office/powerpoint/2010/main" xmlns="" val="39909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44F8F2FA-4228-49D6-92D6-40E3DCD4FA3F}"/>
              </a:ext>
            </a:extLst>
          </p:cNvPr>
          <p:cNvPicPr>
            <a:picLocks noGrp="1" noChangeAspect="1"/>
          </p:cNvPicPr>
          <p:nvPr>
            <p:ph idx="1"/>
          </p:nvPr>
        </p:nvPicPr>
        <p:blipFill>
          <a:blip r:embed="rId2"/>
          <a:stretch>
            <a:fillRect/>
          </a:stretch>
        </p:blipFill>
        <p:spPr>
          <a:xfrm>
            <a:off x="1526853" y="1311966"/>
            <a:ext cx="6898331" cy="4730060"/>
          </a:xfrm>
        </p:spPr>
      </p:pic>
      <p:sp>
        <p:nvSpPr>
          <p:cNvPr id="4" name="Slide Number Placeholder 3">
            <a:extLst>
              <a:ext uri="{FF2B5EF4-FFF2-40B4-BE49-F238E27FC236}">
                <a16:creationId xmlns:a16="http://schemas.microsoft.com/office/drawing/2014/main" xmlns="" id="{34FCFEB6-EEDB-4147-8A3E-8988466933C5}"/>
              </a:ext>
            </a:extLst>
          </p:cNvPr>
          <p:cNvSpPr>
            <a:spLocks noGrp="1"/>
          </p:cNvSpPr>
          <p:nvPr>
            <p:ph type="sldNum" sz="quarter" idx="12"/>
          </p:nvPr>
        </p:nvSpPr>
        <p:spPr/>
        <p:txBody>
          <a:bodyPr/>
          <a:lstStyle/>
          <a:p>
            <a:fld id="{519954A3-9DFD-4C44-94BA-B95130A3BA1C}" type="slidenum">
              <a:rPr lang="en-US" smtClean="0"/>
              <a:pPr/>
              <a:t>18</a:t>
            </a:fld>
            <a:endParaRPr lang="en-US" dirty="0"/>
          </a:p>
        </p:txBody>
      </p:sp>
    </p:spTree>
    <p:extLst>
      <p:ext uri="{BB962C8B-B14F-4D97-AF65-F5344CB8AC3E}">
        <p14:creationId xmlns:p14="http://schemas.microsoft.com/office/powerpoint/2010/main" xmlns="" val="188922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8149E-C977-430E-9767-6684B05AE47F}"/>
              </a:ext>
            </a:extLst>
          </p:cNvPr>
          <p:cNvSpPr>
            <a:spLocks noGrp="1"/>
          </p:cNvSpPr>
          <p:nvPr>
            <p:ph type="title"/>
          </p:nvPr>
        </p:nvSpPr>
        <p:spPr>
          <a:xfrm>
            <a:off x="838200" y="221931"/>
            <a:ext cx="10515600" cy="1191234"/>
          </a:xfrm>
        </p:spPr>
        <p:txBody>
          <a:bodyPr>
            <a:normAutofit fontScale="90000"/>
          </a:bodyPr>
          <a:lstStyle/>
          <a:p>
            <a:r>
              <a:rPr lang="en-US" sz="4000" dirty="0"/>
              <a:t>TF-IDF</a:t>
            </a:r>
            <a:r>
              <a:rPr lang="en-US" dirty="0"/>
              <a:t>: </a:t>
            </a:r>
            <a:r>
              <a:rPr lang="en-US" sz="3600" dirty="0"/>
              <a:t>Term Frequency-Inverse Document Frequency</a:t>
            </a:r>
          </a:p>
        </p:txBody>
      </p:sp>
      <p:sp>
        <p:nvSpPr>
          <p:cNvPr id="3" name="Content Placeholder 2">
            <a:extLst>
              <a:ext uri="{FF2B5EF4-FFF2-40B4-BE49-F238E27FC236}">
                <a16:creationId xmlns:a16="http://schemas.microsoft.com/office/drawing/2014/main" xmlns="" id="{09CC872B-7684-446B-B0A8-C16380EC91F3}"/>
              </a:ext>
            </a:extLst>
          </p:cNvPr>
          <p:cNvSpPr>
            <a:spLocks noGrp="1"/>
          </p:cNvSpPr>
          <p:nvPr>
            <p:ph idx="1"/>
          </p:nvPr>
        </p:nvSpPr>
        <p:spPr>
          <a:xfrm>
            <a:off x="838200" y="1413165"/>
            <a:ext cx="10515600" cy="4351338"/>
          </a:xfrm>
        </p:spPr>
        <p:txBody>
          <a:bodyPr>
            <a:normAutofit/>
          </a:bodyPr>
          <a:lstStyle/>
          <a:p>
            <a:pPr marL="0" indent="0">
              <a:buNone/>
            </a:pPr>
            <a:r>
              <a:rPr lang="en-US" dirty="0"/>
              <a:t>What is TF-IDF?				Why in Machine Learning?</a:t>
            </a:r>
          </a:p>
          <a:p>
            <a:pPr marL="0" indent="0">
              <a:buNone/>
            </a:pPr>
            <a:r>
              <a:rPr lang="en-US" dirty="0"/>
              <a:t>						</a:t>
            </a:r>
          </a:p>
          <a:p>
            <a:pPr marL="0" indent="0">
              <a:buNone/>
            </a:pPr>
            <a:r>
              <a:rPr lang="en-US" dirty="0"/>
              <a:t>TF-IDF calculation		        Applications:</a:t>
            </a:r>
          </a:p>
          <a:p>
            <a:pPr lvl="1"/>
            <a:r>
              <a:rPr lang="en-US" dirty="0"/>
              <a:t>TF calculation                          (1) Information Retrieval </a:t>
            </a:r>
          </a:p>
          <a:p>
            <a:pPr lvl="1"/>
            <a:r>
              <a:rPr lang="en-US" dirty="0"/>
              <a:t>IDF calculation                         (2) Keyword Extraction</a:t>
            </a:r>
          </a:p>
          <a:p>
            <a:pPr lvl="1"/>
            <a:endParaRPr lang="en-US" dirty="0"/>
          </a:p>
          <a:p>
            <a:pPr marL="0" indent="0">
              <a:buNone/>
            </a:pPr>
            <a:r>
              <a:rPr lang="en-US" b="1" dirty="0"/>
              <a:t>Mathematical Terms</a:t>
            </a:r>
            <a:r>
              <a:rPr lang="en-US" dirty="0"/>
              <a:t>: If, TF-IDF score for the word t in the document d from the document set D then it calculates as follow,</a:t>
            </a:r>
          </a:p>
          <a:p>
            <a:pPr marL="0" indent="0">
              <a:buNone/>
            </a:pPr>
            <a:endParaRPr lang="en-US" dirty="0"/>
          </a:p>
        </p:txBody>
      </p:sp>
      <p:pic>
        <p:nvPicPr>
          <p:cNvPr id="5" name="Picture 4">
            <a:extLst>
              <a:ext uri="{FF2B5EF4-FFF2-40B4-BE49-F238E27FC236}">
                <a16:creationId xmlns:a16="http://schemas.microsoft.com/office/drawing/2014/main" xmlns="" id="{C265CA3E-85FE-4E6D-8C77-137F937C817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81844" y="5032351"/>
            <a:ext cx="6448301" cy="542146"/>
          </a:xfrm>
          <a:prstGeom prst="rect">
            <a:avLst/>
          </a:prstGeom>
        </p:spPr>
      </p:pic>
    </p:spTree>
    <p:extLst>
      <p:ext uri="{BB962C8B-B14F-4D97-AF65-F5344CB8AC3E}">
        <p14:creationId xmlns:p14="http://schemas.microsoft.com/office/powerpoint/2010/main" xmlns="" val="398632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Presented By</a:t>
            </a:r>
          </a:p>
        </p:txBody>
      </p:sp>
      <p:sp>
        <p:nvSpPr>
          <p:cNvPr id="4" name="Slide Number Placeholder 3"/>
          <p:cNvSpPr>
            <a:spLocks noGrp="1"/>
          </p:cNvSpPr>
          <p:nvPr>
            <p:ph type="sldNum" sz="quarter" idx="12"/>
          </p:nvPr>
        </p:nvSpPr>
        <p:spPr/>
        <p:txBody>
          <a:bodyPr/>
          <a:lstStyle/>
          <a:p>
            <a:fld id="{519954A3-9DFD-4C44-94BA-B95130A3BA1C}" type="slidenum">
              <a:rPr lang="en-US" smtClean="0"/>
              <a:pPr/>
              <a:t>2</a:t>
            </a:fld>
            <a:endParaRPr lang="en-US" dirty="0"/>
          </a:p>
        </p:txBody>
      </p:sp>
      <p:sp>
        <p:nvSpPr>
          <p:cNvPr id="5" name="Rectangle 4">
            <a:extLst>
              <a:ext uri="{FF2B5EF4-FFF2-40B4-BE49-F238E27FC236}">
                <a16:creationId xmlns:a16="http://schemas.microsoft.com/office/drawing/2014/main" xmlns="" id="{1E5CED6F-E4C9-47EF-9CFD-8ECCC09240B8}"/>
              </a:ext>
            </a:extLst>
          </p:cNvPr>
          <p:cNvSpPr/>
          <p:nvPr/>
        </p:nvSpPr>
        <p:spPr>
          <a:xfrm>
            <a:off x="3048000" y="2551837"/>
            <a:ext cx="6096000" cy="1754326"/>
          </a:xfrm>
          <a:prstGeom prst="rect">
            <a:avLst/>
          </a:prstGeom>
        </p:spPr>
        <p:txBody>
          <a:bodyPr>
            <a:spAutoFit/>
          </a:bodyPr>
          <a:lstStyle/>
          <a:p>
            <a:r>
              <a:rPr lang="en-US" dirty="0"/>
              <a:t>            Nusrat Jahan Asha                011152057</a:t>
            </a:r>
          </a:p>
          <a:p>
            <a:r>
              <a:rPr lang="en-US" dirty="0"/>
              <a:t>            Shamima ferdouse Progga     011152192 </a:t>
            </a:r>
          </a:p>
          <a:p>
            <a:r>
              <a:rPr lang="pt-BR" dirty="0"/>
              <a:t>            Mirza Saudia Islam                011152199</a:t>
            </a:r>
          </a:p>
          <a:p>
            <a:r>
              <a:rPr lang="en-US" dirty="0"/>
              <a:t>            Safiqul Islam                         011142068 </a:t>
            </a:r>
          </a:p>
          <a:p>
            <a:r>
              <a:rPr lang="en-US" dirty="0"/>
              <a:t>            Md. Imran                             011151075 </a:t>
            </a:r>
          </a:p>
          <a:p>
            <a:r>
              <a:rPr lang="en-US" dirty="0"/>
              <a:t>            N M Mubashir Khaled             011162145</a:t>
            </a:r>
          </a:p>
        </p:txBody>
      </p:sp>
    </p:spTree>
    <p:extLst>
      <p:ext uri="{BB962C8B-B14F-4D97-AF65-F5344CB8AC3E}">
        <p14:creationId xmlns:p14="http://schemas.microsoft.com/office/powerpoint/2010/main" xmlns="" val="8142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5A550-E335-4014-95AD-71119C6F7E9E}"/>
              </a:ext>
            </a:extLst>
          </p:cNvPr>
          <p:cNvSpPr>
            <a:spLocks noGrp="1"/>
          </p:cNvSpPr>
          <p:nvPr>
            <p:ph type="ctrTitle"/>
          </p:nvPr>
        </p:nvSpPr>
        <p:spPr>
          <a:xfrm>
            <a:off x="1507066" y="2404534"/>
            <a:ext cx="8432063" cy="1646302"/>
          </a:xfrm>
        </p:spPr>
        <p:txBody>
          <a:bodyPr/>
          <a:lstStyle/>
          <a:p>
            <a:pPr algn="l"/>
            <a:r>
              <a:rPr lang="en-US" dirty="0"/>
              <a:t>					Thank You</a:t>
            </a:r>
            <a:br>
              <a:rPr lang="en-US" dirty="0"/>
            </a:br>
            <a:endParaRPr lang="en-US" dirty="0"/>
          </a:p>
        </p:txBody>
      </p:sp>
      <p:sp>
        <p:nvSpPr>
          <p:cNvPr id="4" name="Slide Number Placeholder 3">
            <a:extLst>
              <a:ext uri="{FF2B5EF4-FFF2-40B4-BE49-F238E27FC236}">
                <a16:creationId xmlns:a16="http://schemas.microsoft.com/office/drawing/2014/main" xmlns="" id="{CF249DCA-8059-4A68-9839-54330BAB9A7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xmlns="" val="3781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a:t>
            </a:r>
          </a:p>
        </p:txBody>
      </p:sp>
      <p:sp>
        <p:nvSpPr>
          <p:cNvPr id="3" name="Content Placeholder 2"/>
          <p:cNvSpPr>
            <a:spLocks noGrp="1"/>
          </p:cNvSpPr>
          <p:nvPr>
            <p:ph idx="1"/>
          </p:nvPr>
        </p:nvSpPr>
        <p:spPr/>
        <p:txBody>
          <a:bodyPr/>
          <a:lstStyle/>
          <a:p>
            <a:r>
              <a:rPr lang="en-US" dirty="0"/>
              <a:t>Using ensemble learning methods</a:t>
            </a:r>
          </a:p>
          <a:p>
            <a:endParaRPr lang="en-US" dirty="0"/>
          </a:p>
          <a:p>
            <a:r>
              <a:rPr lang="en-US" dirty="0"/>
              <a:t>Combine decisions from multiple model</a:t>
            </a:r>
          </a:p>
          <a:p>
            <a:endParaRPr lang="en-US" dirty="0"/>
          </a:p>
          <a:p>
            <a:r>
              <a:rPr lang="en-US" dirty="0"/>
              <a:t>Ensemble technique with Support Vector Machine (SVM)</a:t>
            </a:r>
          </a:p>
          <a:p>
            <a:endParaRPr lang="en-US" dirty="0"/>
          </a:p>
          <a:p>
            <a:r>
              <a:rPr lang="en-US" dirty="0"/>
              <a:t>Minimizing noise bias and variance</a:t>
            </a:r>
          </a:p>
          <a:p>
            <a:pPr marL="0" indent="0">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3</a:t>
            </a:fld>
            <a:endParaRPr lang="en-US" dirty="0"/>
          </a:p>
        </p:txBody>
      </p:sp>
    </p:spTree>
    <p:extLst>
      <p:ext uri="{BB962C8B-B14F-4D97-AF65-F5344CB8AC3E}">
        <p14:creationId xmlns:p14="http://schemas.microsoft.com/office/powerpoint/2010/main" xmlns="" val="155424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4C186-A094-4823-A0F7-99501AA493FE}"/>
              </a:ext>
            </a:extLst>
          </p:cNvPr>
          <p:cNvSpPr>
            <a:spLocks noGrp="1"/>
          </p:cNvSpPr>
          <p:nvPr>
            <p:ph type="title"/>
          </p:nvPr>
        </p:nvSpPr>
        <p:spPr/>
        <p:txBody>
          <a:bodyPr/>
          <a:lstStyle/>
          <a:p>
            <a:r>
              <a:rPr lang="en-US" dirty="0"/>
              <a:t>Million dataset</a:t>
            </a:r>
          </a:p>
        </p:txBody>
      </p:sp>
      <p:sp>
        <p:nvSpPr>
          <p:cNvPr id="3" name="Content Placeholder 2">
            <a:extLst>
              <a:ext uri="{FF2B5EF4-FFF2-40B4-BE49-F238E27FC236}">
                <a16:creationId xmlns:a16="http://schemas.microsoft.com/office/drawing/2014/main" xmlns="" id="{DC279AEF-D78E-4555-8705-32D83FC9D952}"/>
              </a:ext>
            </a:extLst>
          </p:cNvPr>
          <p:cNvSpPr>
            <a:spLocks noGrp="1"/>
          </p:cNvSpPr>
          <p:nvPr>
            <p:ph idx="1"/>
          </p:nvPr>
        </p:nvSpPr>
        <p:spPr/>
        <p:txBody>
          <a:bodyPr/>
          <a:lstStyle/>
          <a:p>
            <a:r>
              <a:rPr lang="en-US" dirty="0"/>
              <a:t>The Million Song Dataset is a freely-available collection of audio features and metadata for a million contemporary popular music tracks.</a:t>
            </a:r>
          </a:p>
        </p:txBody>
      </p:sp>
      <p:sp>
        <p:nvSpPr>
          <p:cNvPr id="4" name="Slide Number Placeholder 3">
            <a:extLst>
              <a:ext uri="{FF2B5EF4-FFF2-40B4-BE49-F238E27FC236}">
                <a16:creationId xmlns:a16="http://schemas.microsoft.com/office/drawing/2014/main" xmlns="" id="{151D2C7D-5B98-4FB8-B0A7-917FF81B788C}"/>
              </a:ext>
            </a:extLst>
          </p:cNvPr>
          <p:cNvSpPr>
            <a:spLocks noGrp="1"/>
          </p:cNvSpPr>
          <p:nvPr>
            <p:ph type="sldNum" sz="quarter" idx="12"/>
          </p:nvPr>
        </p:nvSpPr>
        <p:spPr/>
        <p:txBody>
          <a:bodyPr/>
          <a:lstStyle/>
          <a:p>
            <a:fld id="{519954A3-9DFD-4C44-94BA-B95130A3BA1C}" type="slidenum">
              <a:rPr lang="en-US" smtClean="0"/>
              <a:pPr/>
              <a:t>4</a:t>
            </a:fld>
            <a:endParaRPr lang="en-US" dirty="0"/>
          </a:p>
        </p:txBody>
      </p:sp>
    </p:spTree>
    <p:extLst>
      <p:ext uri="{BB962C8B-B14F-4D97-AF65-F5344CB8AC3E}">
        <p14:creationId xmlns:p14="http://schemas.microsoft.com/office/powerpoint/2010/main" xmlns="" val="74847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099EA-2543-4591-A309-9A1364677B87}"/>
              </a:ext>
            </a:extLst>
          </p:cNvPr>
          <p:cNvSpPr>
            <a:spLocks noGrp="1"/>
          </p:cNvSpPr>
          <p:nvPr>
            <p:ph type="title"/>
          </p:nvPr>
        </p:nvSpPr>
        <p:spPr>
          <a:xfrm>
            <a:off x="677334" y="609600"/>
            <a:ext cx="8596668" cy="318052"/>
          </a:xfrm>
        </p:spPr>
        <p:txBody>
          <a:bodyPr>
            <a:normAutofit fontScale="90000"/>
          </a:bodyPr>
          <a:lstStyle/>
          <a:p>
            <a:r>
              <a:rPr lang="en-US" dirty="0"/>
              <a:t>Million Song dataset</a:t>
            </a:r>
          </a:p>
        </p:txBody>
      </p:sp>
      <p:sp>
        <p:nvSpPr>
          <p:cNvPr id="3" name="Content Placeholder 2">
            <a:extLst>
              <a:ext uri="{FF2B5EF4-FFF2-40B4-BE49-F238E27FC236}">
                <a16:creationId xmlns:a16="http://schemas.microsoft.com/office/drawing/2014/main" xmlns="" id="{D4CBC0E3-01C4-40F5-9FC7-CDD4D982E52E}"/>
              </a:ext>
            </a:extLst>
          </p:cNvPr>
          <p:cNvSpPr>
            <a:spLocks noGrp="1"/>
          </p:cNvSpPr>
          <p:nvPr>
            <p:ph idx="1"/>
          </p:nvPr>
        </p:nvSpPr>
        <p:spPr/>
        <p:txBody>
          <a:bodyPr>
            <a:normAutofit/>
          </a:bodyPr>
          <a:lstStyle/>
          <a:p>
            <a:r>
              <a:rPr lang="en-US" dirty="0"/>
              <a:t>MSD is a collection of audio features and metadata for a million popular songs. You can read about the specifics of these features and data at The Echo Nest’s site (Echo Nest API Overview), but essentially you’re provided with a few global features such as tempo, time signature, and key signature as well as lists of temporally marked features for beat locations, section locations, and segment locations. The segment feature provides MFCC values (or MFCC-like values) which are good for estimating musical timbre. By using the segment feature one is able to get a rough estimation of how the song’s timbre changes through time. This is arguably the most useful and most often used feature from the dataset</a:t>
            </a:r>
          </a:p>
        </p:txBody>
      </p:sp>
      <p:sp>
        <p:nvSpPr>
          <p:cNvPr id="4" name="Slide Number Placeholder 3">
            <a:extLst>
              <a:ext uri="{FF2B5EF4-FFF2-40B4-BE49-F238E27FC236}">
                <a16:creationId xmlns:a16="http://schemas.microsoft.com/office/drawing/2014/main" xmlns="" id="{DF913E5C-A2C5-40A4-8859-1ED26D2989C2}"/>
              </a:ext>
            </a:extLst>
          </p:cNvPr>
          <p:cNvSpPr>
            <a:spLocks noGrp="1"/>
          </p:cNvSpPr>
          <p:nvPr>
            <p:ph type="sldNum" sz="quarter" idx="12"/>
          </p:nvPr>
        </p:nvSpPr>
        <p:spPr/>
        <p:txBody>
          <a:bodyPr/>
          <a:lstStyle/>
          <a:p>
            <a:fld id="{519954A3-9DFD-4C44-94BA-B95130A3BA1C}" type="slidenum">
              <a:rPr lang="en-US" smtClean="0"/>
              <a:pPr/>
              <a:t>5</a:t>
            </a:fld>
            <a:endParaRPr lang="en-US" dirty="0"/>
          </a:p>
        </p:txBody>
      </p:sp>
    </p:spTree>
    <p:extLst>
      <p:ext uri="{BB962C8B-B14F-4D97-AF65-F5344CB8AC3E}">
        <p14:creationId xmlns:p14="http://schemas.microsoft.com/office/powerpoint/2010/main" xmlns="" val="338078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17128-6F67-428E-B9FC-C51A35FEE27D}"/>
              </a:ext>
            </a:extLst>
          </p:cNvPr>
          <p:cNvSpPr>
            <a:spLocks noGrp="1"/>
          </p:cNvSpPr>
          <p:nvPr>
            <p:ph type="title"/>
          </p:nvPr>
        </p:nvSpPr>
        <p:spPr/>
        <p:txBody>
          <a:bodyPr/>
          <a:lstStyle/>
          <a:p>
            <a:r>
              <a:rPr lang="en-US" dirty="0"/>
              <a:t>Sampling &amp; labeling</a:t>
            </a:r>
          </a:p>
        </p:txBody>
      </p:sp>
      <p:sp>
        <p:nvSpPr>
          <p:cNvPr id="3" name="Content Placeholder 2">
            <a:extLst>
              <a:ext uri="{FF2B5EF4-FFF2-40B4-BE49-F238E27FC236}">
                <a16:creationId xmlns:a16="http://schemas.microsoft.com/office/drawing/2014/main" xmlns="" id="{4CE20C0C-0979-4A9F-B8F4-6C2D11AC9FA6}"/>
              </a:ext>
            </a:extLst>
          </p:cNvPr>
          <p:cNvSpPr>
            <a:spLocks noGrp="1"/>
          </p:cNvSpPr>
          <p:nvPr>
            <p:ph idx="1"/>
          </p:nvPr>
        </p:nvSpPr>
        <p:spPr/>
        <p:txBody>
          <a:bodyPr/>
          <a:lstStyle/>
          <a:p>
            <a:r>
              <a:rPr lang="en-US" dirty="0"/>
              <a:t>Sampling is a tool that is used to indicate how much data to collect and how often it should be collected. </a:t>
            </a:r>
          </a:p>
          <a:p>
            <a:r>
              <a:rPr lang="en-US" dirty="0"/>
              <a:t>This tool defines the samples to take in order to quantify a system, process, issue, or problem.</a:t>
            </a:r>
          </a:p>
          <a:p>
            <a:r>
              <a:rPr lang="en-US" dirty="0"/>
              <a:t>Sampling is used any time data is to be gathered.Data cannot be collected until the sample size and sample frequency  have been determined.</a:t>
            </a:r>
          </a:p>
          <a:p>
            <a:r>
              <a:rPr lang="en-US" dirty="0"/>
              <a:t>Sampling should be periodically reviewed.</a:t>
            </a:r>
          </a:p>
          <a:p>
            <a:endParaRPr lang="en-US" dirty="0"/>
          </a:p>
          <a:p>
            <a:endParaRPr lang="en-US" dirty="0"/>
          </a:p>
        </p:txBody>
      </p:sp>
      <p:sp>
        <p:nvSpPr>
          <p:cNvPr id="4" name="Slide Number Placeholder 3">
            <a:extLst>
              <a:ext uri="{FF2B5EF4-FFF2-40B4-BE49-F238E27FC236}">
                <a16:creationId xmlns:a16="http://schemas.microsoft.com/office/drawing/2014/main" xmlns="" id="{274BF7A3-9D58-452F-A5F3-4F7B426F2A1C}"/>
              </a:ext>
            </a:extLst>
          </p:cNvPr>
          <p:cNvSpPr>
            <a:spLocks noGrp="1"/>
          </p:cNvSpPr>
          <p:nvPr>
            <p:ph type="sldNum" sz="quarter" idx="12"/>
          </p:nvPr>
        </p:nvSpPr>
        <p:spPr/>
        <p:txBody>
          <a:bodyPr/>
          <a:lstStyle/>
          <a:p>
            <a:fld id="{519954A3-9DFD-4C44-94BA-B95130A3BA1C}" type="slidenum">
              <a:rPr lang="en-US" smtClean="0"/>
              <a:pPr/>
              <a:t>6</a:t>
            </a:fld>
            <a:endParaRPr lang="en-US" dirty="0"/>
          </a:p>
        </p:txBody>
      </p:sp>
    </p:spTree>
    <p:extLst>
      <p:ext uri="{BB962C8B-B14F-4D97-AF65-F5344CB8AC3E}">
        <p14:creationId xmlns:p14="http://schemas.microsoft.com/office/powerpoint/2010/main" xmlns="" val="183027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93013-34EB-46D5-A2CE-71E598775E5E}"/>
              </a:ext>
            </a:extLst>
          </p:cNvPr>
          <p:cNvSpPr>
            <a:spLocks noGrp="1"/>
          </p:cNvSpPr>
          <p:nvPr>
            <p:ph type="title"/>
          </p:nvPr>
        </p:nvSpPr>
        <p:spPr/>
        <p:txBody>
          <a:bodyPr/>
          <a:lstStyle/>
          <a:p>
            <a:r>
              <a:rPr lang="en-US" dirty="0"/>
              <a:t>Sampling </a:t>
            </a:r>
            <a:r>
              <a:rPr lang="en-US"/>
              <a:t>&amp; labeling</a:t>
            </a:r>
            <a:endParaRPr lang="en-US" dirty="0"/>
          </a:p>
        </p:txBody>
      </p:sp>
      <p:sp>
        <p:nvSpPr>
          <p:cNvPr id="3" name="Content Placeholder 2">
            <a:extLst>
              <a:ext uri="{FF2B5EF4-FFF2-40B4-BE49-F238E27FC236}">
                <a16:creationId xmlns:a16="http://schemas.microsoft.com/office/drawing/2014/main" xmlns="" id="{82A2014B-F5E4-4709-981B-4367D22AC934}"/>
              </a:ext>
            </a:extLst>
          </p:cNvPr>
          <p:cNvSpPr>
            <a:spLocks noGrp="1"/>
          </p:cNvSpPr>
          <p:nvPr>
            <p:ph idx="1"/>
          </p:nvPr>
        </p:nvSpPr>
        <p:spPr>
          <a:xfrm>
            <a:off x="677334" y="1852655"/>
            <a:ext cx="8596668" cy="4188708"/>
          </a:xfrm>
        </p:spPr>
        <p:txBody>
          <a:bodyPr/>
          <a:lstStyle/>
          <a:p>
            <a:r>
              <a:rPr lang="en-US" dirty="0"/>
              <a:t>Labeling in Machine learning is tagging the group of samples with one or more labels. </a:t>
            </a:r>
          </a:p>
          <a:p>
            <a:r>
              <a:rPr lang="en-US" dirty="0"/>
              <a:t>Basically creating an identity for them.</a:t>
            </a:r>
          </a:p>
          <a:p>
            <a:r>
              <a:rPr lang="en-US" dirty="0"/>
              <a:t>This identity is used for supervised learning and creating a model based on this identity</a:t>
            </a:r>
          </a:p>
        </p:txBody>
      </p:sp>
      <p:sp>
        <p:nvSpPr>
          <p:cNvPr id="4" name="Slide Number Placeholder 3">
            <a:extLst>
              <a:ext uri="{FF2B5EF4-FFF2-40B4-BE49-F238E27FC236}">
                <a16:creationId xmlns:a16="http://schemas.microsoft.com/office/drawing/2014/main" xmlns="" id="{98BEAA65-F139-45A7-8464-EBB234D0FA82}"/>
              </a:ext>
            </a:extLst>
          </p:cNvPr>
          <p:cNvSpPr>
            <a:spLocks noGrp="1"/>
          </p:cNvSpPr>
          <p:nvPr>
            <p:ph type="sldNum" sz="quarter" idx="12"/>
          </p:nvPr>
        </p:nvSpPr>
        <p:spPr/>
        <p:txBody>
          <a:bodyPr/>
          <a:lstStyle/>
          <a:p>
            <a:fld id="{519954A3-9DFD-4C44-94BA-B95130A3BA1C}" type="slidenum">
              <a:rPr lang="en-US" smtClean="0"/>
              <a:pPr/>
              <a:t>7</a:t>
            </a:fld>
            <a:endParaRPr lang="en-US" dirty="0"/>
          </a:p>
        </p:txBody>
      </p:sp>
    </p:spTree>
    <p:extLst>
      <p:ext uri="{BB962C8B-B14F-4D97-AF65-F5344CB8AC3E}">
        <p14:creationId xmlns:p14="http://schemas.microsoft.com/office/powerpoint/2010/main" xmlns="" val="143814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technique </a:t>
            </a:r>
            <a:br>
              <a:rPr lang="en-US" dirty="0"/>
            </a:br>
            <a:endParaRPr lang="en-US" dirty="0"/>
          </a:p>
        </p:txBody>
      </p:sp>
      <p:sp>
        <p:nvSpPr>
          <p:cNvPr id="3" name="Content Placeholder 2"/>
          <p:cNvSpPr>
            <a:spLocks noGrp="1"/>
          </p:cNvSpPr>
          <p:nvPr>
            <p:ph idx="1"/>
          </p:nvPr>
        </p:nvSpPr>
        <p:spPr/>
        <p:txBody>
          <a:bodyPr/>
          <a:lstStyle/>
          <a:p>
            <a:r>
              <a:rPr lang="en-US" dirty="0"/>
              <a:t> </a:t>
            </a:r>
            <a:r>
              <a:rPr lang="en-US" b="1" dirty="0"/>
              <a:t>Ensemble methods</a:t>
            </a:r>
            <a:r>
              <a:rPr lang="en-US" dirty="0"/>
              <a:t> is a machine learning technique that combines several base models in order to produce one optimal predictive model.</a:t>
            </a:r>
          </a:p>
        </p:txBody>
      </p:sp>
      <p:sp>
        <p:nvSpPr>
          <p:cNvPr id="4" name="Slide Number Placeholder 3"/>
          <p:cNvSpPr>
            <a:spLocks noGrp="1"/>
          </p:cNvSpPr>
          <p:nvPr>
            <p:ph type="sldNum" sz="quarter" idx="12"/>
          </p:nvPr>
        </p:nvSpPr>
        <p:spPr/>
        <p:txBody>
          <a:bodyPr/>
          <a:lstStyle/>
          <a:p>
            <a:fld id="{519954A3-9DFD-4C44-94BA-B95130A3BA1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Techniques </a:t>
            </a:r>
          </a:p>
        </p:txBody>
      </p:sp>
      <p:pic>
        <p:nvPicPr>
          <p:cNvPr id="4" name="Content Placeholder 3"/>
          <p:cNvPicPr>
            <a:picLocks noGrp="1" noChangeAspect="1"/>
          </p:cNvPicPr>
          <p:nvPr>
            <p:ph idx="1"/>
          </p:nvPr>
        </p:nvPicPr>
        <p:blipFill>
          <a:blip r:embed="rId2"/>
          <a:stretch>
            <a:fillRect/>
          </a:stretch>
        </p:blipFill>
        <p:spPr>
          <a:xfrm>
            <a:off x="940158" y="1468192"/>
            <a:ext cx="8333844" cy="4649273"/>
          </a:xfrm>
          <a:prstGeom prst="rect">
            <a:avLst/>
          </a:prstGeom>
        </p:spPr>
      </p:pic>
      <p:sp>
        <p:nvSpPr>
          <p:cNvPr id="5" name="Slide Number Placeholder 4"/>
          <p:cNvSpPr>
            <a:spLocks noGrp="1"/>
          </p:cNvSpPr>
          <p:nvPr>
            <p:ph type="sldNum" sz="quarter" idx="12"/>
          </p:nvPr>
        </p:nvSpPr>
        <p:spPr/>
        <p:txBody>
          <a:bodyPr/>
          <a:lstStyle/>
          <a:p>
            <a:fld id="{519954A3-9DFD-4C44-94BA-B95130A3BA1C}" type="slidenum">
              <a:rPr lang="en-US" smtClean="0"/>
              <a:pPr/>
              <a:t>9</a:t>
            </a:fld>
            <a:endParaRPr lang="en-US" dirty="0"/>
          </a:p>
        </p:txBody>
      </p:sp>
    </p:spTree>
    <p:extLst>
      <p:ext uri="{BB962C8B-B14F-4D97-AF65-F5344CB8AC3E}">
        <p14:creationId xmlns:p14="http://schemas.microsoft.com/office/powerpoint/2010/main" xmlns="" val="2397649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TotalTime>
  <Words>519</Words>
  <Application>Microsoft Office PowerPoint</Application>
  <PresentationFormat>Custom</PresentationFormat>
  <Paragraphs>75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English Music Mood Classifier Using Ensemble Learning</vt:lpstr>
      <vt:lpstr>Presented By</vt:lpstr>
      <vt:lpstr>Approach </vt:lpstr>
      <vt:lpstr>Million dataset</vt:lpstr>
      <vt:lpstr>Million Song dataset</vt:lpstr>
      <vt:lpstr>Sampling &amp; labeling</vt:lpstr>
      <vt:lpstr>Sampling &amp; labeling</vt:lpstr>
      <vt:lpstr>Ensemble  technique  </vt:lpstr>
      <vt:lpstr>Ensemble Techniques </vt:lpstr>
      <vt:lpstr>Bagging  </vt:lpstr>
      <vt:lpstr>Bagging</vt:lpstr>
      <vt:lpstr>Boosting </vt:lpstr>
      <vt:lpstr>Random Forest</vt:lpstr>
      <vt:lpstr>Support Vector Machine (SVM)</vt:lpstr>
      <vt:lpstr>Flowchart of the project</vt:lpstr>
      <vt:lpstr>Dataset </vt:lpstr>
      <vt:lpstr>Dataset Details </vt:lpstr>
      <vt:lpstr>Slide 18</vt:lpstr>
      <vt:lpstr>TF-IDF: Term Frequency-Inverse Document Frequency</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Music Mood Classifier Using Ensemble Learning</dc:title>
  <dc:creator>TURJO-T86</dc:creator>
  <cp:lastModifiedBy>sys</cp:lastModifiedBy>
  <cp:revision>16</cp:revision>
  <dcterms:created xsi:type="dcterms:W3CDTF">2020-02-11T14:10:48Z</dcterms:created>
  <dcterms:modified xsi:type="dcterms:W3CDTF">2020-03-10T17:13:06Z</dcterms:modified>
</cp:coreProperties>
</file>