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Baloo" charset="1" panose="03080902040302020200"/>
      <p:regular r:id="rId21"/>
    </p:embeddedFont>
    <p:embeddedFont>
      <p:font typeface="Archivo Black" charset="1" panose="020B0A03020202020B04"/>
      <p:regular r:id="rId22"/>
    </p:embeddedFont>
    <p:embeddedFont>
      <p:font typeface="DM Serif Display" charset="1" panose="000000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8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9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0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2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1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2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3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4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5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6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png" Type="http://schemas.openxmlformats.org/officeDocument/2006/relationships/image"/><Relationship Id="rId11" Target="../media/image8.svg" Type="http://schemas.openxmlformats.org/officeDocument/2006/relationships/image"/><Relationship Id="rId12" Target="../media/image17.pn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9.png" Type="http://schemas.openxmlformats.org/officeDocument/2006/relationships/image"/><Relationship Id="rId9" Target="../media/image10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501993" y="8856325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8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8" y="4135484"/>
                </a:lnTo>
                <a:lnTo>
                  <a:pt x="145869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166918" y="8065692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3" y="0"/>
                </a:lnTo>
                <a:lnTo>
                  <a:pt x="3463913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4702591">
            <a:off x="-2417166" y="5963280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5768689" y="-1352055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018448">
            <a:off x="13099502" y="-243800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/>
          <p:nvPr/>
        </p:nvGrpSpPr>
        <p:grpSpPr>
          <a:xfrm rot="0">
            <a:off x="-642663" y="1731890"/>
            <a:ext cx="19581159" cy="3464951"/>
            <a:chOff x="0" y="0"/>
            <a:chExt cx="26108212" cy="4619934"/>
          </a:xfrm>
        </p:grpSpPr>
        <p:grpSp>
          <p:nvGrpSpPr>
            <p:cNvPr name="Group 8" id="8"/>
            <p:cNvGrpSpPr/>
            <p:nvPr/>
          </p:nvGrpSpPr>
          <p:grpSpPr>
            <a:xfrm rot="0">
              <a:off x="0" y="0"/>
              <a:ext cx="26108212" cy="4619934"/>
              <a:chOff x="0" y="0"/>
              <a:chExt cx="5157178" cy="912580"/>
            </a:xfrm>
          </p:grpSpPr>
          <p:sp>
            <p:nvSpPr>
              <p:cNvPr name="Freeform 9" id="9"/>
              <p:cNvSpPr/>
              <p:nvPr/>
            </p:nvSpPr>
            <p:spPr>
              <a:xfrm flipH="false" flipV="false" rot="0">
                <a:off x="0" y="0"/>
                <a:ext cx="5157177" cy="912580"/>
              </a:xfrm>
              <a:custGeom>
                <a:avLst/>
                <a:gdLst/>
                <a:ahLst/>
                <a:cxnLst/>
                <a:rect r="r" b="b" t="t" l="l"/>
                <a:pathLst>
                  <a:path h="912580" w="5157177">
                    <a:moveTo>
                      <a:pt x="0" y="0"/>
                    </a:moveTo>
                    <a:lnTo>
                      <a:pt x="5157177" y="0"/>
                    </a:lnTo>
                    <a:lnTo>
                      <a:pt x="5157177" y="912580"/>
                    </a:lnTo>
                    <a:lnTo>
                      <a:pt x="0" y="912580"/>
                    </a:lnTo>
                    <a:close/>
                  </a:path>
                </a:pathLst>
              </a:custGeom>
              <a:solidFill>
                <a:srgbClr val="F1B6B0"/>
              </a:solidFill>
            </p:spPr>
          </p:sp>
          <p:sp>
            <p:nvSpPr>
              <p:cNvPr name="TextBox 10" id="10"/>
              <p:cNvSpPr txBox="true"/>
              <p:nvPr/>
            </p:nvSpPr>
            <p:spPr>
              <a:xfrm>
                <a:off x="0" y="-38100"/>
                <a:ext cx="5157178" cy="950680"/>
              </a:xfrm>
              <a:prstGeom prst="rect">
                <a:avLst/>
              </a:prstGeom>
            </p:spPr>
            <p:txBody>
              <a:bodyPr anchor="ctr" rtlCol="false" tIns="50800" lIns="50800" bIns="50800" rIns="50800"/>
              <a:lstStyle/>
              <a:p>
                <a:pPr algn="ctr">
                  <a:lnSpc>
                    <a:spcPts val="2659"/>
                  </a:lnSpc>
                  <a:spcBef>
                    <a:spcPct val="0"/>
                  </a:spcBef>
                </a:pPr>
              </a:p>
            </p:txBody>
          </p:sp>
        </p:grpSp>
        <p:sp>
          <p:nvSpPr>
            <p:cNvPr name="TextBox 11" id="11"/>
            <p:cNvSpPr txBox="true"/>
            <p:nvPr/>
          </p:nvSpPr>
          <p:spPr>
            <a:xfrm rot="0">
              <a:off x="862106" y="807564"/>
              <a:ext cx="24384000" cy="2852406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11480"/>
                </a:lnSpc>
              </a:pPr>
              <a:r>
                <a:rPr lang="en-US" sz="8200">
                  <a:solidFill>
                    <a:srgbClr val="423734"/>
                  </a:solidFill>
                  <a:latin typeface="Baloo"/>
                  <a:ea typeface="Baloo"/>
                  <a:cs typeface="Baloo"/>
                  <a:sym typeface="Baloo"/>
                </a:rPr>
                <a:t>Plant disease segmentation project</a:t>
              </a:r>
            </a:p>
            <a:p>
              <a:pPr algn="ctr">
                <a:lnSpc>
                  <a:spcPts val="5740"/>
                </a:lnSpc>
              </a:pPr>
              <a:r>
                <a:rPr lang="en-US" sz="4100">
                  <a:solidFill>
                    <a:srgbClr val="423734"/>
                  </a:solidFill>
                  <a:latin typeface="Baloo"/>
                  <a:ea typeface="Baloo"/>
                  <a:cs typeface="Baloo"/>
                  <a:sym typeface="Baloo"/>
                </a:rPr>
                <a:t>(group-6)</a:t>
              </a: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499480" y="5476825"/>
            <a:ext cx="15452214" cy="46462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56"/>
              </a:lnSpc>
            </a:pPr>
            <a:r>
              <a:rPr lang="en-US" sz="4826">
                <a:solidFill>
                  <a:srgbClr val="423734"/>
                </a:solidFill>
                <a:latin typeface="Archivo Black"/>
                <a:ea typeface="Archivo Black"/>
                <a:cs typeface="Archivo Black"/>
                <a:sym typeface="Archivo Black"/>
              </a:rPr>
              <a:t>Contributors:</a:t>
            </a:r>
          </a:p>
          <a:p>
            <a:pPr algn="ctr">
              <a:lnSpc>
                <a:spcPts val="6056"/>
              </a:lnSpc>
            </a:pPr>
            <a:r>
              <a:rPr lang="en-US" sz="4326">
                <a:solidFill>
                  <a:srgbClr val="423734"/>
                </a:solidFill>
                <a:latin typeface="Archivo Black"/>
                <a:ea typeface="Archivo Black"/>
                <a:cs typeface="Archivo Black"/>
                <a:sym typeface="Archivo Black"/>
              </a:rPr>
              <a:t>Nirvik Shaha Rudra (21201241)</a:t>
            </a:r>
          </a:p>
          <a:p>
            <a:pPr algn="ctr">
              <a:lnSpc>
                <a:spcPts val="6056"/>
              </a:lnSpc>
            </a:pPr>
            <a:r>
              <a:rPr lang="en-US" sz="4326">
                <a:solidFill>
                  <a:srgbClr val="423734"/>
                </a:solidFill>
                <a:latin typeface="Archivo Black"/>
                <a:ea typeface="Archivo Black"/>
                <a:cs typeface="Archivo Black"/>
                <a:sym typeface="Archivo Black"/>
              </a:rPr>
              <a:t>Md. Mubashirul Islam(21201428)</a:t>
            </a:r>
          </a:p>
          <a:p>
            <a:pPr algn="ctr">
              <a:lnSpc>
                <a:spcPts val="6056"/>
              </a:lnSpc>
            </a:pPr>
            <a:r>
              <a:rPr lang="en-US" sz="4326">
                <a:solidFill>
                  <a:srgbClr val="423734"/>
                </a:solidFill>
                <a:latin typeface="Archivo Black"/>
                <a:ea typeface="Archivo Black"/>
                <a:cs typeface="Archivo Black"/>
                <a:sym typeface="Archivo Black"/>
              </a:rPr>
              <a:t>Shuddha Sourav Prachi(21201429)</a:t>
            </a:r>
          </a:p>
          <a:p>
            <a:pPr algn="ctr">
              <a:lnSpc>
                <a:spcPts val="6056"/>
              </a:lnSpc>
            </a:pPr>
            <a:r>
              <a:rPr lang="en-US" sz="4326">
                <a:solidFill>
                  <a:srgbClr val="423734"/>
                </a:solidFill>
                <a:latin typeface="Archivo Black"/>
                <a:ea typeface="Archivo Black"/>
                <a:cs typeface="Archivo Black"/>
                <a:sym typeface="Archivo Black"/>
              </a:rPr>
              <a:t>Md Abrar Uddin (21301159)</a:t>
            </a:r>
          </a:p>
          <a:p>
            <a:pPr algn="ctr">
              <a:lnSpc>
                <a:spcPts val="6056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109195" y="2225070"/>
            <a:ext cx="8021282" cy="7780644"/>
          </a:xfrm>
          <a:custGeom>
            <a:avLst/>
            <a:gdLst/>
            <a:ahLst/>
            <a:cxnLst/>
            <a:rect r="r" b="b" t="t" l="l"/>
            <a:pathLst>
              <a:path h="7780644" w="8021282">
                <a:moveTo>
                  <a:pt x="0" y="0"/>
                </a:moveTo>
                <a:lnTo>
                  <a:pt x="8021282" y="0"/>
                </a:lnTo>
                <a:lnTo>
                  <a:pt x="8021282" y="7780644"/>
                </a:lnTo>
                <a:lnTo>
                  <a:pt x="0" y="778064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68981" y="200922"/>
            <a:ext cx="15490319" cy="16585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3583"/>
              </a:lnSpc>
            </a:pPr>
            <a:r>
              <a:rPr lang="en-US" sz="97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Bifpn Model Architecture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7271633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6877161" y="-1028700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2341897" y="344408"/>
            <a:ext cx="15056136" cy="286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3"/>
              </a:lnSpc>
            </a:pPr>
            <a:r>
              <a:rPr lang="en-US" sz="82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Evaluation Results of Unet with Bifpn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43340" y="3500399"/>
            <a:ext cx="16044660" cy="52278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2"/>
              </a:lnSpc>
            </a:pPr>
            <a:r>
              <a:rPr lang="en-US" sz="49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Train - mIoU: 0.3824, Dice: 0.4971, Accuracy: 0.8581</a:t>
            </a:r>
          </a:p>
          <a:p>
            <a:pPr algn="l">
              <a:lnSpc>
                <a:spcPts val="6902"/>
              </a:lnSpc>
            </a:pPr>
          </a:p>
          <a:p>
            <a:pPr algn="l">
              <a:lnSpc>
                <a:spcPts val="6902"/>
              </a:lnSpc>
            </a:pPr>
            <a:r>
              <a:rPr lang="en-US" sz="49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Validation - mIoU: 0.3570, Dice: 0.4687, Accuracy: 0.8534</a:t>
            </a:r>
          </a:p>
          <a:p>
            <a:pPr algn="l">
              <a:lnSpc>
                <a:spcPts val="6902"/>
              </a:lnSpc>
            </a:pPr>
          </a:p>
          <a:p>
            <a:pPr algn="l">
              <a:lnSpc>
                <a:spcPts val="6902"/>
              </a:lnSpc>
            </a:pPr>
            <a:r>
              <a:rPr lang="en-US" sz="49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Test - mIoU: 0.3623, Dice: 0.4736, Accuracy: 0.8513</a:t>
            </a:r>
          </a:p>
          <a:p>
            <a:pPr algn="l">
              <a:lnSpc>
                <a:spcPts val="6902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65085" y="4272047"/>
            <a:ext cx="13601373" cy="5032508"/>
          </a:xfrm>
          <a:custGeom>
            <a:avLst/>
            <a:gdLst/>
            <a:ahLst/>
            <a:cxnLst/>
            <a:rect r="r" b="b" t="t" l="l"/>
            <a:pathLst>
              <a:path h="5032508" w="13601373">
                <a:moveTo>
                  <a:pt x="0" y="0"/>
                </a:moveTo>
                <a:lnTo>
                  <a:pt x="13601373" y="0"/>
                </a:lnTo>
                <a:lnTo>
                  <a:pt x="13601373" y="5032508"/>
                </a:lnTo>
                <a:lnTo>
                  <a:pt x="0" y="50325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65085" y="501394"/>
            <a:ext cx="12044688" cy="288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3"/>
              </a:lnSpc>
            </a:pPr>
            <a:r>
              <a:rPr lang="en-US" sz="8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Good segmentation examples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2275" y="3916884"/>
            <a:ext cx="13257025" cy="5534808"/>
          </a:xfrm>
          <a:custGeom>
            <a:avLst/>
            <a:gdLst/>
            <a:ahLst/>
            <a:cxnLst/>
            <a:rect r="r" b="b" t="t" l="l"/>
            <a:pathLst>
              <a:path h="5534808" w="13257025">
                <a:moveTo>
                  <a:pt x="0" y="0"/>
                </a:moveTo>
                <a:lnTo>
                  <a:pt x="13257025" y="0"/>
                </a:lnTo>
                <a:lnTo>
                  <a:pt x="13257025" y="5534808"/>
                </a:lnTo>
                <a:lnTo>
                  <a:pt x="0" y="553480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02275" y="-2943"/>
            <a:ext cx="12044688" cy="352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3"/>
              </a:lnSpc>
            </a:pPr>
            <a:r>
              <a:rPr lang="en-US" sz="101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Bad segmentation example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1028700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7104995" y="157247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899773" y="3984736"/>
            <a:ext cx="14598102" cy="5273564"/>
          </a:xfrm>
          <a:custGeom>
            <a:avLst/>
            <a:gdLst/>
            <a:ahLst/>
            <a:cxnLst/>
            <a:rect r="r" b="b" t="t" l="l"/>
            <a:pathLst>
              <a:path h="5273564" w="14598102">
                <a:moveTo>
                  <a:pt x="0" y="0"/>
                </a:moveTo>
                <a:lnTo>
                  <a:pt x="14598101" y="0"/>
                </a:lnTo>
                <a:lnTo>
                  <a:pt x="14598101" y="5273564"/>
                </a:lnTo>
                <a:lnTo>
                  <a:pt x="0" y="527356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722374" y="699570"/>
            <a:ext cx="16952899" cy="28682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483"/>
              </a:lnSpc>
            </a:pPr>
            <a:r>
              <a:rPr lang="en-US" sz="82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Output comparison between both model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747583" y="3275455"/>
            <a:ext cx="14792835" cy="4240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Thank</a:t>
            </a:r>
          </a:p>
          <a:p>
            <a:pPr algn="ctr">
              <a:lnSpc>
                <a:spcPts val="16021"/>
              </a:lnSpc>
            </a:pPr>
            <a:r>
              <a:rPr lang="en-US" sz="17801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You</a:t>
            </a: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2762974" y="7991533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4"/>
                </a:lnTo>
                <a:lnTo>
                  <a:pt x="1458699" y="4135484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true" rot="-4702591">
            <a:off x="-2156185" y="5098488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3255080"/>
                </a:moveTo>
                <a:lnTo>
                  <a:pt x="3549007" y="3255080"/>
                </a:lnTo>
                <a:lnTo>
                  <a:pt x="3549007" y="0"/>
                </a:lnTo>
                <a:lnTo>
                  <a:pt x="0" y="0"/>
                </a:lnTo>
                <a:lnTo>
                  <a:pt x="0" y="325508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768689" y="-1352055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5018448">
            <a:off x="13099502" y="-243800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5" y="0"/>
                </a:lnTo>
                <a:lnTo>
                  <a:pt x="46837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true" flipV="true" rot="2343022">
            <a:off x="17680160" y="702888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8" y="4135485"/>
                </a:moveTo>
                <a:lnTo>
                  <a:pt x="0" y="4135485"/>
                </a:lnTo>
                <a:lnTo>
                  <a:pt x="0" y="0"/>
                </a:lnTo>
                <a:lnTo>
                  <a:pt x="1458698" y="0"/>
                </a:lnTo>
                <a:lnTo>
                  <a:pt x="1458698" y="4135485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543672" y="2720719"/>
            <a:ext cx="12177721" cy="7291410"/>
          </a:xfrm>
          <a:custGeom>
            <a:avLst/>
            <a:gdLst/>
            <a:ahLst/>
            <a:cxnLst/>
            <a:rect r="r" b="b" t="t" l="l"/>
            <a:pathLst>
              <a:path h="7291410" w="12177721">
                <a:moveTo>
                  <a:pt x="0" y="0"/>
                </a:moveTo>
                <a:lnTo>
                  <a:pt x="12177721" y="0"/>
                </a:lnTo>
                <a:lnTo>
                  <a:pt x="12177721" y="7291411"/>
                </a:lnTo>
                <a:lnTo>
                  <a:pt x="0" y="7291411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543672" y="42802"/>
            <a:ext cx="12217419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Model Architecture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7271633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149187" y="453769"/>
            <a:ext cx="12177721" cy="18166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842"/>
              </a:lnSpc>
            </a:pPr>
            <a:r>
              <a:rPr lang="en-US" sz="106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Evaluation Results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876234" y="2920117"/>
            <a:ext cx="15411766" cy="43515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02"/>
              </a:lnSpc>
              <a:spcBef>
                <a:spcPct val="0"/>
              </a:spcBef>
            </a:pPr>
            <a:r>
              <a:rPr lang="en-US" sz="49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Train mIoU: 0.5937, Dice: 0.7034, Accuracy: 0.9288</a:t>
            </a:r>
          </a:p>
          <a:p>
            <a:pPr algn="l">
              <a:lnSpc>
                <a:spcPts val="6902"/>
              </a:lnSpc>
              <a:spcBef>
                <a:spcPct val="0"/>
              </a:spcBef>
            </a:pPr>
            <a:r>
              <a:rPr lang="en-US" sz="49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algn="l">
              <a:lnSpc>
                <a:spcPts val="6902"/>
              </a:lnSpc>
              <a:spcBef>
                <a:spcPct val="0"/>
              </a:spcBef>
            </a:pPr>
            <a:r>
              <a:rPr lang="en-US" sz="49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Validation mIoU: 0.4698, Dice: 0.5881, Accuracy: 0.8751</a:t>
            </a:r>
          </a:p>
          <a:p>
            <a:pPr algn="l">
              <a:lnSpc>
                <a:spcPts val="6902"/>
              </a:lnSpc>
              <a:spcBef>
                <a:spcPct val="0"/>
              </a:spcBef>
            </a:pPr>
            <a:r>
              <a:rPr lang="en-US" sz="49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 </a:t>
            </a:r>
          </a:p>
          <a:p>
            <a:pPr algn="l">
              <a:lnSpc>
                <a:spcPts val="6902"/>
              </a:lnSpc>
              <a:spcBef>
                <a:spcPct val="0"/>
              </a:spcBef>
            </a:pPr>
            <a:r>
              <a:rPr lang="en-US" sz="4930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Test mIoU: 0.4757, Dice: 0.5923, Accuracy: 0.8726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65085" y="3916884"/>
            <a:ext cx="12999615" cy="5281094"/>
          </a:xfrm>
          <a:custGeom>
            <a:avLst/>
            <a:gdLst/>
            <a:ahLst/>
            <a:cxnLst/>
            <a:rect r="r" b="b" t="t" l="l"/>
            <a:pathLst>
              <a:path h="5281094" w="12999615">
                <a:moveTo>
                  <a:pt x="0" y="0"/>
                </a:moveTo>
                <a:lnTo>
                  <a:pt x="12999615" y="0"/>
                </a:lnTo>
                <a:lnTo>
                  <a:pt x="12999615" y="5281094"/>
                </a:lnTo>
                <a:lnTo>
                  <a:pt x="0" y="528109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65085" y="501394"/>
            <a:ext cx="12044688" cy="288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3"/>
              </a:lnSpc>
            </a:pPr>
            <a:r>
              <a:rPr lang="en-US" sz="8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Good segmentation examples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65085" y="4546883"/>
            <a:ext cx="12398465" cy="4711417"/>
          </a:xfrm>
          <a:custGeom>
            <a:avLst/>
            <a:gdLst/>
            <a:ahLst/>
            <a:cxnLst/>
            <a:rect r="r" b="b" t="t" l="l"/>
            <a:pathLst>
              <a:path h="4711417" w="12398465">
                <a:moveTo>
                  <a:pt x="0" y="0"/>
                </a:moveTo>
                <a:lnTo>
                  <a:pt x="12398465" y="0"/>
                </a:lnTo>
                <a:lnTo>
                  <a:pt x="12398465" y="4711417"/>
                </a:lnTo>
                <a:lnTo>
                  <a:pt x="0" y="4711417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65085" y="501394"/>
            <a:ext cx="12044688" cy="288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3"/>
              </a:lnSpc>
            </a:pPr>
            <a:r>
              <a:rPr lang="en-US" sz="8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Good segmentation examples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865085" y="4679307"/>
            <a:ext cx="11301259" cy="5043187"/>
          </a:xfrm>
          <a:custGeom>
            <a:avLst/>
            <a:gdLst/>
            <a:ahLst/>
            <a:cxnLst/>
            <a:rect r="r" b="b" t="t" l="l"/>
            <a:pathLst>
              <a:path h="5043187" w="11301259">
                <a:moveTo>
                  <a:pt x="0" y="0"/>
                </a:moveTo>
                <a:lnTo>
                  <a:pt x="11301259" y="0"/>
                </a:lnTo>
                <a:lnTo>
                  <a:pt x="11301259" y="5043186"/>
                </a:lnTo>
                <a:lnTo>
                  <a:pt x="0" y="504318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3865085" y="501394"/>
            <a:ext cx="12044688" cy="28847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623"/>
              </a:lnSpc>
            </a:pPr>
            <a:r>
              <a:rPr lang="en-US" sz="83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Good segmentation examples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2275" y="3920641"/>
            <a:ext cx="14045430" cy="5705956"/>
          </a:xfrm>
          <a:custGeom>
            <a:avLst/>
            <a:gdLst/>
            <a:ahLst/>
            <a:cxnLst/>
            <a:rect r="r" b="b" t="t" l="l"/>
            <a:pathLst>
              <a:path h="5705956" w="14045430">
                <a:moveTo>
                  <a:pt x="0" y="0"/>
                </a:moveTo>
                <a:lnTo>
                  <a:pt x="14045430" y="0"/>
                </a:lnTo>
                <a:lnTo>
                  <a:pt x="14045430" y="5705956"/>
                </a:lnTo>
                <a:lnTo>
                  <a:pt x="0" y="570595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02275" y="-2943"/>
            <a:ext cx="12044688" cy="352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3"/>
              </a:lnSpc>
            </a:pPr>
            <a:r>
              <a:rPr lang="en-US" sz="101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Bad segmentation example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3927724" y="3916884"/>
            <a:ext cx="13883144" cy="4999578"/>
          </a:xfrm>
          <a:custGeom>
            <a:avLst/>
            <a:gdLst/>
            <a:ahLst/>
            <a:cxnLst/>
            <a:rect r="r" b="b" t="t" l="l"/>
            <a:pathLst>
              <a:path h="4999578" w="13883144">
                <a:moveTo>
                  <a:pt x="0" y="0"/>
                </a:moveTo>
                <a:lnTo>
                  <a:pt x="13883144" y="0"/>
                </a:lnTo>
                <a:lnTo>
                  <a:pt x="13883144" y="4999578"/>
                </a:lnTo>
                <a:lnTo>
                  <a:pt x="0" y="4999578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-16837" r="-4211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02275" y="-2943"/>
            <a:ext cx="12044688" cy="352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3"/>
              </a:lnSpc>
            </a:pPr>
            <a:r>
              <a:rPr lang="en-US" sz="101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Bad segmentation example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EED9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2045275" y="6773619"/>
            <a:ext cx="1458698" cy="4135485"/>
          </a:xfrm>
          <a:custGeom>
            <a:avLst/>
            <a:gdLst/>
            <a:ahLst/>
            <a:cxnLst/>
            <a:rect r="r" b="b" t="t" l="l"/>
            <a:pathLst>
              <a:path h="4135485" w="1458698">
                <a:moveTo>
                  <a:pt x="1458699" y="0"/>
                </a:moveTo>
                <a:lnTo>
                  <a:pt x="0" y="0"/>
                </a:lnTo>
                <a:lnTo>
                  <a:pt x="0" y="4135485"/>
                </a:lnTo>
                <a:lnTo>
                  <a:pt x="1458699" y="4135485"/>
                </a:lnTo>
                <a:lnTo>
                  <a:pt x="1458699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905937" y="7200900"/>
            <a:ext cx="3463913" cy="4114800"/>
          </a:xfrm>
          <a:custGeom>
            <a:avLst/>
            <a:gdLst/>
            <a:ahLst/>
            <a:cxnLst/>
            <a:rect r="r" b="b" t="t" l="l"/>
            <a:pathLst>
              <a:path h="4114800" w="3463913">
                <a:moveTo>
                  <a:pt x="0" y="0"/>
                </a:moveTo>
                <a:lnTo>
                  <a:pt x="3463914" y="0"/>
                </a:lnTo>
                <a:lnTo>
                  <a:pt x="346391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-1503731" y="4272047"/>
            <a:ext cx="3549007" cy="3255080"/>
          </a:xfrm>
          <a:custGeom>
            <a:avLst/>
            <a:gdLst/>
            <a:ahLst/>
            <a:cxnLst/>
            <a:rect r="r" b="b" t="t" l="l"/>
            <a:pathLst>
              <a:path h="3255080" w="3549007">
                <a:moveTo>
                  <a:pt x="0" y="0"/>
                </a:moveTo>
                <a:lnTo>
                  <a:pt x="3549006" y="0"/>
                </a:lnTo>
                <a:lnTo>
                  <a:pt x="3549006" y="3255080"/>
                </a:lnTo>
                <a:lnTo>
                  <a:pt x="0" y="32550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2341897" y="-197916"/>
            <a:ext cx="4683794" cy="4114800"/>
          </a:xfrm>
          <a:custGeom>
            <a:avLst/>
            <a:gdLst/>
            <a:ahLst/>
            <a:cxnLst/>
            <a:rect r="r" b="b" t="t" l="l"/>
            <a:pathLst>
              <a:path h="4114800" w="4683794">
                <a:moveTo>
                  <a:pt x="0" y="0"/>
                </a:moveTo>
                <a:lnTo>
                  <a:pt x="4683794" y="0"/>
                </a:lnTo>
                <a:lnTo>
                  <a:pt x="4683794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5681695" y="-1394081"/>
            <a:ext cx="2366010" cy="4114800"/>
          </a:xfrm>
          <a:custGeom>
            <a:avLst/>
            <a:gdLst/>
            <a:ahLst/>
            <a:cxnLst/>
            <a:rect r="r" b="b" t="t" l="l"/>
            <a:pathLst>
              <a:path h="4114800" w="2366010">
                <a:moveTo>
                  <a:pt x="0" y="0"/>
                </a:moveTo>
                <a:lnTo>
                  <a:pt x="2366010" y="0"/>
                </a:lnTo>
                <a:lnTo>
                  <a:pt x="236601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4002275" y="4272047"/>
            <a:ext cx="13257025" cy="5369095"/>
          </a:xfrm>
          <a:custGeom>
            <a:avLst/>
            <a:gdLst/>
            <a:ahLst/>
            <a:cxnLst/>
            <a:rect r="r" b="b" t="t" l="l"/>
            <a:pathLst>
              <a:path h="5369095" w="13257025">
                <a:moveTo>
                  <a:pt x="0" y="0"/>
                </a:moveTo>
                <a:lnTo>
                  <a:pt x="13257025" y="0"/>
                </a:lnTo>
                <a:lnTo>
                  <a:pt x="13257025" y="5369095"/>
                </a:lnTo>
                <a:lnTo>
                  <a:pt x="0" y="5369095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4002275" y="-2943"/>
            <a:ext cx="12044688" cy="35248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143"/>
              </a:lnSpc>
            </a:pPr>
            <a:r>
              <a:rPr lang="en-US" sz="10102">
                <a:solidFill>
                  <a:srgbClr val="423734"/>
                </a:solidFill>
                <a:latin typeface="DM Serif Display"/>
                <a:ea typeface="DM Serif Display"/>
                <a:cs typeface="DM Serif Display"/>
                <a:sym typeface="DM Serif Display"/>
              </a:rPr>
              <a:t>Bad segmentation example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DAGbVnKP3zE</dc:identifier>
  <dcterms:modified xsi:type="dcterms:W3CDTF">2011-08-01T06:04:30Z</dcterms:modified>
  <cp:revision>1</cp:revision>
  <dc:title>Add a subheading</dc:title>
</cp:coreProperties>
</file>