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56" r:id="rId3"/>
    <p:sldId id="257" r:id="rId4"/>
    <p:sldId id="258" r:id="rId5"/>
    <p:sldId id="259" r:id="rId6"/>
    <p:sldId id="260" r:id="rId7"/>
    <p:sldId id="261" r:id="rId8"/>
    <p:sldId id="263" r:id="rId9"/>
    <p:sldId id="264" r:id="rId10"/>
    <p:sldId id="265" r:id="rId11"/>
    <p:sldId id="266" r:id="rId1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TURNS AND CLAIMS" id="{F00A8B03-04A4-4DF6-8815-1CBDAC9CA185}">
          <p14:sldIdLst>
            <p14:sldId id="262"/>
            <p14:sldId id="256"/>
            <p14:sldId id="257"/>
            <p14:sldId id="258"/>
            <p14:sldId id="259"/>
            <p14:sldId id="260"/>
            <p14:sldId id="261"/>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36" autoAdjust="0"/>
  </p:normalViewPr>
  <p:slideViewPr>
    <p:cSldViewPr>
      <p:cViewPr varScale="1">
        <p:scale>
          <a:sx n="63" d="100"/>
          <a:sy n="63" d="100"/>
        </p:scale>
        <p:origin x="-2491" y="-82"/>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101CE5-6BE8-4188-A2F7-B21CED628F78}" type="datetimeFigureOut">
              <a:rPr lang="en-US" smtClean="0"/>
              <a:t>5/10/2020</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AAC43C-0375-4631-BDE1-68D07ED31420}" type="slidenum">
              <a:rPr lang="en-US" smtClean="0"/>
              <a:t>‹#›</a:t>
            </a:fld>
            <a:endParaRPr lang="en-US"/>
          </a:p>
        </p:txBody>
      </p:sp>
    </p:spTree>
    <p:extLst>
      <p:ext uri="{BB962C8B-B14F-4D97-AF65-F5344CB8AC3E}">
        <p14:creationId xmlns:p14="http://schemas.microsoft.com/office/powerpoint/2010/main" val="276474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2</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11</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3</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4</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5</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6</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7</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8</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9</a:t>
            </a:fld>
            <a:endParaRPr lang="en-US"/>
          </a:p>
        </p:txBody>
      </p:sp>
    </p:spTree>
    <p:extLst>
      <p:ext uri="{BB962C8B-B14F-4D97-AF65-F5344CB8AC3E}">
        <p14:creationId xmlns:p14="http://schemas.microsoft.com/office/powerpoint/2010/main" val="87560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AC43C-0375-4631-BDE1-68D07ED31420}" type="slidenum">
              <a:rPr lang="en-US" smtClean="0"/>
              <a:t>10</a:t>
            </a:fld>
            <a:endParaRPr lang="en-US"/>
          </a:p>
        </p:txBody>
      </p:sp>
    </p:spTree>
    <p:extLst>
      <p:ext uri="{BB962C8B-B14F-4D97-AF65-F5344CB8AC3E}">
        <p14:creationId xmlns:p14="http://schemas.microsoft.com/office/powerpoint/2010/main" val="87560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540002"/>
            <a:ext cx="5657850" cy="3458633"/>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6096000"/>
            <a:ext cx="4846320" cy="14224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B7ACD7-F59A-4705-9EF9-53CC90733389}"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7ACD7-F59A-4705-9EF9-53CC90733389}"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314450" cy="780203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7ACD7-F59A-4705-9EF9-53CC90733389}"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7ACD7-F59A-4705-9EF9-53CC90733389}"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6" y="7315201"/>
            <a:ext cx="5744765" cy="1557867"/>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41736" y="5137152"/>
            <a:ext cx="4601765" cy="217805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B7ACD7-F59A-4705-9EF9-53CC90733389}"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048256"/>
            <a:ext cx="2743200" cy="6120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14700" y="2048256"/>
            <a:ext cx="2743200" cy="6120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B7ACD7-F59A-4705-9EF9-53CC90733389}"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2743200" cy="853016"/>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274320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314700" y="2046817"/>
            <a:ext cx="2743200" cy="853016"/>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314700" y="2899833"/>
            <a:ext cx="274320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B7ACD7-F59A-4705-9EF9-53CC90733389}"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B7ACD7-F59A-4705-9EF9-53CC90733389}"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7ACD7-F59A-4705-9EF9-53CC90733389}"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71C3B-A27F-4BE1-8923-6EA24D87F3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7327392"/>
            <a:ext cx="5829300" cy="79248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228601" y="8128000"/>
            <a:ext cx="5829301" cy="812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7ACD7-F59A-4705-9EF9-53CC90733389}"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71C3B-A27F-4BE1-8923-6EA24D87F361}" type="slidenum">
              <a:rPr lang="en-US" smtClean="0"/>
              <a:t>‹#›</a:t>
            </a:fld>
            <a:endParaRPr lang="en-US"/>
          </a:p>
        </p:txBody>
      </p:sp>
      <p:sp>
        <p:nvSpPr>
          <p:cNvPr id="9" name="Content Placeholder 8"/>
          <p:cNvSpPr>
            <a:spLocks noGrp="1"/>
          </p:cNvSpPr>
          <p:nvPr>
            <p:ph sz="quarter" idx="13"/>
          </p:nvPr>
        </p:nvSpPr>
        <p:spPr>
          <a:xfrm>
            <a:off x="228600" y="508000"/>
            <a:ext cx="5829300" cy="65904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314" y="7327037"/>
            <a:ext cx="5829300" cy="792835"/>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6343650" cy="731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6314" y="8128000"/>
            <a:ext cx="5829300" cy="81686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AB7ACD7-F59A-4705-9EF9-53CC90733389}" type="datetimeFigureOut">
              <a:rPr lang="en-US" smtClean="0"/>
              <a:t>5/10/2020</a:t>
            </a:fld>
            <a:endParaRPr lang="en-US"/>
          </a:p>
        </p:txBody>
      </p:sp>
      <p:sp>
        <p:nvSpPr>
          <p:cNvPr id="9" name="Slide Number Placeholder 8"/>
          <p:cNvSpPr>
            <a:spLocks noGrp="1"/>
          </p:cNvSpPr>
          <p:nvPr>
            <p:ph type="sldNum" sz="quarter" idx="11"/>
          </p:nvPr>
        </p:nvSpPr>
        <p:spPr/>
        <p:txBody>
          <a:bodyPr/>
          <a:lstStyle/>
          <a:p>
            <a:fld id="{67671C3B-A27F-4BE1-8923-6EA24D87F36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5715000" cy="1524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2133600"/>
            <a:ext cx="5715000" cy="6400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6343650" y="0"/>
            <a:ext cx="51435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3650" y="7315200"/>
            <a:ext cx="51435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6398841" y="7531947"/>
            <a:ext cx="411480" cy="528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7671C3B-A27F-4BE1-8923-6EA24D87F361}" type="slidenum">
              <a:rPr lang="en-US" smtClean="0"/>
              <a:t>‹#›</a:t>
            </a:fld>
            <a:endParaRPr lang="en-US"/>
          </a:p>
        </p:txBody>
      </p:sp>
      <p:sp>
        <p:nvSpPr>
          <p:cNvPr id="5" name="Footer Placeholder 4"/>
          <p:cNvSpPr>
            <a:spLocks noGrp="1"/>
          </p:cNvSpPr>
          <p:nvPr>
            <p:ph type="ftr" sz="quarter" idx="3"/>
          </p:nvPr>
        </p:nvSpPr>
        <p:spPr>
          <a:xfrm rot="16200000">
            <a:off x="4999727" y="5505027"/>
            <a:ext cx="3156375" cy="27432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4952315" y="2301240"/>
            <a:ext cx="3251199" cy="274320"/>
          </a:xfrm>
          <a:prstGeom prst="rect">
            <a:avLst/>
          </a:prstGeom>
        </p:spPr>
        <p:txBody>
          <a:bodyPr vert="horz" lIns="91440" tIns="45720" rIns="91440" bIns="45720" rtlCol="0" anchor="ctr"/>
          <a:lstStyle>
            <a:lvl1pPr algn="l">
              <a:defRPr sz="1200">
                <a:solidFill>
                  <a:schemeClr val="bg2"/>
                </a:solidFill>
              </a:defRPr>
            </a:lvl1pPr>
          </a:lstStyle>
          <a:p>
            <a:fld id="{5AB7ACD7-F59A-4705-9EF9-53CC90733389}" type="datetimeFigureOut">
              <a:rPr lang="en-US" smtClean="0"/>
              <a:t>5/10/2020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80" y="2627784"/>
            <a:ext cx="5256584" cy="523220"/>
          </a:xfrm>
          <a:prstGeom prst="rect">
            <a:avLst/>
          </a:prstGeom>
          <a:noFill/>
        </p:spPr>
        <p:txBody>
          <a:bodyPr wrap="square" rtlCol="0">
            <a:spAutoFit/>
          </a:bodyPr>
          <a:lstStyle/>
          <a:p>
            <a:pPr algn="ctr"/>
            <a:r>
              <a:rPr lang="en-IN" sz="2800" dirty="0" smtClean="0"/>
              <a:t>Kanushree  CRM Project Report</a:t>
            </a:r>
            <a:endParaRPr lang="en-US" sz="2800" dirty="0"/>
          </a:p>
        </p:txBody>
      </p:sp>
      <p:sp>
        <p:nvSpPr>
          <p:cNvPr id="4" name="TextBox 3"/>
          <p:cNvSpPr txBox="1"/>
          <p:nvPr/>
        </p:nvSpPr>
        <p:spPr>
          <a:xfrm>
            <a:off x="1376772" y="3649742"/>
            <a:ext cx="3600400" cy="923330"/>
          </a:xfrm>
          <a:prstGeom prst="rect">
            <a:avLst/>
          </a:prstGeom>
          <a:noFill/>
        </p:spPr>
        <p:txBody>
          <a:bodyPr wrap="square" rtlCol="0">
            <a:spAutoFit/>
          </a:bodyPr>
          <a:lstStyle/>
          <a:p>
            <a:pPr algn="ctr"/>
            <a:r>
              <a:rPr lang="en-IN" dirty="0" smtClean="0"/>
              <a:t>Name - Nitish Deolia</a:t>
            </a:r>
            <a:endParaRPr lang="en-IN" dirty="0"/>
          </a:p>
          <a:p>
            <a:pPr algn="ctr"/>
            <a:r>
              <a:rPr lang="en-IN" dirty="0" smtClean="0"/>
              <a:t>Role - CRM ANALYST</a:t>
            </a:r>
          </a:p>
          <a:p>
            <a:pPr algn="ctr"/>
            <a:endParaRPr lang="en-US" dirty="0"/>
          </a:p>
        </p:txBody>
      </p:sp>
    </p:spTree>
    <p:extLst>
      <p:ext uri="{BB962C8B-B14F-4D97-AF65-F5344CB8AC3E}">
        <p14:creationId xmlns:p14="http://schemas.microsoft.com/office/powerpoint/2010/main" val="1527712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4" name="TextBox 3"/>
          <p:cNvSpPr txBox="1"/>
          <p:nvPr/>
        </p:nvSpPr>
        <p:spPr>
          <a:xfrm>
            <a:off x="345595" y="3059832"/>
            <a:ext cx="5675693" cy="4801314"/>
          </a:xfrm>
          <a:prstGeom prst="rect">
            <a:avLst/>
          </a:prstGeom>
          <a:noFill/>
        </p:spPr>
        <p:txBody>
          <a:bodyPr wrap="square" rtlCol="0">
            <a:spAutoFit/>
          </a:bodyPr>
          <a:lstStyle/>
          <a:p>
            <a:r>
              <a:rPr lang="en-IN" dirty="0" smtClean="0"/>
              <a:t>Create a basic automated test for checking the return time limit</a:t>
            </a:r>
            <a:r>
              <a:rPr lang="en-US" dirty="0" smtClean="0"/>
              <a:t> for return requests ex—</a:t>
            </a:r>
          </a:p>
          <a:p>
            <a:r>
              <a:rPr lang="en-IN" dirty="0" smtClean="0"/>
              <a:t>Function dummy_test_function(){</a:t>
            </a:r>
          </a:p>
          <a:p>
            <a:r>
              <a:rPr lang="en-IN" dirty="0"/>
              <a:t>	</a:t>
            </a:r>
            <a:r>
              <a:rPr lang="en-IN" dirty="0" smtClean="0"/>
              <a:t>if $_SERVER[“REQUEST_METHOD”]==POST{</a:t>
            </a:r>
          </a:p>
          <a:p>
            <a:r>
              <a:rPr lang="en-IN" dirty="0"/>
              <a:t>	</a:t>
            </a:r>
            <a:r>
              <a:rPr lang="en-IN" dirty="0" smtClean="0"/>
              <a:t>if($_POST[‘Date’]-$date_of_order&gt;30){</a:t>
            </a:r>
            <a:br>
              <a:rPr lang="en-IN" dirty="0" smtClean="0"/>
            </a:br>
            <a:r>
              <a:rPr lang="en-IN" dirty="0" smtClean="0"/>
              <a:t>	Send a email back that return is not possible.</a:t>
            </a:r>
          </a:p>
          <a:p>
            <a:r>
              <a:rPr lang="en-IN" dirty="0"/>
              <a:t>	</a:t>
            </a:r>
            <a:r>
              <a:rPr lang="en-IN" dirty="0" smtClean="0"/>
              <a:t>pass////</a:t>
            </a:r>
          </a:p>
          <a:p>
            <a:r>
              <a:rPr lang="en-IN" dirty="0" smtClean="0"/>
              <a:t>}</a:t>
            </a:r>
          </a:p>
          <a:p>
            <a:r>
              <a:rPr lang="en-IN" dirty="0" smtClean="0"/>
              <a:t>else{</a:t>
            </a:r>
          </a:p>
          <a:p>
            <a:r>
              <a:rPr lang="en-IN" dirty="0"/>
              <a:t>	</a:t>
            </a:r>
            <a:r>
              <a:rPr lang="en-IN" dirty="0" smtClean="0"/>
              <a:t>accept the request and save in requestdatabase.</a:t>
            </a:r>
            <a:br>
              <a:rPr lang="en-IN" dirty="0" smtClean="0"/>
            </a:br>
            <a:r>
              <a:rPr lang="en-IN" dirty="0" smtClean="0"/>
              <a:t>}</a:t>
            </a:r>
          </a:p>
          <a:p>
            <a:endParaRPr lang="en-IN" dirty="0"/>
          </a:p>
          <a:p>
            <a:r>
              <a:rPr lang="en-IN" dirty="0" smtClean="0"/>
              <a:t>More test can be implemented if required.</a:t>
            </a:r>
          </a:p>
          <a:p>
            <a:endParaRPr lang="en-IN" dirty="0"/>
          </a:p>
          <a:p>
            <a:r>
              <a:rPr lang="en-IN" dirty="0" smtClean="0"/>
              <a:t>Just to not cluster irrelevant request for returns and suggest them better option as designed by marketing team.</a:t>
            </a:r>
          </a:p>
        </p:txBody>
      </p:sp>
    </p:spTree>
    <p:extLst>
      <p:ext uri="{BB962C8B-B14F-4D97-AF65-F5344CB8AC3E}">
        <p14:creationId xmlns:p14="http://schemas.microsoft.com/office/powerpoint/2010/main" val="207661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6" name="TextBox 5"/>
          <p:cNvSpPr txBox="1"/>
          <p:nvPr/>
        </p:nvSpPr>
        <p:spPr>
          <a:xfrm>
            <a:off x="345595" y="2987824"/>
            <a:ext cx="5603685" cy="3416320"/>
          </a:xfrm>
          <a:prstGeom prst="rect">
            <a:avLst/>
          </a:prstGeom>
          <a:noFill/>
        </p:spPr>
        <p:txBody>
          <a:bodyPr wrap="square" rtlCol="0">
            <a:spAutoFit/>
          </a:bodyPr>
          <a:lstStyle/>
          <a:p>
            <a:r>
              <a:rPr lang="en-IN" dirty="0" smtClean="0"/>
              <a:t>PHP Knowledge gained—</a:t>
            </a:r>
          </a:p>
          <a:p>
            <a:pPr marL="285750" indent="-285750">
              <a:buFont typeface="Arial" pitchFamily="34" charset="0"/>
              <a:buChar char="•"/>
            </a:pPr>
            <a:r>
              <a:rPr lang="en-IN" dirty="0" smtClean="0"/>
              <a:t>PHP syntax and Fundamentals(functions , arrays , variables etc.)</a:t>
            </a:r>
          </a:p>
          <a:p>
            <a:pPr marL="285750" indent="-285750">
              <a:buFont typeface="Arial" pitchFamily="34" charset="0"/>
              <a:buChar char="•"/>
            </a:pPr>
            <a:r>
              <a:rPr lang="en-IN" dirty="0" smtClean="0"/>
              <a:t>PHP form creation</a:t>
            </a:r>
          </a:p>
          <a:p>
            <a:pPr marL="285750" indent="-285750">
              <a:buFont typeface="Arial" pitchFamily="34" charset="0"/>
              <a:buChar char="•"/>
            </a:pPr>
            <a:r>
              <a:rPr lang="en-IN" dirty="0" smtClean="0"/>
              <a:t>PHP form validation</a:t>
            </a:r>
          </a:p>
          <a:p>
            <a:pPr marL="285750" indent="-285750">
              <a:buFont typeface="Arial" pitchFamily="34" charset="0"/>
              <a:buChar char="•"/>
            </a:pPr>
            <a:r>
              <a:rPr lang="en-IN" dirty="0" smtClean="0"/>
              <a:t>Use of SuperGlobals</a:t>
            </a:r>
          </a:p>
          <a:p>
            <a:pPr marL="285750" indent="-285750">
              <a:buFont typeface="Arial" pitchFamily="34" charset="0"/>
              <a:buChar char="•"/>
            </a:pPr>
            <a:r>
              <a:rPr lang="en-IN" dirty="0" smtClean="0"/>
              <a:t>PHP OOPs</a:t>
            </a:r>
          </a:p>
          <a:p>
            <a:pPr marL="285750" indent="-285750">
              <a:buFont typeface="Arial" pitchFamily="34" charset="0"/>
              <a:buChar char="•"/>
            </a:pPr>
            <a:r>
              <a:rPr lang="en-IN" dirty="0" smtClean="0"/>
              <a:t>Database Connectivity(Using MYSQLi(OOP&amp; procedural),PDO)</a:t>
            </a:r>
          </a:p>
          <a:p>
            <a:pPr marL="285750" indent="-285750">
              <a:buFont typeface="Arial" pitchFamily="34" charset="0"/>
              <a:buChar char="•"/>
            </a:pPr>
            <a:r>
              <a:rPr lang="en-IN" dirty="0" smtClean="0"/>
              <a:t>Advanced PHP(include &amp; require)</a:t>
            </a:r>
          </a:p>
          <a:p>
            <a:pPr marL="285750" indent="-285750">
              <a:buFont typeface="Arial" pitchFamily="34" charset="0"/>
              <a:buChar char="•"/>
            </a:pPr>
            <a:r>
              <a:rPr lang="en-IN" dirty="0" smtClean="0"/>
              <a:t>PHP File processing (basic)  </a:t>
            </a:r>
          </a:p>
          <a:p>
            <a:r>
              <a:rPr lang="en-IN" dirty="0" smtClean="0"/>
              <a:t>And Still learning for more knowledge.</a:t>
            </a:r>
            <a:endParaRPr lang="en-US" dirty="0"/>
          </a:p>
        </p:txBody>
      </p:sp>
      <p:sp>
        <p:nvSpPr>
          <p:cNvPr id="7" name="TextBox 6"/>
          <p:cNvSpPr txBox="1"/>
          <p:nvPr/>
        </p:nvSpPr>
        <p:spPr>
          <a:xfrm>
            <a:off x="345594" y="6588224"/>
            <a:ext cx="5603685" cy="2062103"/>
          </a:xfrm>
          <a:prstGeom prst="rect">
            <a:avLst/>
          </a:prstGeom>
          <a:noFill/>
        </p:spPr>
        <p:txBody>
          <a:bodyPr wrap="square" rtlCol="0">
            <a:spAutoFit/>
          </a:bodyPr>
          <a:lstStyle/>
          <a:p>
            <a:r>
              <a:rPr lang="en-IN" sz="2000" b="1" dirty="0" smtClean="0"/>
              <a:t>Objectives fulfilled for Week 1—</a:t>
            </a:r>
          </a:p>
          <a:p>
            <a:pPr marL="285750" indent="-285750">
              <a:buFont typeface="Arial" pitchFamily="34" charset="0"/>
              <a:buChar char="•"/>
            </a:pPr>
            <a:r>
              <a:rPr lang="en-IN" dirty="0" smtClean="0"/>
              <a:t>Learn PHP fundamentals and proceeded towards advanced PHP</a:t>
            </a:r>
          </a:p>
          <a:p>
            <a:pPr marL="285750" indent="-285750">
              <a:buFont typeface="Arial" pitchFamily="34" charset="0"/>
              <a:buChar char="•"/>
            </a:pPr>
            <a:r>
              <a:rPr lang="en-IN" dirty="0" smtClean="0"/>
              <a:t>Got the insight of modules provided</a:t>
            </a:r>
          </a:p>
          <a:p>
            <a:pPr marL="285750" indent="-285750">
              <a:buFont typeface="Arial" pitchFamily="34" charset="0"/>
              <a:buChar char="•"/>
            </a:pPr>
            <a:r>
              <a:rPr lang="en-IN" dirty="0" smtClean="0"/>
              <a:t>Developed a Blueprint for the return Sub module</a:t>
            </a:r>
            <a:r>
              <a:rPr lang="en-US" dirty="0" smtClean="0"/>
              <a:t> on which the latter sub modules will be designed with some desirable changes.</a:t>
            </a:r>
            <a:endParaRPr lang="en-IN" dirty="0" smtClean="0"/>
          </a:p>
        </p:txBody>
      </p:sp>
    </p:spTree>
    <p:extLst>
      <p:ext uri="{BB962C8B-B14F-4D97-AF65-F5344CB8AC3E}">
        <p14:creationId xmlns:p14="http://schemas.microsoft.com/office/powerpoint/2010/main" val="1107930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404664" y="2123728"/>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7" name="TextBox 6"/>
          <p:cNvSpPr txBox="1"/>
          <p:nvPr/>
        </p:nvSpPr>
        <p:spPr>
          <a:xfrm>
            <a:off x="321623" y="6804247"/>
            <a:ext cx="5544616" cy="2031325"/>
          </a:xfrm>
          <a:prstGeom prst="rect">
            <a:avLst/>
          </a:prstGeom>
          <a:noFill/>
        </p:spPr>
        <p:txBody>
          <a:bodyPr wrap="square" rtlCol="0">
            <a:spAutoFit/>
          </a:bodyPr>
          <a:lstStyle/>
          <a:p>
            <a:r>
              <a:rPr lang="en-IN" dirty="0" smtClean="0"/>
              <a:t>Basic requirements over Kanushree website for returns and claims module</a:t>
            </a:r>
          </a:p>
          <a:p>
            <a:pPr marL="285750" indent="-285750">
              <a:buFont typeface="Arial" pitchFamily="34" charset="0"/>
              <a:buChar char="•"/>
            </a:pPr>
            <a:r>
              <a:rPr lang="en-IN" dirty="0" smtClean="0"/>
              <a:t>To have a returns and claims section</a:t>
            </a:r>
            <a:endParaRPr lang="en-US" dirty="0" smtClean="0"/>
          </a:p>
          <a:p>
            <a:pPr marL="285750" indent="-285750">
              <a:buFont typeface="Arial" pitchFamily="34" charset="0"/>
              <a:buChar char="•"/>
            </a:pPr>
            <a:r>
              <a:rPr lang="en-IN" dirty="0" smtClean="0"/>
              <a:t>Return and Claims section should be directly accessible from the </a:t>
            </a:r>
            <a:r>
              <a:rPr lang="en-IN" dirty="0"/>
              <a:t>N</a:t>
            </a:r>
            <a:r>
              <a:rPr lang="en-IN" dirty="0" smtClean="0"/>
              <a:t>av-bar.</a:t>
            </a:r>
            <a:endParaRPr lang="en-IN" dirty="0"/>
          </a:p>
          <a:p>
            <a:r>
              <a:rPr lang="en-IN" dirty="0" smtClean="0"/>
              <a:t>Further requirments will be mentioned if found necessary.</a:t>
            </a:r>
          </a:p>
        </p:txBody>
      </p:sp>
      <p:sp>
        <p:nvSpPr>
          <p:cNvPr id="8" name="TextBox 7"/>
          <p:cNvSpPr txBox="1"/>
          <p:nvPr/>
        </p:nvSpPr>
        <p:spPr>
          <a:xfrm>
            <a:off x="381326" y="3142357"/>
            <a:ext cx="5544616" cy="3970318"/>
          </a:xfrm>
          <a:prstGeom prst="rect">
            <a:avLst/>
          </a:prstGeom>
          <a:noFill/>
        </p:spPr>
        <p:txBody>
          <a:bodyPr wrap="square" rtlCol="0">
            <a:spAutoFit/>
          </a:bodyPr>
          <a:lstStyle/>
          <a:p>
            <a:r>
              <a:rPr lang="en-IN" dirty="0" smtClean="0"/>
              <a:t>Suggestions/Requirements for the overall website—</a:t>
            </a:r>
          </a:p>
          <a:p>
            <a:pPr marL="285750" indent="-285750">
              <a:buFont typeface="Arial" pitchFamily="34" charset="0"/>
              <a:buChar char="•"/>
            </a:pPr>
            <a:r>
              <a:rPr lang="en-IN" dirty="0" smtClean="0"/>
              <a:t>To have a login interface(not having yet)</a:t>
            </a:r>
          </a:p>
          <a:p>
            <a:pPr marL="285750" indent="-285750">
              <a:buFont typeface="Arial" pitchFamily="34" charset="0"/>
              <a:buChar char="•"/>
            </a:pPr>
            <a:r>
              <a:rPr lang="en-IN" dirty="0" smtClean="0"/>
              <a:t>To make header part of the website more clean and elegant by </a:t>
            </a:r>
            <a:endParaRPr lang="en-US" dirty="0" smtClean="0"/>
          </a:p>
          <a:p>
            <a:pPr marL="342900" indent="-342900">
              <a:buFont typeface="+mj-lt"/>
              <a:buAutoNum type="arabicPeriod"/>
            </a:pPr>
            <a:r>
              <a:rPr lang="en-IN" dirty="0" smtClean="0"/>
              <a:t>Removing the fav-icons of whatsapp</a:t>
            </a:r>
            <a:r>
              <a:rPr lang="en-IN" dirty="0"/>
              <a:t>,</a:t>
            </a:r>
            <a:r>
              <a:rPr lang="en-IN" dirty="0" smtClean="0"/>
              <a:t>instagram etc. to footer area or,</a:t>
            </a:r>
          </a:p>
          <a:p>
            <a:pPr marL="342900" indent="-342900">
              <a:buFont typeface="+mj-lt"/>
              <a:buAutoNum type="arabicPeriod"/>
            </a:pPr>
            <a:r>
              <a:rPr lang="en-IN" dirty="0" smtClean="0"/>
              <a:t>Making a animated dropdown type over header if fav-icons over there are necessary.</a:t>
            </a:r>
          </a:p>
          <a:p>
            <a:pPr marL="342900" indent="-342900">
              <a:buFont typeface="+mj-lt"/>
              <a:buAutoNum type="arabicPeriod"/>
            </a:pPr>
            <a:r>
              <a:rPr lang="en-IN" dirty="0" smtClean="0"/>
              <a:t>To provide a restoring and repairing facility in returns and claims part as noticed in various competitive jewellery brand websites. </a:t>
            </a:r>
          </a:p>
          <a:p>
            <a:r>
              <a:rPr lang="en-IN" dirty="0" smtClean="0"/>
              <a:t>Further requirements will be mentioned if found necessary.</a:t>
            </a:r>
          </a:p>
          <a:p>
            <a:pPr marL="342900" indent="-342900">
              <a:buFont typeface="+mj-lt"/>
              <a:buAutoNum type="arabicPeriod"/>
            </a:pPr>
            <a:endParaRPr lang="en-IN" dirty="0" smtClean="0"/>
          </a:p>
        </p:txBody>
      </p:sp>
    </p:spTree>
    <p:extLst>
      <p:ext uri="{BB962C8B-B14F-4D97-AF65-F5344CB8AC3E}">
        <p14:creationId xmlns:p14="http://schemas.microsoft.com/office/powerpoint/2010/main" val="661248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404664" y="2123728"/>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4" name="TextBox 3"/>
          <p:cNvSpPr txBox="1"/>
          <p:nvPr/>
        </p:nvSpPr>
        <p:spPr>
          <a:xfrm>
            <a:off x="404664" y="3203848"/>
            <a:ext cx="5544616" cy="1754326"/>
          </a:xfrm>
          <a:prstGeom prst="rect">
            <a:avLst/>
          </a:prstGeom>
          <a:noFill/>
        </p:spPr>
        <p:txBody>
          <a:bodyPr wrap="square" rtlCol="0">
            <a:spAutoFit/>
          </a:bodyPr>
          <a:lstStyle/>
          <a:p>
            <a:r>
              <a:rPr lang="en-IN" dirty="0" smtClean="0"/>
              <a:t>Under Returns and Claims section—</a:t>
            </a:r>
          </a:p>
          <a:p>
            <a:r>
              <a:rPr lang="en-IN" dirty="0" smtClean="0"/>
              <a:t>Four subsections are required-</a:t>
            </a:r>
          </a:p>
          <a:p>
            <a:pPr marL="285750" indent="-285750">
              <a:buFont typeface="Arial" pitchFamily="34" charset="0"/>
              <a:buChar char="•"/>
            </a:pPr>
            <a:r>
              <a:rPr lang="en-IN" dirty="0" smtClean="0"/>
              <a:t>Returns</a:t>
            </a:r>
          </a:p>
          <a:p>
            <a:pPr marL="285750" indent="-285750">
              <a:buFont typeface="Arial" pitchFamily="34" charset="0"/>
              <a:buChar char="•"/>
            </a:pPr>
            <a:r>
              <a:rPr lang="en-IN" dirty="0" smtClean="0"/>
              <a:t>Reorder/Exchange</a:t>
            </a:r>
          </a:p>
          <a:p>
            <a:pPr marL="285750" indent="-285750">
              <a:buFont typeface="Arial" pitchFamily="34" charset="0"/>
              <a:buChar char="•"/>
            </a:pPr>
            <a:r>
              <a:rPr lang="en-IN" dirty="0" smtClean="0"/>
              <a:t>Claims/Refund</a:t>
            </a:r>
          </a:p>
          <a:p>
            <a:pPr marL="285750" indent="-285750">
              <a:buFont typeface="Arial" pitchFamily="34" charset="0"/>
              <a:buChar char="•"/>
            </a:pPr>
            <a:r>
              <a:rPr lang="en-IN" dirty="0" smtClean="0"/>
              <a:t>Returns &amp; Claims policy</a:t>
            </a:r>
            <a:endParaRPr lang="en-US" dirty="0"/>
          </a:p>
        </p:txBody>
      </p:sp>
      <p:sp>
        <p:nvSpPr>
          <p:cNvPr id="9" name="TextBox 8"/>
          <p:cNvSpPr txBox="1"/>
          <p:nvPr/>
        </p:nvSpPr>
        <p:spPr>
          <a:xfrm>
            <a:off x="404664" y="5076056"/>
            <a:ext cx="5544616" cy="2862322"/>
          </a:xfrm>
          <a:prstGeom prst="rect">
            <a:avLst/>
          </a:prstGeom>
          <a:noFill/>
        </p:spPr>
        <p:txBody>
          <a:bodyPr wrap="square" rtlCol="0">
            <a:spAutoFit/>
          </a:bodyPr>
          <a:lstStyle/>
          <a:p>
            <a:r>
              <a:rPr lang="en-IN" dirty="0" smtClean="0"/>
              <a:t>Basic Guidelines for Building Each subsections—</a:t>
            </a:r>
          </a:p>
          <a:p>
            <a:pPr marL="342900" indent="-342900">
              <a:buFont typeface="+mj-lt"/>
              <a:buAutoNum type="arabicPeriod"/>
            </a:pPr>
            <a:r>
              <a:rPr lang="en-IN" dirty="0" smtClean="0"/>
              <a:t>Each section should strictly show the return and claims policies according to the company guidelines to the customer, So that the customer willingly or not should be aware of the policies.</a:t>
            </a:r>
          </a:p>
          <a:p>
            <a:pPr marL="342900" indent="-342900">
              <a:buFont typeface="+mj-lt"/>
              <a:buAutoNum type="arabicPeriod"/>
            </a:pPr>
            <a:r>
              <a:rPr lang="en-IN" dirty="0" smtClean="0"/>
              <a:t>Policies should be shown in the main content part first then the corresponding section form(ex. Returns, refund etc.)</a:t>
            </a:r>
          </a:p>
          <a:p>
            <a:pPr marL="342900" indent="-342900">
              <a:buFont typeface="+mj-lt"/>
              <a:buAutoNum type="arabicPeriod"/>
            </a:pPr>
            <a:r>
              <a:rPr lang="en-IN" dirty="0" smtClean="0"/>
              <a:t>To show a vertical nav over the left side containing all the list items for the returns section.</a:t>
            </a:r>
          </a:p>
        </p:txBody>
      </p:sp>
    </p:spTree>
    <p:extLst>
      <p:ext uri="{BB962C8B-B14F-4D97-AF65-F5344CB8AC3E}">
        <p14:creationId xmlns:p14="http://schemas.microsoft.com/office/powerpoint/2010/main" val="129249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390745" y="6071275"/>
            <a:ext cx="3168352" cy="1212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6" name="Rectangle 5"/>
          <p:cNvSpPr/>
          <p:nvPr/>
        </p:nvSpPr>
        <p:spPr>
          <a:xfrm>
            <a:off x="214881" y="3286727"/>
            <a:ext cx="5976664" cy="48245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a:off x="188640" y="4067944"/>
            <a:ext cx="597666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5595" y="3491880"/>
            <a:ext cx="5387661" cy="369332"/>
          </a:xfrm>
          <a:prstGeom prst="rect">
            <a:avLst/>
          </a:prstGeom>
          <a:noFill/>
        </p:spPr>
        <p:txBody>
          <a:bodyPr wrap="square" rtlCol="0">
            <a:spAutoFit/>
          </a:bodyPr>
          <a:lstStyle/>
          <a:p>
            <a:r>
              <a:rPr lang="en-IN" dirty="0" smtClean="0"/>
              <a:t>Header of kanushree website</a:t>
            </a:r>
          </a:p>
        </p:txBody>
      </p:sp>
      <p:cxnSp>
        <p:nvCxnSpPr>
          <p:cNvPr id="17" name="Straight Connector 16"/>
          <p:cNvCxnSpPr/>
          <p:nvPr/>
        </p:nvCxnSpPr>
        <p:spPr>
          <a:xfrm>
            <a:off x="188640" y="4355976"/>
            <a:ext cx="597666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56992" y="3995936"/>
            <a:ext cx="2808312" cy="369332"/>
          </a:xfrm>
          <a:prstGeom prst="rect">
            <a:avLst/>
          </a:prstGeom>
          <a:noFill/>
        </p:spPr>
        <p:txBody>
          <a:bodyPr wrap="square" rtlCol="0">
            <a:spAutoFit/>
          </a:bodyPr>
          <a:lstStyle/>
          <a:p>
            <a:r>
              <a:rPr lang="en-IN" dirty="0" smtClean="0"/>
              <a:t>Returns and Claims section</a:t>
            </a:r>
            <a:endParaRPr lang="en-US" dirty="0"/>
          </a:p>
        </p:txBody>
      </p:sp>
      <p:cxnSp>
        <p:nvCxnSpPr>
          <p:cNvPr id="20" name="Straight Connector 19"/>
          <p:cNvCxnSpPr/>
          <p:nvPr/>
        </p:nvCxnSpPr>
        <p:spPr>
          <a:xfrm>
            <a:off x="1700808" y="4355976"/>
            <a:ext cx="0" cy="376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8640" y="4716016"/>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8640" y="5076056"/>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88640" y="5436096"/>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88640" y="5868144"/>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88640" y="4365268"/>
            <a:ext cx="1512168" cy="307777"/>
          </a:xfrm>
          <a:prstGeom prst="rect">
            <a:avLst/>
          </a:prstGeom>
          <a:noFill/>
        </p:spPr>
        <p:txBody>
          <a:bodyPr wrap="square" rtlCol="0">
            <a:spAutoFit/>
          </a:bodyPr>
          <a:lstStyle/>
          <a:p>
            <a:r>
              <a:rPr lang="en-IN" sz="1400" dirty="0" smtClean="0"/>
              <a:t>returns</a:t>
            </a:r>
            <a:endParaRPr lang="en-US" sz="1400" dirty="0"/>
          </a:p>
        </p:txBody>
      </p:sp>
      <p:sp>
        <p:nvSpPr>
          <p:cNvPr id="39" name="TextBox 38"/>
          <p:cNvSpPr txBox="1"/>
          <p:nvPr/>
        </p:nvSpPr>
        <p:spPr>
          <a:xfrm>
            <a:off x="188640" y="4768279"/>
            <a:ext cx="1512168" cy="307777"/>
          </a:xfrm>
          <a:prstGeom prst="rect">
            <a:avLst/>
          </a:prstGeom>
          <a:noFill/>
        </p:spPr>
        <p:txBody>
          <a:bodyPr wrap="square" rtlCol="0">
            <a:spAutoFit/>
          </a:bodyPr>
          <a:lstStyle/>
          <a:p>
            <a:r>
              <a:rPr lang="en-IN" sz="1400" dirty="0" smtClean="0"/>
              <a:t>Reorder/Exchange</a:t>
            </a:r>
            <a:endParaRPr lang="en-US" sz="1400" dirty="0"/>
          </a:p>
        </p:txBody>
      </p:sp>
      <p:sp>
        <p:nvSpPr>
          <p:cNvPr id="40" name="TextBox 39"/>
          <p:cNvSpPr txBox="1"/>
          <p:nvPr/>
        </p:nvSpPr>
        <p:spPr>
          <a:xfrm>
            <a:off x="188640" y="5128319"/>
            <a:ext cx="1512168" cy="523220"/>
          </a:xfrm>
          <a:prstGeom prst="rect">
            <a:avLst/>
          </a:prstGeom>
          <a:noFill/>
        </p:spPr>
        <p:txBody>
          <a:bodyPr wrap="square" rtlCol="0">
            <a:spAutoFit/>
          </a:bodyPr>
          <a:lstStyle/>
          <a:p>
            <a:r>
              <a:rPr lang="en-IN" sz="1400" dirty="0" smtClean="0"/>
              <a:t>Refund/Claims	</a:t>
            </a:r>
            <a:endParaRPr lang="en-US" sz="1400" dirty="0"/>
          </a:p>
        </p:txBody>
      </p:sp>
      <p:sp>
        <p:nvSpPr>
          <p:cNvPr id="41" name="TextBox 40"/>
          <p:cNvSpPr txBox="1"/>
          <p:nvPr/>
        </p:nvSpPr>
        <p:spPr>
          <a:xfrm>
            <a:off x="188640" y="5545107"/>
            <a:ext cx="1512168" cy="307777"/>
          </a:xfrm>
          <a:prstGeom prst="rect">
            <a:avLst/>
          </a:prstGeom>
          <a:noFill/>
        </p:spPr>
        <p:txBody>
          <a:bodyPr wrap="square" rtlCol="0">
            <a:spAutoFit/>
          </a:bodyPr>
          <a:lstStyle/>
          <a:p>
            <a:r>
              <a:rPr lang="en-IN" sz="1400" dirty="0" smtClean="0"/>
              <a:t>Ret. &amp; ref. Policy</a:t>
            </a:r>
            <a:endParaRPr lang="en-US" sz="1400" dirty="0"/>
          </a:p>
        </p:txBody>
      </p:sp>
      <p:sp>
        <p:nvSpPr>
          <p:cNvPr id="42" name="TextBox 41"/>
          <p:cNvSpPr txBox="1"/>
          <p:nvPr/>
        </p:nvSpPr>
        <p:spPr>
          <a:xfrm>
            <a:off x="1844824" y="4519156"/>
            <a:ext cx="4104456" cy="369332"/>
          </a:xfrm>
          <a:prstGeom prst="rect">
            <a:avLst/>
          </a:prstGeom>
          <a:noFill/>
          <a:ln>
            <a:solidFill>
              <a:schemeClr val="accent3">
                <a:lumMod val="75000"/>
              </a:schemeClr>
            </a:solidFill>
          </a:ln>
        </p:spPr>
        <p:txBody>
          <a:bodyPr wrap="square" rtlCol="0">
            <a:spAutoFit/>
          </a:bodyPr>
          <a:lstStyle/>
          <a:p>
            <a:pPr algn="ctr"/>
            <a:r>
              <a:rPr lang="en-IN" dirty="0" smtClean="0"/>
              <a:t>Policies of respective section</a:t>
            </a:r>
          </a:p>
        </p:txBody>
      </p:sp>
      <p:sp>
        <p:nvSpPr>
          <p:cNvPr id="43" name="TextBox 42"/>
          <p:cNvSpPr txBox="1"/>
          <p:nvPr/>
        </p:nvSpPr>
        <p:spPr>
          <a:xfrm>
            <a:off x="1844824" y="5076056"/>
            <a:ext cx="4104456" cy="646331"/>
          </a:xfrm>
          <a:prstGeom prst="rect">
            <a:avLst/>
          </a:prstGeom>
          <a:noFill/>
          <a:ln>
            <a:solidFill>
              <a:schemeClr val="accent2">
                <a:lumMod val="60000"/>
                <a:lumOff val="40000"/>
              </a:schemeClr>
            </a:solidFill>
          </a:ln>
        </p:spPr>
        <p:txBody>
          <a:bodyPr wrap="square" rtlCol="0">
            <a:spAutoFit/>
          </a:bodyPr>
          <a:lstStyle/>
          <a:p>
            <a:pPr algn="ctr"/>
            <a:r>
              <a:rPr lang="en-IN" dirty="0" smtClean="0"/>
              <a:t>Form for the respective return/refund/exchange etc.</a:t>
            </a:r>
            <a:endParaRPr lang="en-US" dirty="0"/>
          </a:p>
        </p:txBody>
      </p:sp>
      <p:cxnSp>
        <p:nvCxnSpPr>
          <p:cNvPr id="45" name="Elbow Connector 44"/>
          <p:cNvCxnSpPr>
            <a:stCxn id="41" idx="2"/>
          </p:cNvCxnSpPr>
          <p:nvPr/>
        </p:nvCxnSpPr>
        <p:spPr>
          <a:xfrm rot="16200000" flipH="1">
            <a:off x="1219450" y="5578158"/>
            <a:ext cx="896569" cy="144602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90745" y="6215617"/>
            <a:ext cx="2838455" cy="10676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2492896" y="6300192"/>
            <a:ext cx="2592288" cy="1015663"/>
          </a:xfrm>
          <a:prstGeom prst="rect">
            <a:avLst/>
          </a:prstGeom>
          <a:noFill/>
        </p:spPr>
        <p:txBody>
          <a:bodyPr wrap="square" rtlCol="0">
            <a:spAutoFit/>
          </a:bodyPr>
          <a:lstStyle/>
          <a:p>
            <a:r>
              <a:rPr lang="en-IN" sz="1500" dirty="0" smtClean="0"/>
              <a:t>Contains all the combined Returns and refund policy with a enquiry form for any queries.</a:t>
            </a:r>
            <a:endParaRPr lang="en-US" sz="1500" dirty="0" smtClean="0"/>
          </a:p>
          <a:p>
            <a:endParaRPr lang="en-US" sz="1500" dirty="0"/>
          </a:p>
        </p:txBody>
      </p:sp>
    </p:spTree>
    <p:extLst>
      <p:ext uri="{BB962C8B-B14F-4D97-AF65-F5344CB8AC3E}">
        <p14:creationId xmlns:p14="http://schemas.microsoft.com/office/powerpoint/2010/main" val="929078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4" name="TextBox 3"/>
          <p:cNvSpPr txBox="1"/>
          <p:nvPr/>
        </p:nvSpPr>
        <p:spPr>
          <a:xfrm>
            <a:off x="476672" y="2831034"/>
            <a:ext cx="4981491" cy="369332"/>
          </a:xfrm>
          <a:prstGeom prst="rect">
            <a:avLst/>
          </a:prstGeom>
          <a:noFill/>
        </p:spPr>
        <p:txBody>
          <a:bodyPr wrap="square" rtlCol="0">
            <a:spAutoFit/>
          </a:bodyPr>
          <a:lstStyle/>
          <a:p>
            <a:r>
              <a:rPr lang="en-IN" dirty="0" smtClean="0"/>
              <a:t>Return Form--</a:t>
            </a:r>
            <a:endParaRPr lang="en-US" dirty="0"/>
          </a:p>
        </p:txBody>
      </p:sp>
      <p:sp>
        <p:nvSpPr>
          <p:cNvPr id="7" name="Rectangle 6"/>
          <p:cNvSpPr/>
          <p:nvPr/>
        </p:nvSpPr>
        <p:spPr>
          <a:xfrm>
            <a:off x="332837" y="3224610"/>
            <a:ext cx="5675693" cy="58118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TextBox 10"/>
          <p:cNvSpPr txBox="1"/>
          <p:nvPr/>
        </p:nvSpPr>
        <p:spPr>
          <a:xfrm>
            <a:off x="482298" y="3501750"/>
            <a:ext cx="2016224" cy="338554"/>
          </a:xfrm>
          <a:prstGeom prst="rect">
            <a:avLst/>
          </a:prstGeom>
          <a:noFill/>
        </p:spPr>
        <p:txBody>
          <a:bodyPr wrap="square" rtlCol="0">
            <a:spAutoFit/>
          </a:bodyPr>
          <a:lstStyle/>
          <a:p>
            <a:r>
              <a:rPr lang="en-IN" sz="1600" dirty="0" smtClean="0"/>
              <a:t>Full Name</a:t>
            </a:r>
            <a:endParaRPr lang="en-US" sz="1600" dirty="0"/>
          </a:p>
        </p:txBody>
      </p:sp>
      <p:sp>
        <p:nvSpPr>
          <p:cNvPr id="14" name="TextBox 13"/>
          <p:cNvSpPr txBox="1"/>
          <p:nvPr/>
        </p:nvSpPr>
        <p:spPr>
          <a:xfrm>
            <a:off x="482298" y="3864076"/>
            <a:ext cx="1440160"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1400" dirty="0" smtClean="0"/>
              <a:t>First name</a:t>
            </a:r>
          </a:p>
        </p:txBody>
      </p:sp>
      <p:sp>
        <p:nvSpPr>
          <p:cNvPr id="54" name="TextBox 53"/>
          <p:cNvSpPr txBox="1"/>
          <p:nvPr/>
        </p:nvSpPr>
        <p:spPr>
          <a:xfrm>
            <a:off x="2152263" y="3864076"/>
            <a:ext cx="1499229"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1400" dirty="0" smtClean="0"/>
              <a:t>Middle name</a:t>
            </a:r>
            <a:endParaRPr lang="en-US" sz="1400" dirty="0"/>
          </a:p>
        </p:txBody>
      </p:sp>
      <p:sp>
        <p:nvSpPr>
          <p:cNvPr id="55" name="TextBox 54"/>
          <p:cNvSpPr txBox="1"/>
          <p:nvPr/>
        </p:nvSpPr>
        <p:spPr>
          <a:xfrm>
            <a:off x="3933056" y="3840304"/>
            <a:ext cx="1368152"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1400" dirty="0" smtClean="0"/>
              <a:t>Last name</a:t>
            </a:r>
            <a:endParaRPr lang="en-US" sz="1400" dirty="0"/>
          </a:p>
        </p:txBody>
      </p:sp>
      <p:sp>
        <p:nvSpPr>
          <p:cNvPr id="16" name="TextBox 15"/>
          <p:cNvSpPr txBox="1"/>
          <p:nvPr/>
        </p:nvSpPr>
        <p:spPr>
          <a:xfrm>
            <a:off x="457872" y="4323547"/>
            <a:ext cx="2808312" cy="33855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1600" dirty="0" smtClean="0"/>
              <a:t>Email</a:t>
            </a:r>
            <a:endParaRPr lang="en-US" sz="1600" dirty="0"/>
          </a:p>
        </p:txBody>
      </p:sp>
      <p:sp>
        <p:nvSpPr>
          <p:cNvPr id="19" name="TextBox 18"/>
          <p:cNvSpPr txBox="1"/>
          <p:nvPr/>
        </p:nvSpPr>
        <p:spPr>
          <a:xfrm>
            <a:off x="443336" y="4863316"/>
            <a:ext cx="576064"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sz="1400" dirty="0" smtClean="0"/>
              <a:t>code</a:t>
            </a:r>
            <a:endParaRPr lang="en-US" sz="1400" dirty="0"/>
          </a:p>
        </p:txBody>
      </p:sp>
      <p:sp>
        <p:nvSpPr>
          <p:cNvPr id="21" name="TextBox 20"/>
          <p:cNvSpPr txBox="1"/>
          <p:nvPr/>
        </p:nvSpPr>
        <p:spPr>
          <a:xfrm>
            <a:off x="1163924" y="4863316"/>
            <a:ext cx="2592288"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Phone no</a:t>
            </a:r>
            <a:endParaRPr lang="en-US" dirty="0"/>
          </a:p>
        </p:txBody>
      </p:sp>
      <p:sp>
        <p:nvSpPr>
          <p:cNvPr id="22" name="TextBox 21"/>
          <p:cNvSpPr txBox="1"/>
          <p:nvPr/>
        </p:nvSpPr>
        <p:spPr>
          <a:xfrm>
            <a:off x="476672" y="5945886"/>
            <a:ext cx="432048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Address bar 1</a:t>
            </a:r>
            <a:endParaRPr lang="en-US" dirty="0"/>
          </a:p>
        </p:txBody>
      </p:sp>
      <p:sp>
        <p:nvSpPr>
          <p:cNvPr id="56" name="TextBox 55"/>
          <p:cNvSpPr txBox="1"/>
          <p:nvPr/>
        </p:nvSpPr>
        <p:spPr>
          <a:xfrm>
            <a:off x="448017" y="6444208"/>
            <a:ext cx="432048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Address bar 2</a:t>
            </a:r>
            <a:endParaRPr lang="en-US" dirty="0"/>
          </a:p>
        </p:txBody>
      </p:sp>
      <p:sp>
        <p:nvSpPr>
          <p:cNvPr id="57" name="TextBox 56"/>
          <p:cNvSpPr txBox="1"/>
          <p:nvPr/>
        </p:nvSpPr>
        <p:spPr>
          <a:xfrm>
            <a:off x="454824" y="6967266"/>
            <a:ext cx="144016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City</a:t>
            </a:r>
            <a:endParaRPr lang="en-US" dirty="0"/>
          </a:p>
        </p:txBody>
      </p:sp>
      <p:sp>
        <p:nvSpPr>
          <p:cNvPr id="59" name="TextBox 58"/>
          <p:cNvSpPr txBox="1"/>
          <p:nvPr/>
        </p:nvSpPr>
        <p:spPr>
          <a:xfrm>
            <a:off x="2164839" y="6966214"/>
            <a:ext cx="144016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State</a:t>
            </a:r>
            <a:endParaRPr lang="en-US" dirty="0"/>
          </a:p>
        </p:txBody>
      </p:sp>
      <p:sp>
        <p:nvSpPr>
          <p:cNvPr id="60" name="TextBox 59"/>
          <p:cNvSpPr txBox="1"/>
          <p:nvPr/>
        </p:nvSpPr>
        <p:spPr>
          <a:xfrm>
            <a:off x="3933056" y="6966214"/>
            <a:ext cx="144016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Pin code</a:t>
            </a:r>
            <a:endParaRPr lang="en-US" dirty="0"/>
          </a:p>
        </p:txBody>
      </p:sp>
      <p:sp>
        <p:nvSpPr>
          <p:cNvPr id="23" name="TextBox 22"/>
          <p:cNvSpPr txBox="1"/>
          <p:nvPr/>
        </p:nvSpPr>
        <p:spPr>
          <a:xfrm>
            <a:off x="482298" y="7514874"/>
            <a:ext cx="3810798"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Transaction Id</a:t>
            </a:r>
            <a:endParaRPr lang="en-US" dirty="0"/>
          </a:p>
        </p:txBody>
      </p:sp>
      <p:sp>
        <p:nvSpPr>
          <p:cNvPr id="61" name="TextBox 60"/>
          <p:cNvSpPr txBox="1"/>
          <p:nvPr/>
        </p:nvSpPr>
        <p:spPr>
          <a:xfrm>
            <a:off x="459141" y="8028384"/>
            <a:ext cx="3810798" cy="369332"/>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smtClean="0"/>
              <a:t>Oder Ref No</a:t>
            </a:r>
            <a:endParaRPr lang="en-US" dirty="0"/>
          </a:p>
        </p:txBody>
      </p:sp>
      <p:sp>
        <p:nvSpPr>
          <p:cNvPr id="26" name="TextBox 25"/>
          <p:cNvSpPr txBox="1"/>
          <p:nvPr/>
        </p:nvSpPr>
        <p:spPr>
          <a:xfrm>
            <a:off x="482298" y="8460432"/>
            <a:ext cx="3796588" cy="369332"/>
          </a:xfrm>
          <a:prstGeom prst="rect">
            <a:avLst/>
          </a:prstGeom>
          <a:noFill/>
        </p:spPr>
        <p:txBody>
          <a:bodyPr wrap="square" rtlCol="0">
            <a:spAutoFit/>
          </a:bodyPr>
          <a:lstStyle/>
          <a:p>
            <a:r>
              <a:rPr lang="en-IN" dirty="0" smtClean="0"/>
              <a:t>Continued.</a:t>
            </a:r>
            <a:endParaRPr lang="en-US" dirty="0"/>
          </a:p>
        </p:txBody>
      </p:sp>
      <p:sp>
        <p:nvSpPr>
          <p:cNvPr id="27" name="TextBox 26"/>
          <p:cNvSpPr txBox="1"/>
          <p:nvPr/>
        </p:nvSpPr>
        <p:spPr>
          <a:xfrm>
            <a:off x="482298" y="5364088"/>
            <a:ext cx="3018710" cy="369332"/>
          </a:xfrm>
          <a:prstGeom prst="rect">
            <a:avLst/>
          </a:prstGeom>
          <a:noFill/>
        </p:spPr>
        <p:txBody>
          <a:bodyPr wrap="square" rtlCol="0">
            <a:spAutoFit/>
          </a:bodyPr>
          <a:lstStyle/>
          <a:p>
            <a:r>
              <a:rPr lang="en-IN" dirty="0" smtClean="0"/>
              <a:t>Return Address</a:t>
            </a:r>
            <a:endParaRPr lang="en-US" dirty="0"/>
          </a:p>
        </p:txBody>
      </p:sp>
    </p:spTree>
    <p:extLst>
      <p:ext uri="{BB962C8B-B14F-4D97-AF65-F5344CB8AC3E}">
        <p14:creationId xmlns:p14="http://schemas.microsoft.com/office/powerpoint/2010/main" val="2545476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9717" y="3190875"/>
            <a:ext cx="5675693" cy="58118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 name="Rectangle 19"/>
          <p:cNvSpPr/>
          <p:nvPr/>
        </p:nvSpPr>
        <p:spPr>
          <a:xfrm>
            <a:off x="548680" y="6096817"/>
            <a:ext cx="4909483" cy="22916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4" name="TextBox 3"/>
          <p:cNvSpPr txBox="1"/>
          <p:nvPr/>
        </p:nvSpPr>
        <p:spPr>
          <a:xfrm>
            <a:off x="476672" y="2831034"/>
            <a:ext cx="4981491" cy="369332"/>
          </a:xfrm>
          <a:prstGeom prst="rect">
            <a:avLst/>
          </a:prstGeom>
          <a:noFill/>
        </p:spPr>
        <p:txBody>
          <a:bodyPr wrap="square" rtlCol="0">
            <a:spAutoFit/>
          </a:bodyPr>
          <a:lstStyle/>
          <a:p>
            <a:r>
              <a:rPr lang="en-IN" dirty="0" smtClean="0"/>
              <a:t>Return Form--</a:t>
            </a:r>
            <a:endParaRPr lang="en-US" dirty="0"/>
          </a:p>
        </p:txBody>
      </p:sp>
      <p:sp>
        <p:nvSpPr>
          <p:cNvPr id="6" name="TextBox 5"/>
          <p:cNvSpPr txBox="1"/>
          <p:nvPr/>
        </p:nvSpPr>
        <p:spPr>
          <a:xfrm>
            <a:off x="476672" y="3419872"/>
            <a:ext cx="4824536" cy="369332"/>
          </a:xfrm>
          <a:prstGeom prst="rect">
            <a:avLst/>
          </a:prstGeom>
          <a:noFill/>
        </p:spPr>
        <p:txBody>
          <a:bodyPr wrap="square" rtlCol="0">
            <a:spAutoFit/>
          </a:bodyPr>
          <a:lstStyle/>
          <a:p>
            <a:r>
              <a:rPr lang="en-IN" dirty="0" smtClean="0"/>
              <a:t>Reason for Return--</a:t>
            </a:r>
            <a:endParaRPr lang="en-US" dirty="0"/>
          </a:p>
        </p:txBody>
      </p:sp>
      <p:sp>
        <p:nvSpPr>
          <p:cNvPr id="8" name="Oval 7"/>
          <p:cNvSpPr/>
          <p:nvPr/>
        </p:nvSpPr>
        <p:spPr>
          <a:xfrm>
            <a:off x="665076" y="37892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55839" y="4139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5839" y="4499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5839" y="4813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85764" y="55801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0728" y="3789204"/>
            <a:ext cx="4176464" cy="369332"/>
          </a:xfrm>
          <a:prstGeom prst="rect">
            <a:avLst/>
          </a:prstGeom>
          <a:noFill/>
        </p:spPr>
        <p:txBody>
          <a:bodyPr wrap="square" rtlCol="0">
            <a:spAutoFit/>
          </a:bodyPr>
          <a:lstStyle/>
          <a:p>
            <a:r>
              <a:rPr lang="en-IN" dirty="0" smtClean="0"/>
              <a:t>Wrong Order</a:t>
            </a:r>
            <a:endParaRPr lang="en-US" dirty="0"/>
          </a:p>
        </p:txBody>
      </p:sp>
      <p:sp>
        <p:nvSpPr>
          <p:cNvPr id="34" name="TextBox 33"/>
          <p:cNvSpPr txBox="1"/>
          <p:nvPr/>
        </p:nvSpPr>
        <p:spPr>
          <a:xfrm>
            <a:off x="980728" y="4423338"/>
            <a:ext cx="4176464" cy="369332"/>
          </a:xfrm>
          <a:prstGeom prst="rect">
            <a:avLst/>
          </a:prstGeom>
          <a:noFill/>
        </p:spPr>
        <p:txBody>
          <a:bodyPr wrap="square" rtlCol="0">
            <a:spAutoFit/>
          </a:bodyPr>
          <a:lstStyle/>
          <a:p>
            <a:r>
              <a:rPr lang="en-IN" dirty="0" smtClean="0"/>
              <a:t>Received Wrong Item</a:t>
            </a:r>
            <a:endParaRPr lang="en-US" dirty="0"/>
          </a:p>
        </p:txBody>
      </p:sp>
      <p:sp>
        <p:nvSpPr>
          <p:cNvPr id="35" name="TextBox 34"/>
          <p:cNvSpPr txBox="1"/>
          <p:nvPr/>
        </p:nvSpPr>
        <p:spPr>
          <a:xfrm>
            <a:off x="980728" y="4736522"/>
            <a:ext cx="4176464" cy="369332"/>
          </a:xfrm>
          <a:prstGeom prst="rect">
            <a:avLst/>
          </a:prstGeom>
          <a:noFill/>
        </p:spPr>
        <p:txBody>
          <a:bodyPr wrap="square" rtlCol="0">
            <a:spAutoFit/>
          </a:bodyPr>
          <a:lstStyle/>
          <a:p>
            <a:r>
              <a:rPr lang="en-IN" dirty="0" smtClean="0"/>
              <a:t>Physical defect/Not working</a:t>
            </a:r>
            <a:endParaRPr lang="en-US" dirty="0"/>
          </a:p>
        </p:txBody>
      </p:sp>
      <p:sp>
        <p:nvSpPr>
          <p:cNvPr id="38" name="TextBox 37"/>
          <p:cNvSpPr txBox="1"/>
          <p:nvPr/>
        </p:nvSpPr>
        <p:spPr>
          <a:xfrm>
            <a:off x="980728" y="4063298"/>
            <a:ext cx="4176464" cy="369332"/>
          </a:xfrm>
          <a:prstGeom prst="rect">
            <a:avLst/>
          </a:prstGeom>
          <a:noFill/>
        </p:spPr>
        <p:txBody>
          <a:bodyPr wrap="square" rtlCol="0">
            <a:spAutoFit/>
          </a:bodyPr>
          <a:lstStyle/>
          <a:p>
            <a:r>
              <a:rPr lang="en-IN" dirty="0" smtClean="0"/>
              <a:t>Defective Item received</a:t>
            </a:r>
            <a:endParaRPr lang="en-US" dirty="0"/>
          </a:p>
        </p:txBody>
      </p:sp>
      <p:cxnSp>
        <p:nvCxnSpPr>
          <p:cNvPr id="15" name="Straight Connector 14"/>
          <p:cNvCxnSpPr/>
          <p:nvPr/>
        </p:nvCxnSpPr>
        <p:spPr>
          <a:xfrm>
            <a:off x="901788" y="5688124"/>
            <a:ext cx="58299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56792" y="5474278"/>
            <a:ext cx="3024336" cy="369332"/>
          </a:xfrm>
          <a:prstGeom prst="rect">
            <a:avLst/>
          </a:prstGeom>
          <a:noFill/>
        </p:spPr>
        <p:txBody>
          <a:bodyPr wrap="square" rtlCol="0">
            <a:spAutoFit/>
          </a:bodyPr>
          <a:lstStyle/>
          <a:p>
            <a:r>
              <a:rPr lang="en-IN" dirty="0" smtClean="0"/>
              <a:t>Radio buttons</a:t>
            </a:r>
            <a:endParaRPr lang="en-US" dirty="0"/>
          </a:p>
        </p:txBody>
      </p:sp>
      <p:sp>
        <p:nvSpPr>
          <p:cNvPr id="24" name="TextBox 23"/>
          <p:cNvSpPr txBox="1"/>
          <p:nvPr/>
        </p:nvSpPr>
        <p:spPr>
          <a:xfrm>
            <a:off x="763851" y="6287997"/>
            <a:ext cx="4177317" cy="646331"/>
          </a:xfrm>
          <a:prstGeom prst="rect">
            <a:avLst/>
          </a:prstGeom>
          <a:noFill/>
        </p:spPr>
        <p:txBody>
          <a:bodyPr wrap="square" rtlCol="0">
            <a:spAutoFit/>
          </a:bodyPr>
          <a:lstStyle/>
          <a:p>
            <a:r>
              <a:rPr lang="en-IN" dirty="0" smtClean="0"/>
              <a:t>Describe (if any other)</a:t>
            </a:r>
          </a:p>
          <a:p>
            <a:r>
              <a:rPr lang="en-IN" dirty="0" err="1" smtClean="0"/>
              <a:t>Plesse</a:t>
            </a:r>
            <a:r>
              <a:rPr lang="en-IN" dirty="0" smtClean="0"/>
              <a:t> a attach a bill copy****</a:t>
            </a:r>
            <a:endParaRPr lang="en-US" dirty="0"/>
          </a:p>
        </p:txBody>
      </p:sp>
      <p:sp>
        <p:nvSpPr>
          <p:cNvPr id="39" name="TextBox 38"/>
          <p:cNvSpPr txBox="1"/>
          <p:nvPr/>
        </p:nvSpPr>
        <p:spPr>
          <a:xfrm>
            <a:off x="548680" y="8517995"/>
            <a:ext cx="144016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smtClean="0"/>
              <a:t>Submit</a:t>
            </a:r>
            <a:endParaRPr lang="en-US" dirty="0"/>
          </a:p>
        </p:txBody>
      </p:sp>
    </p:spTree>
    <p:extLst>
      <p:ext uri="{BB962C8B-B14F-4D97-AF65-F5344CB8AC3E}">
        <p14:creationId xmlns:p14="http://schemas.microsoft.com/office/powerpoint/2010/main" val="2949631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10" name="TextBox 9"/>
          <p:cNvSpPr txBox="1"/>
          <p:nvPr/>
        </p:nvSpPr>
        <p:spPr>
          <a:xfrm>
            <a:off x="188640" y="2831034"/>
            <a:ext cx="5760640" cy="3416320"/>
          </a:xfrm>
          <a:prstGeom prst="rect">
            <a:avLst/>
          </a:prstGeom>
          <a:noFill/>
        </p:spPr>
        <p:txBody>
          <a:bodyPr wrap="square" rtlCol="0">
            <a:spAutoFit/>
          </a:bodyPr>
          <a:lstStyle/>
          <a:p>
            <a:r>
              <a:rPr lang="en-IN" dirty="0" smtClean="0"/>
              <a:t>Constraints for the return form to the database—</a:t>
            </a:r>
          </a:p>
          <a:p>
            <a:pPr marL="342900" indent="-342900">
              <a:buFont typeface="+mj-lt"/>
              <a:buAutoNum type="arabicPeriod"/>
            </a:pPr>
            <a:r>
              <a:rPr lang="en-IN" dirty="0" smtClean="0"/>
              <a:t>Full Name</a:t>
            </a:r>
          </a:p>
          <a:p>
            <a:pPr marL="342900" indent="-342900">
              <a:buFont typeface="+mj-lt"/>
              <a:buAutoNum type="arabicPeriod"/>
            </a:pPr>
            <a:r>
              <a:rPr lang="en-IN" dirty="0" smtClean="0"/>
              <a:t>Full Address from where return would be made.</a:t>
            </a:r>
          </a:p>
          <a:p>
            <a:pPr marL="342900" indent="-342900">
              <a:buFont typeface="+mj-lt"/>
              <a:buAutoNum type="arabicPeriod"/>
            </a:pPr>
            <a:r>
              <a:rPr lang="en-IN" dirty="0" smtClean="0"/>
              <a:t>Transaction No-  Just to make sure the transaction for order was successful or not. More the details better the complexity</a:t>
            </a:r>
            <a:endParaRPr lang="en-US" dirty="0" smtClean="0"/>
          </a:p>
          <a:p>
            <a:pPr marL="342900" indent="-342900">
              <a:buFont typeface="+mj-lt"/>
              <a:buAutoNum type="arabicPeriod"/>
            </a:pPr>
            <a:r>
              <a:rPr lang="en-IN" dirty="0" smtClean="0"/>
              <a:t>Order No- For fetching Order Details (Order fulfilment sync).</a:t>
            </a:r>
          </a:p>
          <a:p>
            <a:pPr marL="342900" indent="-342900">
              <a:buFont typeface="+mj-lt"/>
              <a:buAutoNum type="arabicPeriod"/>
            </a:pPr>
            <a:r>
              <a:rPr lang="en-IN" dirty="0" smtClean="0"/>
              <a:t>Radio type input-for quick inference of reason of return.</a:t>
            </a:r>
          </a:p>
          <a:p>
            <a:pPr marL="342900" indent="-342900">
              <a:buFont typeface="+mj-lt"/>
              <a:buAutoNum type="arabicPeriod"/>
            </a:pPr>
            <a:r>
              <a:rPr lang="en-IN" dirty="0" smtClean="0"/>
              <a:t>Describe any reason if want too.</a:t>
            </a:r>
          </a:p>
          <a:p>
            <a:pPr marL="342900" indent="-342900">
              <a:buFont typeface="+mj-lt"/>
              <a:buAutoNum type="arabicPeriod"/>
            </a:pPr>
            <a:r>
              <a:rPr lang="en-IN" dirty="0" smtClean="0"/>
              <a:t>A Submit button for submitting the form.</a:t>
            </a:r>
          </a:p>
          <a:p>
            <a:pPr marL="342900" indent="-342900">
              <a:buFont typeface="+mj-lt"/>
              <a:buAutoNum type="arabicPeriod"/>
            </a:pPr>
            <a:r>
              <a:rPr lang="en-IN" dirty="0" smtClean="0"/>
              <a:t>Gold rate****</a:t>
            </a:r>
          </a:p>
        </p:txBody>
      </p:sp>
      <p:sp>
        <p:nvSpPr>
          <p:cNvPr id="11" name="TextBox 10"/>
          <p:cNvSpPr txBox="1"/>
          <p:nvPr/>
        </p:nvSpPr>
        <p:spPr>
          <a:xfrm>
            <a:off x="188640" y="6372200"/>
            <a:ext cx="5832648" cy="923330"/>
          </a:xfrm>
          <a:prstGeom prst="rect">
            <a:avLst/>
          </a:prstGeom>
          <a:noFill/>
        </p:spPr>
        <p:txBody>
          <a:bodyPr wrap="square" rtlCol="0">
            <a:spAutoFit/>
          </a:bodyPr>
          <a:lstStyle/>
          <a:p>
            <a:r>
              <a:rPr lang="en-IN" dirty="0" smtClean="0"/>
              <a:t>Data for return to be stored with respective variable and after form validation etc.to be stored in the Return Request database and to be further processed.</a:t>
            </a:r>
          </a:p>
        </p:txBody>
      </p:sp>
      <p:sp>
        <p:nvSpPr>
          <p:cNvPr id="12" name="TextBox 11"/>
          <p:cNvSpPr txBox="1"/>
          <p:nvPr/>
        </p:nvSpPr>
        <p:spPr>
          <a:xfrm>
            <a:off x="188640" y="7524328"/>
            <a:ext cx="5976664" cy="646331"/>
          </a:xfrm>
          <a:prstGeom prst="rect">
            <a:avLst/>
          </a:prstGeom>
          <a:noFill/>
        </p:spPr>
        <p:txBody>
          <a:bodyPr wrap="square" rtlCol="0">
            <a:spAutoFit/>
          </a:bodyPr>
          <a:lstStyle/>
          <a:p>
            <a:r>
              <a:rPr lang="en-IN" dirty="0" smtClean="0"/>
              <a:t>Processed data from the request database to be deleted from request and added to resolvedatabase.</a:t>
            </a:r>
            <a:endParaRPr lang="en-US" dirty="0"/>
          </a:p>
        </p:txBody>
      </p:sp>
    </p:spTree>
    <p:extLst>
      <p:ext uri="{BB962C8B-B14F-4D97-AF65-F5344CB8AC3E}">
        <p14:creationId xmlns:p14="http://schemas.microsoft.com/office/powerpoint/2010/main" val="2638483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4" name="TextBox 3"/>
          <p:cNvSpPr txBox="1"/>
          <p:nvPr/>
        </p:nvSpPr>
        <p:spPr>
          <a:xfrm>
            <a:off x="188640" y="2831034"/>
            <a:ext cx="5904656" cy="923330"/>
          </a:xfrm>
          <a:prstGeom prst="rect">
            <a:avLst/>
          </a:prstGeom>
          <a:noFill/>
        </p:spPr>
        <p:txBody>
          <a:bodyPr wrap="square" rtlCol="0">
            <a:spAutoFit/>
          </a:bodyPr>
          <a:lstStyle/>
          <a:p>
            <a:r>
              <a:rPr lang="en-IN" dirty="0" smtClean="0"/>
              <a:t>Database Suggested-</a:t>
            </a:r>
          </a:p>
          <a:p>
            <a:pPr marL="285750" indent="-285750">
              <a:buFont typeface="Arial" pitchFamily="34" charset="0"/>
              <a:buChar char="•"/>
            </a:pPr>
            <a:r>
              <a:rPr lang="en-IN" dirty="0" smtClean="0"/>
              <a:t>Request Database</a:t>
            </a:r>
          </a:p>
          <a:p>
            <a:pPr marL="285750" indent="-285750">
              <a:buFont typeface="Arial" pitchFamily="34" charset="0"/>
              <a:buChar char="•"/>
            </a:pPr>
            <a:r>
              <a:rPr lang="en-IN" dirty="0" smtClean="0"/>
              <a:t>Resolved Database</a:t>
            </a:r>
            <a:endParaRPr lang="en-US" dirty="0"/>
          </a:p>
        </p:txBody>
      </p:sp>
      <p:sp>
        <p:nvSpPr>
          <p:cNvPr id="6" name="TextBox 5"/>
          <p:cNvSpPr txBox="1"/>
          <p:nvPr/>
        </p:nvSpPr>
        <p:spPr>
          <a:xfrm>
            <a:off x="345595" y="3995936"/>
            <a:ext cx="5531677" cy="369332"/>
          </a:xfrm>
          <a:prstGeom prst="rect">
            <a:avLst/>
          </a:prstGeom>
          <a:noFill/>
        </p:spPr>
        <p:txBody>
          <a:bodyPr wrap="square" rtlCol="0">
            <a:spAutoFit/>
          </a:bodyPr>
          <a:lstStyle/>
          <a:p>
            <a:r>
              <a:rPr lang="en-IN" dirty="0" smtClean="0"/>
              <a:t>For the admin part-</a:t>
            </a:r>
            <a:endParaRPr lang="en-US" dirty="0"/>
          </a:p>
        </p:txBody>
      </p:sp>
      <p:sp>
        <p:nvSpPr>
          <p:cNvPr id="7" name="Rectangle 6"/>
          <p:cNvSpPr/>
          <p:nvPr/>
        </p:nvSpPr>
        <p:spPr>
          <a:xfrm>
            <a:off x="116632" y="5045698"/>
            <a:ext cx="6048672" cy="36307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16632" y="5724128"/>
            <a:ext cx="604867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632" y="4365268"/>
            <a:ext cx="6048672" cy="646331"/>
          </a:xfrm>
          <a:prstGeom prst="rect">
            <a:avLst/>
          </a:prstGeom>
          <a:noFill/>
        </p:spPr>
        <p:txBody>
          <a:bodyPr wrap="square" rtlCol="0">
            <a:spAutoFit/>
          </a:bodyPr>
          <a:lstStyle/>
          <a:p>
            <a:r>
              <a:rPr lang="en-IN" dirty="0" smtClean="0"/>
              <a:t>Don’t know About the admin interface yet but still be having a basic interface like this suggested below.</a:t>
            </a:r>
          </a:p>
        </p:txBody>
      </p:sp>
      <p:sp>
        <p:nvSpPr>
          <p:cNvPr id="16" name="TextBox 15"/>
          <p:cNvSpPr txBox="1"/>
          <p:nvPr/>
        </p:nvSpPr>
        <p:spPr>
          <a:xfrm>
            <a:off x="188640" y="5868144"/>
            <a:ext cx="3384376" cy="369332"/>
          </a:xfrm>
          <a:prstGeom prst="rect">
            <a:avLst/>
          </a:prstGeom>
          <a:noFill/>
        </p:spPr>
        <p:txBody>
          <a:bodyPr wrap="square" rtlCol="0">
            <a:spAutoFit/>
          </a:bodyPr>
          <a:lstStyle/>
          <a:p>
            <a:r>
              <a:rPr lang="en-IN" u="sng" dirty="0" smtClean="0"/>
              <a:t>Returns/Resolved</a:t>
            </a:r>
            <a:endParaRPr lang="en-US" u="sng" dirty="0"/>
          </a:p>
        </p:txBody>
      </p:sp>
      <p:graphicFrame>
        <p:nvGraphicFramePr>
          <p:cNvPr id="19" name="Table 18"/>
          <p:cNvGraphicFramePr>
            <a:graphicFrameLocks noGrp="1"/>
          </p:cNvGraphicFramePr>
          <p:nvPr>
            <p:extLst>
              <p:ext uri="{D42A27DB-BD31-4B8C-83A1-F6EECF244321}">
                <p14:modId xmlns:p14="http://schemas.microsoft.com/office/powerpoint/2010/main" val="3944695588"/>
              </p:ext>
            </p:extLst>
          </p:nvPr>
        </p:nvGraphicFramePr>
        <p:xfrm>
          <a:off x="615881" y="6732240"/>
          <a:ext cx="4842282" cy="1616577"/>
        </p:xfrm>
        <a:graphic>
          <a:graphicData uri="http://schemas.openxmlformats.org/drawingml/2006/table">
            <a:tbl>
              <a:tblPr firstRow="1" bandRow="1">
                <a:tableStyleId>{5C22544A-7EE6-4342-B048-85BDC9FD1C3A}</a:tableStyleId>
              </a:tblPr>
              <a:tblGrid>
                <a:gridCol w="807047"/>
                <a:gridCol w="807047"/>
                <a:gridCol w="807047"/>
                <a:gridCol w="807047"/>
                <a:gridCol w="807047"/>
                <a:gridCol w="807047"/>
              </a:tblGrid>
              <a:tr h="53885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388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38859">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0" name="TextBox 19"/>
          <p:cNvSpPr txBox="1"/>
          <p:nvPr/>
        </p:nvSpPr>
        <p:spPr>
          <a:xfrm>
            <a:off x="4869160" y="5868144"/>
            <a:ext cx="792088"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r"/>
            <a:r>
              <a:rPr lang="en-IN" dirty="0" smtClean="0"/>
              <a:t>Export</a:t>
            </a:r>
            <a:endParaRPr lang="en-US" dirty="0"/>
          </a:p>
        </p:txBody>
      </p:sp>
      <p:cxnSp>
        <p:nvCxnSpPr>
          <p:cNvPr id="24" name="Elbow Connector 23"/>
          <p:cNvCxnSpPr/>
          <p:nvPr/>
        </p:nvCxnSpPr>
        <p:spPr>
          <a:xfrm>
            <a:off x="1772816" y="6052810"/>
            <a:ext cx="648072" cy="3193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20888" y="6052810"/>
            <a:ext cx="1728192" cy="523220"/>
          </a:xfrm>
          <a:prstGeom prst="rect">
            <a:avLst/>
          </a:prstGeom>
          <a:noFill/>
          <a:ln>
            <a:solidFill>
              <a:schemeClr val="tx1">
                <a:lumMod val="50000"/>
                <a:lumOff val="50000"/>
              </a:schemeClr>
            </a:solidFill>
          </a:ln>
        </p:spPr>
        <p:txBody>
          <a:bodyPr wrap="square" rtlCol="0">
            <a:spAutoFit/>
          </a:bodyPr>
          <a:lstStyle/>
          <a:p>
            <a:r>
              <a:rPr lang="en-IN" sz="1400" dirty="0" smtClean="0"/>
              <a:t>To switch between database</a:t>
            </a:r>
            <a:endParaRPr lang="en-US" sz="1400" dirty="0"/>
          </a:p>
        </p:txBody>
      </p:sp>
      <p:sp>
        <p:nvSpPr>
          <p:cNvPr id="26" name="TextBox 25"/>
          <p:cNvSpPr txBox="1"/>
          <p:nvPr/>
        </p:nvSpPr>
        <p:spPr>
          <a:xfrm>
            <a:off x="1317703" y="7445188"/>
            <a:ext cx="3168352" cy="646331"/>
          </a:xfrm>
          <a:prstGeom prst="rect">
            <a:avLst/>
          </a:prstGeom>
          <a:noFill/>
        </p:spPr>
        <p:txBody>
          <a:bodyPr wrap="square" rtlCol="0">
            <a:spAutoFit/>
          </a:bodyPr>
          <a:lstStyle/>
          <a:p>
            <a:r>
              <a:rPr lang="en-IN" b="1" dirty="0" smtClean="0"/>
              <a:t>Database representation in table view</a:t>
            </a:r>
            <a:endParaRPr lang="en-US" b="1" dirty="0"/>
          </a:p>
        </p:txBody>
      </p:sp>
      <p:cxnSp>
        <p:nvCxnSpPr>
          <p:cNvPr id="28" name="Elbow Connector 27"/>
          <p:cNvCxnSpPr/>
          <p:nvPr/>
        </p:nvCxnSpPr>
        <p:spPr>
          <a:xfrm rot="5400000" flipH="1">
            <a:off x="4126432" y="5217750"/>
            <a:ext cx="873386" cy="1116124"/>
          </a:xfrm>
          <a:prstGeom prst="bentConnector4">
            <a:avLst>
              <a:gd name="adj1" fmla="val -26174"/>
              <a:gd name="adj2" fmla="val 67742"/>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80828" y="5148064"/>
            <a:ext cx="2124235" cy="523220"/>
          </a:xfrm>
          <a:prstGeom prst="rect">
            <a:avLst/>
          </a:prstGeom>
          <a:noFill/>
          <a:ln>
            <a:solidFill>
              <a:schemeClr val="tx2">
                <a:lumMod val="60000"/>
                <a:lumOff val="40000"/>
              </a:schemeClr>
            </a:solidFill>
          </a:ln>
        </p:spPr>
        <p:txBody>
          <a:bodyPr wrap="square" rtlCol="0">
            <a:spAutoFit/>
          </a:bodyPr>
          <a:lstStyle/>
          <a:p>
            <a:r>
              <a:rPr lang="en-IN" sz="1400" dirty="0" smtClean="0"/>
              <a:t>To export report in excel sheet</a:t>
            </a:r>
            <a:endParaRPr lang="en-US" sz="1400" dirty="0"/>
          </a:p>
        </p:txBody>
      </p:sp>
    </p:spTree>
    <p:extLst>
      <p:ext uri="{BB962C8B-B14F-4D97-AF65-F5344CB8AC3E}">
        <p14:creationId xmlns:p14="http://schemas.microsoft.com/office/powerpoint/2010/main" val="1680748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648" y="539552"/>
            <a:ext cx="5657850" cy="864096"/>
          </a:xfrm>
        </p:spPr>
        <p:txBody>
          <a:bodyPr/>
          <a:lstStyle/>
          <a:p>
            <a:r>
              <a:rPr lang="en-IN" sz="3200" u="sng" dirty="0" smtClean="0"/>
              <a:t>Kanushree  CRM Project Report</a:t>
            </a:r>
            <a:br>
              <a:rPr lang="en-IN" sz="3200" u="sng" dirty="0" smtClean="0"/>
            </a:br>
            <a:r>
              <a:rPr lang="en-IN" sz="3200" u="sng" dirty="0" smtClean="0"/>
              <a:t>Week 1</a:t>
            </a:r>
            <a:endParaRPr lang="en-US" sz="3200" u="sng" dirty="0"/>
          </a:p>
        </p:txBody>
      </p:sp>
      <p:sp>
        <p:nvSpPr>
          <p:cNvPr id="3" name="Subtitle 2"/>
          <p:cNvSpPr>
            <a:spLocks noGrp="1"/>
          </p:cNvSpPr>
          <p:nvPr>
            <p:ph type="subTitle" idx="1"/>
          </p:nvPr>
        </p:nvSpPr>
        <p:spPr>
          <a:xfrm>
            <a:off x="260648" y="1475656"/>
            <a:ext cx="5688632" cy="504056"/>
          </a:xfrm>
        </p:spPr>
        <p:txBody>
          <a:bodyPr>
            <a:normAutofit/>
          </a:bodyPr>
          <a:lstStyle/>
          <a:p>
            <a:r>
              <a:rPr lang="en-IN" dirty="0" smtClean="0">
                <a:solidFill>
                  <a:schemeClr val="accent1">
                    <a:lumMod val="75000"/>
                  </a:schemeClr>
                </a:solidFill>
              </a:rPr>
              <a:t>Module :  Return and Claims	</a:t>
            </a:r>
            <a:endParaRPr lang="en-US" dirty="0">
              <a:solidFill>
                <a:schemeClr val="accent1">
                  <a:lumMod val="75000"/>
                </a:schemeClr>
              </a:solidFill>
            </a:endParaRPr>
          </a:p>
        </p:txBody>
      </p:sp>
      <p:sp>
        <p:nvSpPr>
          <p:cNvPr id="5" name="TextBox 4"/>
          <p:cNvSpPr txBox="1"/>
          <p:nvPr/>
        </p:nvSpPr>
        <p:spPr>
          <a:xfrm>
            <a:off x="345595" y="1907704"/>
            <a:ext cx="5112568" cy="923330"/>
          </a:xfrm>
          <a:prstGeom prst="rect">
            <a:avLst/>
          </a:prstGeom>
          <a:noFill/>
        </p:spPr>
        <p:txBody>
          <a:bodyPr wrap="square" rtlCol="0">
            <a:spAutoFit/>
          </a:bodyPr>
          <a:lstStyle/>
          <a:p>
            <a:r>
              <a:rPr lang="en-IN" dirty="0" smtClean="0"/>
              <a:t>Objectives</a:t>
            </a:r>
          </a:p>
          <a:p>
            <a:pPr marL="285750" indent="-285750">
              <a:buFont typeface="Arial" pitchFamily="34" charset="0"/>
              <a:buChar char="•"/>
            </a:pPr>
            <a:r>
              <a:rPr lang="en-IN" dirty="0" smtClean="0"/>
              <a:t>Learn PHP &amp; ANGULAR</a:t>
            </a:r>
          </a:p>
          <a:p>
            <a:pPr marL="285750" indent="-285750">
              <a:buFont typeface="Arial" pitchFamily="34" charset="0"/>
              <a:buChar char="•"/>
            </a:pPr>
            <a:r>
              <a:rPr lang="en-IN" dirty="0" smtClean="0"/>
              <a:t>Getting started with modules under CRM project</a:t>
            </a:r>
          </a:p>
        </p:txBody>
      </p:sp>
      <p:sp>
        <p:nvSpPr>
          <p:cNvPr id="8" name="TextBox 7"/>
          <p:cNvSpPr txBox="1"/>
          <p:nvPr/>
        </p:nvSpPr>
        <p:spPr>
          <a:xfrm>
            <a:off x="345595" y="2831034"/>
            <a:ext cx="5832648" cy="923330"/>
          </a:xfrm>
          <a:prstGeom prst="rect">
            <a:avLst/>
          </a:prstGeom>
          <a:noFill/>
        </p:spPr>
        <p:txBody>
          <a:bodyPr wrap="square" rtlCol="0">
            <a:spAutoFit/>
          </a:bodyPr>
          <a:lstStyle/>
          <a:p>
            <a:r>
              <a:rPr lang="en-IN" dirty="0" smtClean="0"/>
              <a:t>For a particular customer the return and claim order to be automatically filled with some fields if clicked from the order part.</a:t>
            </a:r>
            <a:endParaRPr lang="en-US" dirty="0"/>
          </a:p>
        </p:txBody>
      </p:sp>
      <p:sp>
        <p:nvSpPr>
          <p:cNvPr id="10" name="Rectangle 9"/>
          <p:cNvSpPr/>
          <p:nvPr/>
        </p:nvSpPr>
        <p:spPr>
          <a:xfrm>
            <a:off x="188640" y="4139952"/>
            <a:ext cx="5989603" cy="4752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476672" y="4283968"/>
            <a:ext cx="2304256" cy="18722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495600" y="6402669"/>
            <a:ext cx="2304256" cy="1944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TextBox 12"/>
          <p:cNvSpPr txBox="1"/>
          <p:nvPr/>
        </p:nvSpPr>
        <p:spPr>
          <a:xfrm>
            <a:off x="3068960" y="4283968"/>
            <a:ext cx="2880320" cy="2031325"/>
          </a:xfrm>
          <a:prstGeom prst="rect">
            <a:avLst/>
          </a:prstGeom>
          <a:noFill/>
        </p:spPr>
        <p:txBody>
          <a:bodyPr wrap="square" rtlCol="0">
            <a:spAutoFit/>
          </a:bodyPr>
          <a:lstStyle/>
          <a:p>
            <a:r>
              <a:rPr lang="en-IN" dirty="0" smtClean="0"/>
              <a:t>Order details-</a:t>
            </a:r>
          </a:p>
          <a:p>
            <a:r>
              <a:rPr lang="en-IN" dirty="0" smtClean="0"/>
              <a:t>……………….</a:t>
            </a:r>
          </a:p>
          <a:p>
            <a:r>
              <a:rPr lang="en-IN" dirty="0" smtClean="0"/>
              <a:t>……………....</a:t>
            </a:r>
          </a:p>
          <a:p>
            <a:r>
              <a:rPr lang="en-IN" dirty="0" smtClean="0"/>
              <a:t>Provided with a return/exchange button</a:t>
            </a:r>
          </a:p>
          <a:p>
            <a:r>
              <a:rPr lang="en-IN" u="sng" dirty="0" smtClean="0"/>
              <a:t>Return</a:t>
            </a:r>
            <a:r>
              <a:rPr lang="en-IN" dirty="0"/>
              <a:t> </a:t>
            </a:r>
            <a:r>
              <a:rPr lang="en-IN" dirty="0" smtClean="0"/>
              <a:t>                     </a:t>
            </a:r>
          </a:p>
          <a:p>
            <a:r>
              <a:rPr lang="en-IN" u="sng" dirty="0" smtClean="0"/>
              <a:t>Exchange</a:t>
            </a:r>
          </a:p>
        </p:txBody>
      </p:sp>
      <p:sp>
        <p:nvSpPr>
          <p:cNvPr id="14" name="Rectangle 13"/>
          <p:cNvSpPr/>
          <p:nvPr/>
        </p:nvSpPr>
        <p:spPr>
          <a:xfrm>
            <a:off x="7245424" y="3131840"/>
            <a:ext cx="4248472" cy="30243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Elbow Connector 17"/>
          <p:cNvCxnSpPr>
            <a:endCxn id="14" idx="1"/>
          </p:cNvCxnSpPr>
          <p:nvPr/>
        </p:nvCxnSpPr>
        <p:spPr>
          <a:xfrm flipV="1">
            <a:off x="3789040" y="4644008"/>
            <a:ext cx="3456384"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4005064" y="6155021"/>
            <a:ext cx="4248472" cy="118928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253536" y="6642230"/>
            <a:ext cx="3960440" cy="18722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Box 29"/>
          <p:cNvSpPr txBox="1"/>
          <p:nvPr/>
        </p:nvSpPr>
        <p:spPr>
          <a:xfrm>
            <a:off x="548680" y="4644008"/>
            <a:ext cx="1944216" cy="923330"/>
          </a:xfrm>
          <a:prstGeom prst="rect">
            <a:avLst/>
          </a:prstGeom>
          <a:noFill/>
        </p:spPr>
        <p:txBody>
          <a:bodyPr wrap="square" rtlCol="0">
            <a:spAutoFit/>
          </a:bodyPr>
          <a:lstStyle/>
          <a:p>
            <a:r>
              <a:rPr lang="en-IN" dirty="0" smtClean="0"/>
              <a:t>Item image like a basic order details page</a:t>
            </a:r>
            <a:endParaRPr lang="en-US" dirty="0"/>
          </a:p>
        </p:txBody>
      </p:sp>
      <p:sp>
        <p:nvSpPr>
          <p:cNvPr id="31" name="TextBox 30"/>
          <p:cNvSpPr txBox="1"/>
          <p:nvPr/>
        </p:nvSpPr>
        <p:spPr>
          <a:xfrm>
            <a:off x="584684" y="6913112"/>
            <a:ext cx="1872208" cy="923330"/>
          </a:xfrm>
          <a:prstGeom prst="rect">
            <a:avLst/>
          </a:prstGeom>
          <a:noFill/>
        </p:spPr>
        <p:txBody>
          <a:bodyPr wrap="square" rtlCol="0">
            <a:spAutoFit/>
          </a:bodyPr>
          <a:lstStyle/>
          <a:p>
            <a:r>
              <a:rPr lang="en-IN" dirty="0" smtClean="0"/>
              <a:t>Item image like a basic order details page</a:t>
            </a:r>
            <a:endParaRPr lang="en-US" dirty="0" smtClean="0"/>
          </a:p>
        </p:txBody>
      </p:sp>
      <p:sp>
        <p:nvSpPr>
          <p:cNvPr id="32" name="TextBox 31"/>
          <p:cNvSpPr txBox="1"/>
          <p:nvPr/>
        </p:nvSpPr>
        <p:spPr>
          <a:xfrm>
            <a:off x="3149170" y="6517831"/>
            <a:ext cx="2880320" cy="2031325"/>
          </a:xfrm>
          <a:prstGeom prst="rect">
            <a:avLst/>
          </a:prstGeom>
          <a:noFill/>
        </p:spPr>
        <p:txBody>
          <a:bodyPr wrap="square" rtlCol="0">
            <a:spAutoFit/>
          </a:bodyPr>
          <a:lstStyle/>
          <a:p>
            <a:r>
              <a:rPr lang="en-IN" dirty="0" smtClean="0"/>
              <a:t>Order details-</a:t>
            </a:r>
          </a:p>
          <a:p>
            <a:r>
              <a:rPr lang="en-IN" dirty="0" smtClean="0"/>
              <a:t>……………….</a:t>
            </a:r>
          </a:p>
          <a:p>
            <a:r>
              <a:rPr lang="en-IN" dirty="0" smtClean="0"/>
              <a:t>……………....</a:t>
            </a:r>
          </a:p>
          <a:p>
            <a:r>
              <a:rPr lang="en-IN" dirty="0" smtClean="0"/>
              <a:t>Provided with a return/exchange button</a:t>
            </a:r>
          </a:p>
          <a:p>
            <a:r>
              <a:rPr lang="en-IN" u="sng" dirty="0" smtClean="0"/>
              <a:t>Return</a:t>
            </a:r>
            <a:r>
              <a:rPr lang="en-IN" dirty="0"/>
              <a:t> </a:t>
            </a:r>
            <a:r>
              <a:rPr lang="en-IN" dirty="0" smtClean="0"/>
              <a:t>                     </a:t>
            </a:r>
          </a:p>
          <a:p>
            <a:r>
              <a:rPr lang="en-IN" u="sng" dirty="0" smtClean="0"/>
              <a:t>Exchange</a:t>
            </a:r>
          </a:p>
        </p:txBody>
      </p:sp>
      <p:sp>
        <p:nvSpPr>
          <p:cNvPr id="33" name="TextBox 32"/>
          <p:cNvSpPr txBox="1"/>
          <p:nvPr/>
        </p:nvSpPr>
        <p:spPr>
          <a:xfrm>
            <a:off x="7317432" y="3292699"/>
            <a:ext cx="4032448" cy="2862322"/>
          </a:xfrm>
          <a:prstGeom prst="rect">
            <a:avLst/>
          </a:prstGeom>
          <a:noFill/>
        </p:spPr>
        <p:txBody>
          <a:bodyPr wrap="square" rtlCol="0">
            <a:spAutoFit/>
          </a:bodyPr>
          <a:lstStyle/>
          <a:p>
            <a:r>
              <a:rPr lang="en-IN" dirty="0" smtClean="0"/>
              <a:t>When clicked on the return option details like order no, name, details, email id, address to be filled automatically or you can say data to be send to return.php page with post method with these details and rest reason to be filled and submitted.</a:t>
            </a:r>
          </a:p>
          <a:p>
            <a:r>
              <a:rPr lang="en-IN" dirty="0" smtClean="0"/>
              <a:t>For customer if order exceeded the return date limit the button has a state disabled.</a:t>
            </a:r>
            <a:endParaRPr lang="en-US" dirty="0"/>
          </a:p>
        </p:txBody>
      </p:sp>
      <p:sp>
        <p:nvSpPr>
          <p:cNvPr id="34" name="TextBox 33"/>
          <p:cNvSpPr txBox="1"/>
          <p:nvPr/>
        </p:nvSpPr>
        <p:spPr>
          <a:xfrm>
            <a:off x="8397552" y="6913112"/>
            <a:ext cx="3672408" cy="646331"/>
          </a:xfrm>
          <a:prstGeom prst="rect">
            <a:avLst/>
          </a:prstGeom>
          <a:noFill/>
        </p:spPr>
        <p:txBody>
          <a:bodyPr wrap="square" rtlCol="0">
            <a:spAutoFit/>
          </a:bodyPr>
          <a:lstStyle/>
          <a:p>
            <a:r>
              <a:rPr lang="en-IN" dirty="0" smtClean="0"/>
              <a:t>Same for the exchange </a:t>
            </a:r>
            <a:r>
              <a:rPr lang="en-IN" dirty="0" err="1" smtClean="0"/>
              <a:t>part..but</a:t>
            </a:r>
            <a:r>
              <a:rPr lang="en-IN" dirty="0" smtClean="0"/>
              <a:t> not processed yet.t</a:t>
            </a:r>
            <a:endParaRPr lang="en-US" dirty="0"/>
          </a:p>
        </p:txBody>
      </p:sp>
    </p:spTree>
    <p:extLst>
      <p:ext uri="{BB962C8B-B14F-4D97-AF65-F5344CB8AC3E}">
        <p14:creationId xmlns:p14="http://schemas.microsoft.com/office/powerpoint/2010/main" val="24087366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351</TotalTime>
  <Words>978</Words>
  <Application>Microsoft Office PowerPoint</Application>
  <PresentationFormat>On-screen Show (4:3)</PresentationFormat>
  <Paragraphs>185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PowerPoint Presentation</vt:lpstr>
      <vt:lpstr>Kanushree  CRM Project Report Week 1</vt:lpstr>
      <vt:lpstr>Kanushree  CRM Project Report Week 1</vt:lpstr>
      <vt:lpstr>Kanushree  CRM Project Report Week 1</vt:lpstr>
      <vt:lpstr>Kanushree  CRM Project Report Week 1</vt:lpstr>
      <vt:lpstr>Kanushree  CRM Project Report Week 1</vt:lpstr>
      <vt:lpstr>Kanushree  CRM Project Report Week 1</vt:lpstr>
      <vt:lpstr>Kanushree  CRM Project Report Week 1</vt:lpstr>
      <vt:lpstr>Kanushree  CRM Project Report Week 1</vt:lpstr>
      <vt:lpstr>Kanushree  CRM Project Report Week 1</vt:lpstr>
      <vt:lpstr>Kanushree  CRM Project Report Week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Kanushree  CRM Project Report Week 1</dc:title>
  <dc:creator>Windows User</dc:creator>
  <cp:lastModifiedBy>Windows User</cp:lastModifiedBy>
  <cp:revision>22</cp:revision>
  <dcterms:created xsi:type="dcterms:W3CDTF">2020-05-10T07:00:28Z</dcterms:created>
  <dcterms:modified xsi:type="dcterms:W3CDTF">2020-05-10T12:51:48Z</dcterms:modified>
</cp:coreProperties>
</file>