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0" r:id="rId2"/>
    <p:sldId id="273" r:id="rId3"/>
    <p:sldId id="278" r:id="rId4"/>
    <p:sldId id="282" r:id="rId5"/>
    <p:sldId id="281" r:id="rId6"/>
    <p:sldId id="279" r:id="rId7"/>
    <p:sldId id="274" r:id="rId8"/>
    <p:sldId id="277" r:id="rId9"/>
    <p:sldId id="286" r:id="rId10"/>
    <p:sldId id="285" r:id="rId11"/>
    <p:sldId id="284" r:id="rId12"/>
    <p:sldId id="283" r:id="rId13"/>
    <p:sldId id="256" r:id="rId14"/>
    <p:sldId id="26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77797" autoAdjust="0"/>
  </p:normalViewPr>
  <p:slideViewPr>
    <p:cSldViewPr>
      <p:cViewPr>
        <p:scale>
          <a:sx n="77" d="100"/>
          <a:sy n="77" d="100"/>
        </p:scale>
        <p:origin x="-450" y="-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81C69-F6DF-4DE7-BEBB-88A87EBA8F2A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B284-2963-4047-AF14-98F2CCB96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9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70923" y="3"/>
            <a:ext cx="1021079" cy="1019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394715" y="315468"/>
            <a:ext cx="10779760" cy="701040"/>
          </a:xfrm>
          <a:custGeom>
            <a:avLst/>
            <a:gdLst/>
            <a:ahLst/>
            <a:cxnLst/>
            <a:rect l="l" t="t" r="r" b="b"/>
            <a:pathLst>
              <a:path w="10779760" h="701040">
                <a:moveTo>
                  <a:pt x="10779252" y="0"/>
                </a:moveTo>
                <a:lnTo>
                  <a:pt x="398818" y="0"/>
                </a:lnTo>
                <a:lnTo>
                  <a:pt x="331724" y="3448"/>
                </a:lnTo>
                <a:lnTo>
                  <a:pt x="272296" y="13285"/>
                </a:lnTo>
                <a:lnTo>
                  <a:pt x="220102" y="28741"/>
                </a:lnTo>
                <a:lnTo>
                  <a:pt x="174711" y="49052"/>
                </a:lnTo>
                <a:lnTo>
                  <a:pt x="135690" y="73450"/>
                </a:lnTo>
                <a:lnTo>
                  <a:pt x="102609" y="101170"/>
                </a:lnTo>
                <a:lnTo>
                  <a:pt x="75036" y="131444"/>
                </a:lnTo>
                <a:lnTo>
                  <a:pt x="52539" y="163507"/>
                </a:lnTo>
                <a:lnTo>
                  <a:pt x="21049" y="229932"/>
                </a:lnTo>
                <a:lnTo>
                  <a:pt x="4687" y="294314"/>
                </a:lnTo>
                <a:lnTo>
                  <a:pt x="0" y="350519"/>
                </a:lnTo>
                <a:lnTo>
                  <a:pt x="1099" y="377217"/>
                </a:lnTo>
                <a:lnTo>
                  <a:pt x="11193" y="438277"/>
                </a:lnTo>
                <a:lnTo>
                  <a:pt x="34687" y="504447"/>
                </a:lnTo>
                <a:lnTo>
                  <a:pt x="75036" y="569594"/>
                </a:lnTo>
                <a:lnTo>
                  <a:pt x="102609" y="599869"/>
                </a:lnTo>
                <a:lnTo>
                  <a:pt x="135690" y="627589"/>
                </a:lnTo>
                <a:lnTo>
                  <a:pt x="174711" y="651987"/>
                </a:lnTo>
                <a:lnTo>
                  <a:pt x="220102" y="672298"/>
                </a:lnTo>
                <a:lnTo>
                  <a:pt x="272296" y="687754"/>
                </a:lnTo>
                <a:lnTo>
                  <a:pt x="331724" y="697591"/>
                </a:lnTo>
                <a:lnTo>
                  <a:pt x="398818" y="701039"/>
                </a:lnTo>
                <a:lnTo>
                  <a:pt x="10779252" y="701039"/>
                </a:lnTo>
                <a:lnTo>
                  <a:pt x="10779252" y="0"/>
                </a:lnTo>
                <a:close/>
              </a:path>
            </a:pathLst>
          </a:custGeom>
          <a:solidFill>
            <a:srgbClr val="7A0D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9639" y="352171"/>
            <a:ext cx="1047272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140" y="1493269"/>
            <a:ext cx="113099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416" y="1505172"/>
            <a:ext cx="1167600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2225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Customer Information </a:t>
            </a:r>
            <a:r>
              <a:rPr sz="1800" spc="-15" dirty="0">
                <a:latin typeface="Carlito"/>
                <a:cs typeface="Carlito"/>
              </a:rPr>
              <a:t>System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5" dirty="0">
                <a:latin typeface="Carlito"/>
                <a:cs typeface="Carlito"/>
              </a:rPr>
              <a:t>essential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most </a:t>
            </a:r>
            <a:r>
              <a:rPr sz="1800" spc="-10" dirty="0">
                <a:latin typeface="Carlito"/>
                <a:cs typeface="Carlito"/>
              </a:rPr>
              <a:t>common to </a:t>
            </a:r>
            <a:r>
              <a:rPr sz="1800" dirty="0">
                <a:latin typeface="Carlito"/>
                <a:cs typeface="Carlito"/>
              </a:rPr>
              <a:t>all types </a:t>
            </a:r>
            <a:r>
              <a:rPr sz="1800" spc="-5" dirty="0">
                <a:latin typeface="Carlito"/>
                <a:cs typeface="Carlito"/>
              </a:rPr>
              <a:t>of business </a:t>
            </a:r>
            <a:r>
              <a:rPr sz="1800" spc="-10" dirty="0">
                <a:latin typeface="Carlito"/>
                <a:cs typeface="Carlito"/>
              </a:rPr>
              <a:t>organizations, </a:t>
            </a:r>
            <a:r>
              <a:rPr sz="1800" spc="-5" dirty="0">
                <a:latin typeface="Carlito"/>
                <a:cs typeface="Carlito"/>
              </a:rPr>
              <a:t>whether 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manufacturing, service or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trading.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Carlito"/>
              <a:cs typeface="Carlito"/>
            </a:endParaRPr>
          </a:p>
          <a:p>
            <a:pPr marL="298450" marR="508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primarily </a:t>
            </a:r>
            <a:r>
              <a:rPr sz="1800" spc="-10" dirty="0">
                <a:latin typeface="Carlito"/>
                <a:cs typeface="Carlito"/>
              </a:rPr>
              <a:t>contains product codes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descriptions, </a:t>
            </a:r>
            <a:r>
              <a:rPr sz="1800" spc="-10" dirty="0">
                <a:latin typeface="Carlito"/>
                <a:cs typeface="Carlito"/>
              </a:rPr>
              <a:t>customer contact information, personal profile,  historical </a:t>
            </a:r>
            <a:r>
              <a:rPr sz="1800" spc="-5" dirty="0">
                <a:latin typeface="Carlito"/>
                <a:cs typeface="Carlito"/>
              </a:rPr>
              <a:t>queries, </a:t>
            </a:r>
            <a:r>
              <a:rPr sz="1800" spc="-10" dirty="0">
                <a:latin typeface="Carlito"/>
                <a:cs typeface="Carlito"/>
              </a:rPr>
              <a:t>previous </a:t>
            </a:r>
            <a:r>
              <a:rPr sz="1800" spc="-15" dirty="0">
                <a:latin typeface="Carlito"/>
                <a:cs typeface="Carlito"/>
              </a:rPr>
              <a:t>orders, </a:t>
            </a:r>
            <a:r>
              <a:rPr sz="1800" spc="-10" dirty="0">
                <a:latin typeface="Carlito"/>
                <a:cs typeface="Carlito"/>
              </a:rPr>
              <a:t>exchanges, feedbacks,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800" spc="-5" dirty="0" smtClean="0">
                <a:latin typeface="Carlito"/>
                <a:cs typeface="Carlito"/>
              </a:rPr>
              <a:t>    </a:t>
            </a:r>
            <a:r>
              <a:rPr sz="1800" spc="-5" dirty="0" smtClean="0">
                <a:latin typeface="Carlito"/>
                <a:cs typeface="Carlito"/>
              </a:rPr>
              <a:t>This </a:t>
            </a:r>
            <a:r>
              <a:rPr sz="1800" spc="-5" dirty="0">
                <a:latin typeface="Carlito"/>
                <a:cs typeface="Carlito"/>
              </a:rPr>
              <a:t>module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includes: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802" y="3268067"/>
            <a:ext cx="4640455" cy="186717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Product Information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Category </a:t>
            </a:r>
            <a:r>
              <a:rPr sz="1800" dirty="0" smtClean="0">
                <a:latin typeface="Carlito"/>
                <a:cs typeface="Carlito"/>
              </a:rPr>
              <a:t>and</a:t>
            </a:r>
            <a:r>
              <a:rPr sz="1800" spc="35" dirty="0" smtClean="0">
                <a:latin typeface="Carlito"/>
                <a:cs typeface="Carlito"/>
              </a:rPr>
              <a:t> </a:t>
            </a:r>
            <a:r>
              <a:rPr sz="1800" spc="-10" dirty="0" smtClean="0">
                <a:latin typeface="Carlito"/>
                <a:cs typeface="Carlito"/>
              </a:rPr>
              <a:t>Profile</a:t>
            </a:r>
            <a:endParaRPr sz="1800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" dirty="0" smtClean="0">
                <a:latin typeface="Carlito"/>
                <a:cs typeface="Carlito"/>
              </a:rPr>
              <a:t>Customer Contact</a:t>
            </a:r>
            <a:r>
              <a:rPr sz="1800" spc="10" dirty="0" smtClean="0">
                <a:latin typeface="Carlito"/>
                <a:cs typeface="Carlito"/>
              </a:rPr>
              <a:t> </a:t>
            </a:r>
            <a:r>
              <a:rPr sz="1800" spc="-10" dirty="0" smtClean="0">
                <a:latin typeface="Carlito"/>
                <a:cs typeface="Carlito"/>
              </a:rPr>
              <a:t>Information</a:t>
            </a:r>
            <a:endParaRPr sz="1800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5" dirty="0" smtClean="0">
                <a:latin typeface="Carlito"/>
                <a:cs typeface="Carlito"/>
              </a:rPr>
              <a:t>Transactions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Queries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Event </a:t>
            </a:r>
            <a:r>
              <a:rPr sz="1800" spc="-5" dirty="0">
                <a:latin typeface="Carlito"/>
                <a:cs typeface="Carlito"/>
              </a:rPr>
              <a:t>Log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Trigger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Aftersales </a:t>
            </a:r>
            <a:r>
              <a:rPr sz="1800" spc="-15" dirty="0">
                <a:latin typeface="Carlito"/>
                <a:cs typeface="Carlito"/>
              </a:rPr>
              <a:t>Records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Feedbacks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639" y="352171"/>
            <a:ext cx="7578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 smtClean="0"/>
              <a:t>Customer </a:t>
            </a:r>
            <a:r>
              <a:rPr spc="-15" dirty="0"/>
              <a:t>Information</a:t>
            </a:r>
            <a:r>
              <a:rPr spc="-11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21180" y="5564534"/>
            <a:ext cx="9918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What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3369" y="5869334"/>
            <a:ext cx="9690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Do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Now?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6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5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A0D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56363" y="235966"/>
            <a:ext cx="11523980" cy="6400165"/>
            <a:chOff x="356361" y="235965"/>
            <a:chExt cx="11523980" cy="6400165"/>
          </a:xfrm>
        </p:grpSpPr>
        <p:sp>
          <p:nvSpPr>
            <p:cNvPr id="4" name="object 4"/>
            <p:cNvSpPr/>
            <p:nvPr/>
          </p:nvSpPr>
          <p:spPr>
            <a:xfrm>
              <a:off x="362711" y="242315"/>
              <a:ext cx="11511280" cy="6387465"/>
            </a:xfrm>
            <a:custGeom>
              <a:avLst/>
              <a:gdLst/>
              <a:ahLst/>
              <a:cxnLst/>
              <a:rect l="l" t="t" r="r" b="b"/>
              <a:pathLst>
                <a:path w="11511280" h="6387465">
                  <a:moveTo>
                    <a:pt x="0" y="6387084"/>
                  </a:moveTo>
                  <a:lnTo>
                    <a:pt x="11510772" y="6387084"/>
                  </a:lnTo>
                  <a:lnTo>
                    <a:pt x="11510772" y="0"/>
                  </a:lnTo>
                  <a:lnTo>
                    <a:pt x="0" y="0"/>
                  </a:lnTo>
                  <a:lnTo>
                    <a:pt x="0" y="6387084"/>
                  </a:lnTo>
                  <a:close/>
                </a:path>
              </a:pathLst>
            </a:custGeom>
            <a:ln w="12192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410700" y="309372"/>
              <a:ext cx="2407920" cy="2403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307" y="2008709"/>
            <a:ext cx="315595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1CC"/>
                </a:solidFill>
                <a:latin typeface="Carlito"/>
                <a:cs typeface="Carlito"/>
              </a:rPr>
              <a:t>Project</a:t>
            </a:r>
            <a:r>
              <a:rPr sz="4800" b="1" spc="-75" dirty="0">
                <a:solidFill>
                  <a:srgbClr val="FFF1CC"/>
                </a:solidFill>
                <a:latin typeface="Carlito"/>
                <a:cs typeface="Carlito"/>
              </a:rPr>
              <a:t> </a:t>
            </a:r>
            <a:r>
              <a:rPr sz="4800" b="1" spc="-5" dirty="0">
                <a:solidFill>
                  <a:srgbClr val="FFF1CC"/>
                </a:solidFill>
                <a:latin typeface="Carlito"/>
                <a:cs typeface="Carlito"/>
              </a:rPr>
              <a:t>CRM</a:t>
            </a:r>
            <a:endParaRPr sz="4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309" y="3855213"/>
            <a:ext cx="4189729" cy="11945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1CC"/>
                </a:solidFill>
                <a:latin typeface="Carlito"/>
                <a:cs typeface="Carlito"/>
              </a:rPr>
              <a:t>Summer </a:t>
            </a:r>
            <a:r>
              <a:rPr sz="2800" b="1" spc="-15" dirty="0">
                <a:solidFill>
                  <a:srgbClr val="FFF1CC"/>
                </a:solidFill>
                <a:latin typeface="Carlito"/>
                <a:cs typeface="Carlito"/>
              </a:rPr>
              <a:t>Internship</a:t>
            </a:r>
            <a:r>
              <a:rPr sz="2800" b="1" dirty="0">
                <a:solidFill>
                  <a:srgbClr val="FFF1CC"/>
                </a:solidFill>
                <a:latin typeface="Carlito"/>
                <a:cs typeface="Carlito"/>
              </a:rPr>
              <a:t> </a:t>
            </a:r>
            <a:r>
              <a:rPr sz="2800" b="1" spc="-20" dirty="0" smtClean="0">
                <a:solidFill>
                  <a:srgbClr val="FFF1CC"/>
                </a:solidFill>
                <a:latin typeface="Carlito"/>
                <a:cs typeface="Carlito"/>
              </a:rPr>
              <a:t>Program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309" y="5615740"/>
            <a:ext cx="7266305" cy="84830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lang="en-IN" sz="5400" b="1" spc="-5" dirty="0" smtClean="0">
                <a:solidFill>
                  <a:srgbClr val="FFF1CC"/>
                </a:solidFill>
                <a:latin typeface="Carlito"/>
                <a:cs typeface="Carlito"/>
              </a:rPr>
              <a:t>Priyanshu Raj Sony</a:t>
            </a:r>
            <a:endParaRPr sz="5400" b="1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8602" y="108204"/>
            <a:ext cx="11797665" cy="6659880"/>
            <a:chOff x="228600" y="108204"/>
            <a:chExt cx="11797665" cy="6659880"/>
          </a:xfrm>
        </p:grpSpPr>
        <p:sp>
          <p:nvSpPr>
            <p:cNvPr id="10" name="object 10"/>
            <p:cNvSpPr/>
            <p:nvPr/>
          </p:nvSpPr>
          <p:spPr>
            <a:xfrm>
              <a:off x="228600" y="108204"/>
              <a:ext cx="11797665" cy="6659880"/>
            </a:xfrm>
            <a:custGeom>
              <a:avLst/>
              <a:gdLst/>
              <a:ahLst/>
              <a:cxnLst/>
              <a:rect l="l" t="t" r="r" b="b"/>
              <a:pathLst>
                <a:path w="11797665" h="6659880">
                  <a:moveTo>
                    <a:pt x="0" y="6659880"/>
                  </a:moveTo>
                  <a:lnTo>
                    <a:pt x="11797284" y="6659880"/>
                  </a:lnTo>
                  <a:lnTo>
                    <a:pt x="11797284" y="0"/>
                  </a:lnTo>
                  <a:lnTo>
                    <a:pt x="0" y="0"/>
                  </a:lnTo>
                  <a:lnTo>
                    <a:pt x="0" y="6659880"/>
                  </a:lnTo>
                  <a:close/>
                </a:path>
              </a:pathLst>
            </a:custGeom>
            <a:ln w="12191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2430" y="3681857"/>
              <a:ext cx="4479290" cy="130810"/>
            </a:xfrm>
            <a:custGeom>
              <a:avLst/>
              <a:gdLst/>
              <a:ahLst/>
              <a:cxnLst/>
              <a:rect l="l" t="t" r="r" b="b"/>
              <a:pathLst>
                <a:path w="4479290" h="130810">
                  <a:moveTo>
                    <a:pt x="4437380" y="0"/>
                  </a:moveTo>
                  <a:lnTo>
                    <a:pt x="101219" y="15621"/>
                  </a:lnTo>
                  <a:lnTo>
                    <a:pt x="44069" y="15621"/>
                  </a:lnTo>
                  <a:lnTo>
                    <a:pt x="27378" y="18409"/>
                  </a:lnTo>
                  <a:lnTo>
                    <a:pt x="13319" y="26114"/>
                  </a:lnTo>
                  <a:lnTo>
                    <a:pt x="3617" y="37748"/>
                  </a:lnTo>
                  <a:lnTo>
                    <a:pt x="0" y="52324"/>
                  </a:lnTo>
                  <a:lnTo>
                    <a:pt x="26689" y="85512"/>
                  </a:lnTo>
                  <a:lnTo>
                    <a:pt x="59689" y="107902"/>
                  </a:lnTo>
                  <a:lnTo>
                    <a:pt x="92690" y="121457"/>
                  </a:lnTo>
                  <a:lnTo>
                    <a:pt x="119380" y="128143"/>
                  </a:lnTo>
                  <a:lnTo>
                    <a:pt x="121920" y="130810"/>
                  </a:lnTo>
                  <a:lnTo>
                    <a:pt x="4351782" y="130810"/>
                  </a:lnTo>
                  <a:lnTo>
                    <a:pt x="4404846" y="123489"/>
                  </a:lnTo>
                  <a:lnTo>
                    <a:pt x="4435776" y="111775"/>
                  </a:lnTo>
                  <a:lnTo>
                    <a:pt x="4456491" y="87322"/>
                  </a:lnTo>
                  <a:lnTo>
                    <a:pt x="4478909" y="41783"/>
                  </a:lnTo>
                  <a:lnTo>
                    <a:pt x="4475706" y="25342"/>
                  </a:lnTo>
                  <a:lnTo>
                    <a:pt x="4466907" y="12080"/>
                  </a:lnTo>
                  <a:lnTo>
                    <a:pt x="4453727" y="3224"/>
                  </a:lnTo>
                  <a:lnTo>
                    <a:pt x="4437380" y="0"/>
                  </a:lnTo>
                  <a:close/>
                </a:path>
              </a:pathLst>
            </a:custGeom>
            <a:solidFill>
              <a:srgbClr val="5F67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8775" y="1330070"/>
              <a:ext cx="3550285" cy="2303780"/>
            </a:xfrm>
            <a:custGeom>
              <a:avLst/>
              <a:gdLst/>
              <a:ahLst/>
              <a:cxnLst/>
              <a:rect l="l" t="t" r="r" b="b"/>
              <a:pathLst>
                <a:path w="3550284" h="2303779">
                  <a:moveTo>
                    <a:pt x="3469513" y="0"/>
                  </a:moveTo>
                  <a:lnTo>
                    <a:pt x="80390" y="0"/>
                  </a:lnTo>
                  <a:lnTo>
                    <a:pt x="49238" y="8592"/>
                  </a:lnTo>
                  <a:lnTo>
                    <a:pt x="23669" y="31781"/>
                  </a:lnTo>
                  <a:lnTo>
                    <a:pt x="6363" y="65686"/>
                  </a:lnTo>
                  <a:lnTo>
                    <a:pt x="0" y="106425"/>
                  </a:lnTo>
                  <a:lnTo>
                    <a:pt x="0" y="2197354"/>
                  </a:lnTo>
                  <a:lnTo>
                    <a:pt x="6363" y="2239091"/>
                  </a:lnTo>
                  <a:lnTo>
                    <a:pt x="23669" y="2272839"/>
                  </a:lnTo>
                  <a:lnTo>
                    <a:pt x="49238" y="2295419"/>
                  </a:lnTo>
                  <a:lnTo>
                    <a:pt x="80390" y="2303653"/>
                  </a:lnTo>
                  <a:lnTo>
                    <a:pt x="3469513" y="2303653"/>
                  </a:lnTo>
                  <a:lnTo>
                    <a:pt x="3500665" y="2295062"/>
                  </a:lnTo>
                  <a:lnTo>
                    <a:pt x="3526234" y="2271887"/>
                  </a:lnTo>
                  <a:lnTo>
                    <a:pt x="3543540" y="2238019"/>
                  </a:lnTo>
                  <a:lnTo>
                    <a:pt x="3549904" y="2197354"/>
                  </a:lnTo>
                  <a:lnTo>
                    <a:pt x="3549904" y="106425"/>
                  </a:lnTo>
                  <a:lnTo>
                    <a:pt x="3543540" y="64615"/>
                  </a:lnTo>
                  <a:lnTo>
                    <a:pt x="3526234" y="30829"/>
                  </a:lnTo>
                  <a:lnTo>
                    <a:pt x="3500665" y="8235"/>
                  </a:lnTo>
                  <a:lnTo>
                    <a:pt x="3469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1175" y="1473454"/>
              <a:ext cx="3240405" cy="1967864"/>
            </a:xfrm>
            <a:custGeom>
              <a:avLst/>
              <a:gdLst/>
              <a:ahLst/>
              <a:cxnLst/>
              <a:rect l="l" t="t" r="r" b="b"/>
              <a:pathLst>
                <a:path w="3240404" h="1967864">
                  <a:moveTo>
                    <a:pt x="3240404" y="0"/>
                  </a:moveTo>
                  <a:lnTo>
                    <a:pt x="0" y="0"/>
                  </a:lnTo>
                  <a:lnTo>
                    <a:pt x="0" y="1967864"/>
                  </a:lnTo>
                  <a:lnTo>
                    <a:pt x="3240404" y="1967864"/>
                  </a:lnTo>
                  <a:lnTo>
                    <a:pt x="32404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3800" y="3573780"/>
              <a:ext cx="638810" cy="73660"/>
            </a:xfrm>
            <a:custGeom>
              <a:avLst/>
              <a:gdLst/>
              <a:ahLst/>
              <a:cxnLst/>
              <a:rect l="l" t="t" r="r" b="b"/>
              <a:pathLst>
                <a:path w="638809" h="73660">
                  <a:moveTo>
                    <a:pt x="586753" y="70485"/>
                  </a:moveTo>
                  <a:lnTo>
                    <a:pt x="584086" y="70485"/>
                  </a:lnTo>
                  <a:lnTo>
                    <a:pt x="587515" y="71247"/>
                  </a:lnTo>
                  <a:lnTo>
                    <a:pt x="592595" y="70993"/>
                  </a:lnTo>
                  <a:lnTo>
                    <a:pt x="593611" y="70739"/>
                  </a:lnTo>
                  <a:lnTo>
                    <a:pt x="586753" y="70485"/>
                  </a:lnTo>
                  <a:close/>
                </a:path>
                <a:path w="638809" h="73660">
                  <a:moveTo>
                    <a:pt x="638569" y="0"/>
                  </a:moveTo>
                  <a:lnTo>
                    <a:pt x="633362" y="0"/>
                  </a:lnTo>
                  <a:lnTo>
                    <a:pt x="633362" y="2667"/>
                  </a:lnTo>
                  <a:lnTo>
                    <a:pt x="631894" y="33236"/>
                  </a:lnTo>
                  <a:lnTo>
                    <a:pt x="624282" y="53101"/>
                  </a:lnTo>
                  <a:lnTo>
                    <a:pt x="613146" y="64514"/>
                  </a:lnTo>
                  <a:lnTo>
                    <a:pt x="601104" y="69723"/>
                  </a:lnTo>
                  <a:lnTo>
                    <a:pt x="593611" y="70739"/>
                  </a:lnTo>
                  <a:lnTo>
                    <a:pt x="597040" y="70866"/>
                  </a:lnTo>
                  <a:lnTo>
                    <a:pt x="611423" y="68008"/>
                  </a:lnTo>
                  <a:lnTo>
                    <a:pt x="626282" y="57912"/>
                  </a:lnTo>
                  <a:lnTo>
                    <a:pt x="636903" y="36576"/>
                  </a:lnTo>
                  <a:lnTo>
                    <a:pt x="638569" y="0"/>
                  </a:lnTo>
                  <a:close/>
                </a:path>
                <a:path w="638809" h="73660">
                  <a:moveTo>
                    <a:pt x="1466" y="28960"/>
                  </a:moveTo>
                  <a:lnTo>
                    <a:pt x="0" y="34629"/>
                  </a:lnTo>
                  <a:lnTo>
                    <a:pt x="220" y="52625"/>
                  </a:lnTo>
                  <a:lnTo>
                    <a:pt x="11608" y="63263"/>
                  </a:lnTo>
                  <a:lnTo>
                    <a:pt x="36843" y="73152"/>
                  </a:lnTo>
                  <a:lnTo>
                    <a:pt x="10777" y="56203"/>
                  </a:lnTo>
                  <a:lnTo>
                    <a:pt x="1474" y="31670"/>
                  </a:lnTo>
                  <a:lnTo>
                    <a:pt x="1466" y="28960"/>
                  </a:lnTo>
                  <a:close/>
                </a:path>
                <a:path w="638809" h="73660">
                  <a:moveTo>
                    <a:pt x="34176" y="67945"/>
                  </a:moveTo>
                  <a:lnTo>
                    <a:pt x="36843" y="70485"/>
                  </a:lnTo>
                  <a:lnTo>
                    <a:pt x="39383" y="70485"/>
                  </a:lnTo>
                  <a:lnTo>
                    <a:pt x="34176" y="67945"/>
                  </a:lnTo>
                  <a:close/>
                </a:path>
                <a:path w="638809" h="73660">
                  <a:moveTo>
                    <a:pt x="3061" y="0"/>
                  </a:moveTo>
                  <a:lnTo>
                    <a:pt x="1410" y="9590"/>
                  </a:lnTo>
                  <a:lnTo>
                    <a:pt x="1466" y="28960"/>
                  </a:lnTo>
                  <a:lnTo>
                    <a:pt x="8268" y="2667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3500" y="3640836"/>
              <a:ext cx="163195" cy="44450"/>
            </a:xfrm>
            <a:custGeom>
              <a:avLst/>
              <a:gdLst/>
              <a:ahLst/>
              <a:cxnLst/>
              <a:rect l="l" t="t" r="r" b="b"/>
              <a:pathLst>
                <a:path w="163195" h="44450">
                  <a:moveTo>
                    <a:pt x="157479" y="0"/>
                  </a:moveTo>
                  <a:lnTo>
                    <a:pt x="5587" y="0"/>
                  </a:lnTo>
                  <a:lnTo>
                    <a:pt x="0" y="5587"/>
                  </a:lnTo>
                  <a:lnTo>
                    <a:pt x="0" y="38607"/>
                  </a:lnTo>
                  <a:lnTo>
                    <a:pt x="5587" y="44195"/>
                  </a:lnTo>
                  <a:lnTo>
                    <a:pt x="157479" y="44195"/>
                  </a:lnTo>
                  <a:lnTo>
                    <a:pt x="163067" y="38607"/>
                  </a:lnTo>
                  <a:lnTo>
                    <a:pt x="163067" y="558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0076" y="3651504"/>
              <a:ext cx="90170" cy="21590"/>
            </a:xfrm>
            <a:custGeom>
              <a:avLst/>
              <a:gdLst/>
              <a:ahLst/>
              <a:cxnLst/>
              <a:rect l="l" t="t" r="r" b="b"/>
              <a:pathLst>
                <a:path w="90170" h="21589">
                  <a:moveTo>
                    <a:pt x="87249" y="0"/>
                  </a:moveTo>
                  <a:lnTo>
                    <a:pt x="2666" y="0"/>
                  </a:lnTo>
                  <a:lnTo>
                    <a:pt x="0" y="2667"/>
                  </a:lnTo>
                  <a:lnTo>
                    <a:pt x="0" y="18669"/>
                  </a:lnTo>
                  <a:lnTo>
                    <a:pt x="2666" y="21336"/>
                  </a:lnTo>
                  <a:lnTo>
                    <a:pt x="87249" y="21336"/>
                  </a:lnTo>
                  <a:lnTo>
                    <a:pt x="89915" y="18669"/>
                  </a:lnTo>
                  <a:lnTo>
                    <a:pt x="89915" y="266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031223" y="3639312"/>
              <a:ext cx="349250" cy="45720"/>
            </a:xfrm>
            <a:custGeom>
              <a:avLst/>
              <a:gdLst/>
              <a:ahLst/>
              <a:cxnLst/>
              <a:rect l="l" t="t" r="r" b="b"/>
              <a:pathLst>
                <a:path w="349250" h="45720">
                  <a:moveTo>
                    <a:pt x="343280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40005"/>
                  </a:lnTo>
                  <a:lnTo>
                    <a:pt x="5715" y="45719"/>
                  </a:lnTo>
                  <a:lnTo>
                    <a:pt x="343280" y="45719"/>
                  </a:lnTo>
                  <a:lnTo>
                    <a:pt x="348996" y="40005"/>
                  </a:lnTo>
                  <a:lnTo>
                    <a:pt x="348996" y="571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6756" y="3651504"/>
              <a:ext cx="216535" cy="21590"/>
            </a:xfrm>
            <a:custGeom>
              <a:avLst/>
              <a:gdLst/>
              <a:ahLst/>
              <a:cxnLst/>
              <a:rect l="l" t="t" r="r" b="b"/>
              <a:pathLst>
                <a:path w="216534" h="21589">
                  <a:moveTo>
                    <a:pt x="213741" y="0"/>
                  </a:moveTo>
                  <a:lnTo>
                    <a:pt x="2667" y="0"/>
                  </a:lnTo>
                  <a:lnTo>
                    <a:pt x="0" y="2667"/>
                  </a:lnTo>
                  <a:lnTo>
                    <a:pt x="0" y="18669"/>
                  </a:lnTo>
                  <a:lnTo>
                    <a:pt x="2667" y="21336"/>
                  </a:lnTo>
                  <a:lnTo>
                    <a:pt x="213741" y="21336"/>
                  </a:lnTo>
                  <a:lnTo>
                    <a:pt x="216408" y="18669"/>
                  </a:lnTo>
                  <a:lnTo>
                    <a:pt x="216408" y="266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8167" y="1318259"/>
              <a:ext cx="2162810" cy="2143125"/>
            </a:xfrm>
            <a:custGeom>
              <a:avLst/>
              <a:gdLst/>
              <a:ahLst/>
              <a:cxnLst/>
              <a:rect l="l" t="t" r="r" b="b"/>
              <a:pathLst>
                <a:path w="2162809" h="2143125">
                  <a:moveTo>
                    <a:pt x="1345056" y="0"/>
                  </a:moveTo>
                  <a:lnTo>
                    <a:pt x="0" y="2142743"/>
                  </a:lnTo>
                  <a:lnTo>
                    <a:pt x="2158110" y="2142743"/>
                  </a:lnTo>
                  <a:lnTo>
                    <a:pt x="2162555" y="5587"/>
                  </a:lnTo>
                  <a:lnTo>
                    <a:pt x="1345056" y="0"/>
                  </a:lnTo>
                  <a:close/>
                </a:path>
              </a:pathLst>
            </a:custGeom>
            <a:solidFill>
              <a:srgbClr val="99999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6752" y="2193035"/>
              <a:ext cx="1999614" cy="739140"/>
            </a:xfrm>
            <a:custGeom>
              <a:avLst/>
              <a:gdLst/>
              <a:ahLst/>
              <a:cxnLst/>
              <a:rect l="l" t="t" r="r" b="b"/>
              <a:pathLst>
                <a:path w="1999615" h="739139">
                  <a:moveTo>
                    <a:pt x="114300" y="0"/>
                  </a:moveTo>
                  <a:lnTo>
                    <a:pt x="0" y="0"/>
                  </a:lnTo>
                  <a:lnTo>
                    <a:pt x="0" y="739140"/>
                  </a:lnTo>
                  <a:lnTo>
                    <a:pt x="114300" y="739140"/>
                  </a:lnTo>
                  <a:lnTo>
                    <a:pt x="114300" y="0"/>
                  </a:lnTo>
                  <a:close/>
                </a:path>
                <a:path w="1999615" h="739139">
                  <a:moveTo>
                    <a:pt x="742188" y="245364"/>
                  </a:moveTo>
                  <a:lnTo>
                    <a:pt x="627888" y="245364"/>
                  </a:lnTo>
                  <a:lnTo>
                    <a:pt x="627888" y="739140"/>
                  </a:lnTo>
                  <a:lnTo>
                    <a:pt x="742188" y="739140"/>
                  </a:lnTo>
                  <a:lnTo>
                    <a:pt x="742188" y="245364"/>
                  </a:lnTo>
                  <a:close/>
                </a:path>
                <a:path w="1999615" h="739139">
                  <a:moveTo>
                    <a:pt x="1371600" y="327660"/>
                  </a:moveTo>
                  <a:lnTo>
                    <a:pt x="1257300" y="327660"/>
                  </a:lnTo>
                  <a:lnTo>
                    <a:pt x="1257300" y="739140"/>
                  </a:lnTo>
                  <a:lnTo>
                    <a:pt x="1371600" y="739140"/>
                  </a:lnTo>
                  <a:lnTo>
                    <a:pt x="1371600" y="327660"/>
                  </a:lnTo>
                  <a:close/>
                </a:path>
                <a:path w="1999615" h="739139">
                  <a:moveTo>
                    <a:pt x="1999488" y="409956"/>
                  </a:moveTo>
                  <a:lnTo>
                    <a:pt x="1885188" y="409956"/>
                  </a:lnTo>
                  <a:lnTo>
                    <a:pt x="1885188" y="739140"/>
                  </a:lnTo>
                  <a:lnTo>
                    <a:pt x="1999488" y="739140"/>
                  </a:lnTo>
                  <a:lnTo>
                    <a:pt x="1999488" y="4099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131052" y="2357627"/>
              <a:ext cx="1999614" cy="574675"/>
            </a:xfrm>
            <a:custGeom>
              <a:avLst/>
              <a:gdLst/>
              <a:ahLst/>
              <a:cxnLst/>
              <a:rect l="l" t="t" r="r" b="b"/>
              <a:pathLst>
                <a:path w="1999615" h="574675">
                  <a:moveTo>
                    <a:pt x="11430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14300" y="574548"/>
                  </a:lnTo>
                  <a:lnTo>
                    <a:pt x="114300" y="0"/>
                  </a:lnTo>
                  <a:close/>
                </a:path>
                <a:path w="1999615" h="574675">
                  <a:moveTo>
                    <a:pt x="742188" y="245364"/>
                  </a:moveTo>
                  <a:lnTo>
                    <a:pt x="627888" y="245364"/>
                  </a:lnTo>
                  <a:lnTo>
                    <a:pt x="627888" y="574548"/>
                  </a:lnTo>
                  <a:lnTo>
                    <a:pt x="742188" y="574548"/>
                  </a:lnTo>
                  <a:lnTo>
                    <a:pt x="742188" y="245364"/>
                  </a:lnTo>
                  <a:close/>
                </a:path>
                <a:path w="1999615" h="574675">
                  <a:moveTo>
                    <a:pt x="1371600" y="245364"/>
                  </a:moveTo>
                  <a:lnTo>
                    <a:pt x="1257300" y="245364"/>
                  </a:lnTo>
                  <a:lnTo>
                    <a:pt x="1257300" y="574548"/>
                  </a:lnTo>
                  <a:lnTo>
                    <a:pt x="1371600" y="574548"/>
                  </a:lnTo>
                  <a:lnTo>
                    <a:pt x="1371600" y="245364"/>
                  </a:lnTo>
                  <a:close/>
                </a:path>
                <a:path w="1999615" h="574675">
                  <a:moveTo>
                    <a:pt x="1999488" y="327660"/>
                  </a:moveTo>
                  <a:lnTo>
                    <a:pt x="1885188" y="327660"/>
                  </a:lnTo>
                  <a:lnTo>
                    <a:pt x="1885188" y="574548"/>
                  </a:lnTo>
                  <a:lnTo>
                    <a:pt x="1999488" y="574548"/>
                  </a:lnTo>
                  <a:lnTo>
                    <a:pt x="1999488" y="32766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5352" y="2357627"/>
              <a:ext cx="1999614" cy="574675"/>
            </a:xfrm>
            <a:custGeom>
              <a:avLst/>
              <a:gdLst/>
              <a:ahLst/>
              <a:cxnLst/>
              <a:rect l="l" t="t" r="r" b="b"/>
              <a:pathLst>
                <a:path w="1999615" h="574675">
                  <a:moveTo>
                    <a:pt x="114300" y="80772"/>
                  </a:moveTo>
                  <a:lnTo>
                    <a:pt x="0" y="80772"/>
                  </a:lnTo>
                  <a:lnTo>
                    <a:pt x="0" y="574548"/>
                  </a:lnTo>
                  <a:lnTo>
                    <a:pt x="114300" y="574548"/>
                  </a:lnTo>
                  <a:lnTo>
                    <a:pt x="114300" y="80772"/>
                  </a:lnTo>
                  <a:close/>
                </a:path>
                <a:path w="1999615" h="574675">
                  <a:moveTo>
                    <a:pt x="742188" y="0"/>
                  </a:moveTo>
                  <a:lnTo>
                    <a:pt x="627888" y="0"/>
                  </a:lnTo>
                  <a:lnTo>
                    <a:pt x="627888" y="574548"/>
                  </a:lnTo>
                  <a:lnTo>
                    <a:pt x="742188" y="574548"/>
                  </a:lnTo>
                  <a:lnTo>
                    <a:pt x="742188" y="0"/>
                  </a:lnTo>
                  <a:close/>
                </a:path>
                <a:path w="1999615" h="574675">
                  <a:moveTo>
                    <a:pt x="1371600" y="327660"/>
                  </a:moveTo>
                  <a:lnTo>
                    <a:pt x="1257300" y="327660"/>
                  </a:lnTo>
                  <a:lnTo>
                    <a:pt x="1257300" y="574548"/>
                  </a:lnTo>
                  <a:lnTo>
                    <a:pt x="1371600" y="574548"/>
                  </a:lnTo>
                  <a:lnTo>
                    <a:pt x="1371600" y="327660"/>
                  </a:lnTo>
                  <a:close/>
                </a:path>
                <a:path w="1999615" h="574675">
                  <a:moveTo>
                    <a:pt x="1999488" y="409956"/>
                  </a:moveTo>
                  <a:lnTo>
                    <a:pt x="1885188" y="409956"/>
                  </a:lnTo>
                  <a:lnTo>
                    <a:pt x="1885188" y="574548"/>
                  </a:lnTo>
                  <a:lnTo>
                    <a:pt x="1999488" y="574548"/>
                  </a:lnTo>
                  <a:lnTo>
                    <a:pt x="1999488" y="40995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66277" y="3018283"/>
            <a:ext cx="27813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e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5501" y="3018282"/>
            <a:ext cx="27813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 smtClean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200" spc="-5" dirty="0" smtClean="0">
                <a:solidFill>
                  <a:srgbClr val="585858"/>
                </a:solidFill>
                <a:latin typeface="Carlito"/>
                <a:cs typeface="Carlito"/>
              </a:rPr>
              <a:t>x</a:t>
            </a:r>
            <a:r>
              <a:rPr sz="1200" dirty="0" smtClean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24853" y="3018283"/>
            <a:ext cx="27813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e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03949" y="3018282"/>
            <a:ext cx="21404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e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639" y="352171"/>
            <a:ext cx="7578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 </a:t>
            </a:r>
            <a:r>
              <a:rPr spc="-15" dirty="0"/>
              <a:t>Customer Information</a:t>
            </a:r>
            <a:r>
              <a:rPr spc="-110" dirty="0"/>
              <a:t> </a:t>
            </a:r>
            <a:r>
              <a:rPr spc="-30" dirty="0"/>
              <a:t>System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29861"/>
              </p:ext>
            </p:extLst>
          </p:nvPr>
        </p:nvGraphicFramePr>
        <p:xfrm>
          <a:off x="457203" y="1219200"/>
          <a:ext cx="11290936" cy="5297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011"/>
                <a:gridCol w="3707765"/>
                <a:gridCol w="1950720"/>
                <a:gridCol w="1950720"/>
                <a:gridCol w="1950720"/>
              </a:tblGrid>
              <a:tr h="506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Sub-module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Process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Technology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People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Product</a:t>
                      </a:r>
                      <a:r>
                        <a:rPr sz="14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Information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91440" marR="5289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–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Category</a:t>
                      </a:r>
                      <a:r>
                        <a:rPr sz="1400" b="1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and 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Profile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Development of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product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codes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 marR="35623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Record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building on Cloud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platform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any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other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company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owned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portal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 marR="9525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Development 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design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database of  100,000+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products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in 20+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product</a:t>
                      </a:r>
                      <a:r>
                        <a:rPr sz="14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categories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Design and development 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App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database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108585" indent="-287020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Excel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based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updates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relevant  coding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 web  server/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CRM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portal;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Web-based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master  repository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8460" marR="15557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Languages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– 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PHP,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MySQL, HTML,</a:t>
                      </a:r>
                      <a:r>
                        <a:rPr sz="14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CSS,  Bootstrap, 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JAVA,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Jquery,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Angular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Microsoft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Office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server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Android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Pro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(Hubspot,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SFDC,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etc.)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379095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CRM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Analyst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9095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Web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Developer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9095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Android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Developer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4344">
                <a:tc>
                  <a:txBody>
                    <a:bodyPr/>
                    <a:lstStyle/>
                    <a:p>
                      <a:pPr marL="91440" marR="31051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Customer</a:t>
                      </a:r>
                      <a:r>
                        <a:rPr sz="14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Contact  Information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marR="220979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 smtClean="0">
                          <a:latin typeface="Carlito"/>
                          <a:cs typeface="Carlito"/>
                        </a:rPr>
                        <a:t>Creation of </a:t>
                      </a:r>
                      <a:r>
                        <a:rPr sz="1400" spc="-10" dirty="0" smtClean="0">
                          <a:latin typeface="Carlito"/>
                          <a:cs typeface="Carlito"/>
                        </a:rPr>
                        <a:t>customer </a:t>
                      </a:r>
                      <a:r>
                        <a:rPr sz="1400" spc="-5" dirty="0" smtClean="0">
                          <a:latin typeface="Carlito"/>
                          <a:cs typeface="Carlito"/>
                        </a:rPr>
                        <a:t>database </a:t>
                      </a:r>
                      <a:r>
                        <a:rPr sz="1400" dirty="0" smtClean="0">
                          <a:latin typeface="Carlito"/>
                          <a:cs typeface="Carlito"/>
                        </a:rPr>
                        <a:t>– Name,  </a:t>
                      </a:r>
                      <a:r>
                        <a:rPr sz="1400" spc="-10" dirty="0" smtClean="0">
                          <a:latin typeface="Carlito"/>
                          <a:cs typeface="Carlito"/>
                        </a:rPr>
                        <a:t>contact </a:t>
                      </a:r>
                      <a:r>
                        <a:rPr sz="1400" spc="-5" dirty="0" smtClean="0">
                          <a:latin typeface="Carlito"/>
                          <a:cs typeface="Carlito"/>
                        </a:rPr>
                        <a:t>details, </a:t>
                      </a:r>
                      <a:r>
                        <a:rPr sz="1400" spc="-10" dirty="0" smtClean="0">
                          <a:latin typeface="Carlito"/>
                          <a:cs typeface="Carlito"/>
                        </a:rPr>
                        <a:t>frequency </a:t>
                      </a:r>
                      <a:r>
                        <a:rPr sz="1400" spc="-5" dirty="0" smtClean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spc="-10" dirty="0" smtClean="0">
                          <a:latin typeface="Carlito"/>
                          <a:cs typeface="Carlito"/>
                        </a:rPr>
                        <a:t>purchase,</a:t>
                      </a:r>
                      <a:r>
                        <a:rPr sz="1400" spc="7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 smtClean="0">
                          <a:latin typeface="Carlito"/>
                          <a:cs typeface="Carlito"/>
                        </a:rPr>
                        <a:t>etc.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Design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update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 smtClean="0">
                          <a:latin typeface="Carlito"/>
                          <a:cs typeface="Carlito"/>
                        </a:rPr>
                        <a:t>schedule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102870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Web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based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template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  repository on</a:t>
                      </a:r>
                      <a:r>
                        <a:rPr sz="14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server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Transactions</a:t>
                      </a:r>
                      <a:r>
                        <a:rPr sz="14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&amp;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Queries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Purchase</a:t>
                      </a:r>
                      <a:r>
                        <a:rPr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history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Prospect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list building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Acknowledgement and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resolution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templates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167005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Excel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based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repository/records; 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Web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based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templates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b="1" spc="-15" dirty="0">
                          <a:latin typeface="Carlito"/>
                          <a:cs typeface="Carlito"/>
                        </a:rPr>
                        <a:t>Event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Log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Triggers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marR="183515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Define and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design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triggers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sales,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quality,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design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aftersales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teams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758825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based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templates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 marR="3028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IN" sz="1400" b="1" spc="-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 smtClean="0">
                          <a:latin typeface="Carlito"/>
                          <a:cs typeface="Carlito"/>
                        </a:rPr>
                        <a:t>Aftersales</a:t>
                      </a:r>
                      <a:r>
                        <a:rPr sz="1400" b="1" spc="-8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records 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Feedback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Aftersales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records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management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Template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feedback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service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delivery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758825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based  repository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22" y="3"/>
            <a:ext cx="1021079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91159" y="159257"/>
            <a:ext cx="10779760" cy="701040"/>
          </a:xfrm>
          <a:custGeom>
            <a:avLst/>
            <a:gdLst/>
            <a:ahLst/>
            <a:cxnLst/>
            <a:rect l="l" t="t" r="r" b="b"/>
            <a:pathLst>
              <a:path w="10779760" h="701040">
                <a:moveTo>
                  <a:pt x="10779252" y="0"/>
                </a:moveTo>
                <a:lnTo>
                  <a:pt x="398818" y="0"/>
                </a:lnTo>
                <a:lnTo>
                  <a:pt x="331724" y="3448"/>
                </a:lnTo>
                <a:lnTo>
                  <a:pt x="272296" y="13285"/>
                </a:lnTo>
                <a:lnTo>
                  <a:pt x="220102" y="28741"/>
                </a:lnTo>
                <a:lnTo>
                  <a:pt x="174711" y="49052"/>
                </a:lnTo>
                <a:lnTo>
                  <a:pt x="135690" y="73450"/>
                </a:lnTo>
                <a:lnTo>
                  <a:pt x="102609" y="101170"/>
                </a:lnTo>
                <a:lnTo>
                  <a:pt x="75036" y="131444"/>
                </a:lnTo>
                <a:lnTo>
                  <a:pt x="52539" y="163507"/>
                </a:lnTo>
                <a:lnTo>
                  <a:pt x="21049" y="229932"/>
                </a:lnTo>
                <a:lnTo>
                  <a:pt x="4687" y="294314"/>
                </a:lnTo>
                <a:lnTo>
                  <a:pt x="0" y="350519"/>
                </a:lnTo>
                <a:lnTo>
                  <a:pt x="1099" y="377217"/>
                </a:lnTo>
                <a:lnTo>
                  <a:pt x="11193" y="438277"/>
                </a:lnTo>
                <a:lnTo>
                  <a:pt x="34687" y="504447"/>
                </a:lnTo>
                <a:lnTo>
                  <a:pt x="75036" y="569594"/>
                </a:lnTo>
                <a:lnTo>
                  <a:pt x="102609" y="599869"/>
                </a:lnTo>
                <a:lnTo>
                  <a:pt x="135690" y="627589"/>
                </a:lnTo>
                <a:lnTo>
                  <a:pt x="174711" y="651987"/>
                </a:lnTo>
                <a:lnTo>
                  <a:pt x="220102" y="672298"/>
                </a:lnTo>
                <a:lnTo>
                  <a:pt x="272296" y="687754"/>
                </a:lnTo>
                <a:lnTo>
                  <a:pt x="331724" y="697591"/>
                </a:lnTo>
                <a:lnTo>
                  <a:pt x="398818" y="701039"/>
                </a:lnTo>
                <a:lnTo>
                  <a:pt x="10779252" y="701039"/>
                </a:lnTo>
                <a:lnTo>
                  <a:pt x="10779252" y="0"/>
                </a:lnTo>
                <a:close/>
              </a:path>
            </a:pathLst>
          </a:custGeom>
          <a:solidFill>
            <a:srgbClr val="7A0D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182146"/>
            <a:ext cx="8839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30"/>
              </a:spcBef>
            </a:pPr>
            <a:r>
              <a:rPr lang="en-IN" b="1" spc="-5" dirty="0" smtClean="0"/>
              <a:t>Product</a:t>
            </a:r>
            <a:r>
              <a:rPr lang="en-IN" b="1" spc="-45" dirty="0" smtClean="0"/>
              <a:t> </a:t>
            </a:r>
            <a:r>
              <a:rPr lang="en-IN" b="1" spc="-5" dirty="0" smtClean="0"/>
              <a:t>Information </a:t>
            </a:r>
            <a:r>
              <a:rPr lang="en-IN" b="1" dirty="0" smtClean="0"/>
              <a:t>or categories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91160" y="1295400"/>
            <a:ext cx="115722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marR="528955">
              <a:lnSpc>
                <a:spcPct val="100000"/>
              </a:lnSpc>
            </a:pPr>
            <a:r>
              <a:rPr lang="en-IN" b="1" dirty="0" smtClean="0">
                <a:latin typeface="Carlito"/>
                <a:cs typeface="Carlito"/>
              </a:rPr>
              <a:t>– Product information( </a:t>
            </a:r>
            <a:r>
              <a:rPr lang="en-IN" b="1" spc="-5" dirty="0" smtClean="0">
                <a:latin typeface="Carlito"/>
                <a:cs typeface="Carlito"/>
              </a:rPr>
              <a:t>Category</a:t>
            </a:r>
            <a:r>
              <a:rPr lang="en-IN" b="1" spc="-130" dirty="0" smtClean="0">
                <a:latin typeface="Carlito"/>
                <a:cs typeface="Carlito"/>
              </a:rPr>
              <a:t> </a:t>
            </a:r>
            <a:r>
              <a:rPr lang="en-IN" b="1" dirty="0" smtClean="0">
                <a:latin typeface="Carlito"/>
                <a:cs typeface="Carlito"/>
              </a:rPr>
              <a:t>and  </a:t>
            </a:r>
            <a:r>
              <a:rPr lang="en-IN" b="1" spc="-5" dirty="0" smtClean="0">
                <a:latin typeface="Carlito"/>
                <a:cs typeface="Carlito"/>
              </a:rPr>
              <a:t>Profile) : </a:t>
            </a:r>
            <a:r>
              <a:rPr lang="en-IN" spc="-5" dirty="0" smtClean="0">
                <a:latin typeface="Carlito"/>
                <a:cs typeface="Carlito"/>
              </a:rPr>
              <a:t>Firstly categorise into five main categories gold  </a:t>
            </a:r>
          </a:p>
          <a:p>
            <a:pPr marL="91440" marR="528955">
              <a:lnSpc>
                <a:spcPct val="100000"/>
              </a:lnSpc>
            </a:pP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pc="-5" dirty="0" smtClean="0">
                <a:latin typeface="Carlito"/>
                <a:cs typeface="Carlito"/>
              </a:rPr>
              <a:t>                                                                               , diamond, platinum pear and gemstone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Firstly create the product code along with product description, with their pictures and their details pictures with different views and product weight and a formula to calculate their rate by the updated value of gold or diamond rate.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For that I will first categorise on excel based sheet then in database so that we can retrieve it at the website on the basis of their requirements.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We will retrieve all the product database on user admin interface so to analyse which product is missing and which product is being prepared and product range. 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cap="all" dirty="0"/>
          </a:p>
          <a:p>
            <a:pPr marL="377190" marR="528955" indent="-285750">
              <a:lnSpc>
                <a:spcPct val="100000"/>
              </a:lnSpc>
              <a:buFont typeface="Arial" pitchFamily="34" charset="0"/>
              <a:buChar char="•"/>
            </a:pPr>
            <a:endParaRPr lang="en-IN" b="1" spc="-5" dirty="0">
              <a:latin typeface="Carlito"/>
              <a:cs typeface="Carlito"/>
            </a:endParaRPr>
          </a:p>
          <a:p>
            <a:pPr marL="91440" marR="528955">
              <a:lnSpc>
                <a:spcPct val="100000"/>
              </a:lnSpc>
            </a:pPr>
            <a:endParaRPr lang="en-IN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JEWELLERY CATEGORIES(front page)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48636"/>
              </p:ext>
            </p:extLst>
          </p:nvPr>
        </p:nvGraphicFramePr>
        <p:xfrm>
          <a:off x="152400" y="1086753"/>
          <a:ext cx="11734800" cy="42122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49306"/>
                <a:gridCol w="1990530"/>
                <a:gridCol w="1907592"/>
                <a:gridCol w="2053772"/>
                <a:gridCol w="2133600"/>
              </a:tblGrid>
              <a:tr h="55463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GOLD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DIAMOND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PLATINUM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PEARL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GEMSTONE</a:t>
                      </a:r>
                      <a:endParaRPr lang="en-IN" dirty="0"/>
                    </a:p>
                  </a:txBody>
                  <a:tcPr/>
                </a:tc>
              </a:tr>
              <a:tr h="3429000">
                <a:tc>
                  <a:txBody>
                    <a:bodyPr/>
                    <a:lstStyle/>
                    <a:p>
                      <a:r>
                        <a:rPr lang="en-IN" dirty="0" smtClean="0"/>
                        <a:t>EAR RINGS              BANGLES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NECKLACE               TIKA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CHAIN                      NATH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NOSEPIN                  BRACELETS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RINGS                       BAJUBANDH</a:t>
                      </a:r>
                      <a:r>
                        <a:rPr lang="en-IN" baseline="0" dirty="0" smtClean="0"/>
                        <a:t> 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PENDANT                </a:t>
                      </a:r>
                      <a:r>
                        <a:rPr lang="en-IN" baseline="0" dirty="0" smtClean="0"/>
                        <a:t>KAMARBANDH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EAR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NECKLACE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 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SOLITAIRES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PENDANT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NOSEPIN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CHAIN</a:t>
                      </a:r>
                    </a:p>
                    <a:p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    EAR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RINGS 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PENDANT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BRECELETS</a:t>
                      </a:r>
                    </a:p>
                    <a:p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  BANGLES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NECKLACE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NOSEPIN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PENDANT</a:t>
                      </a:r>
                    </a:p>
                    <a:p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   EAR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NECKLACE</a:t>
                      </a:r>
                    </a:p>
                    <a:p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BANGLES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RINGS 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EAR RINGS </a:t>
                      </a:r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 </a:t>
                      </a:r>
                    </a:p>
                    <a:p>
                      <a:r>
                        <a:rPr lang="en-IN" baseline="0" dirty="0" smtClean="0"/>
                        <a:t>  </a:t>
                      </a:r>
                      <a:r>
                        <a:rPr lang="en-IN" dirty="0" smtClean="0"/>
                        <a:t>PENDANT </a:t>
                      </a:r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  </a:t>
                      </a:r>
                      <a:r>
                        <a:rPr lang="en-IN" dirty="0" smtClean="0"/>
                        <a:t>TIKA &amp; NATH</a:t>
                      </a:r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     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9" y="5334000"/>
            <a:ext cx="1143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This jewellery dropdown should cover all the screen or having good aspect ratio from both side.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We can put respective picture (best one) on rightmost part if we hover on any category of jewellery.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Just underline or bold the part gold, diamond, platinum,  and pearl.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Only jewellery , brand and gifts of </a:t>
            </a:r>
            <a:r>
              <a:rPr lang="en-IN" dirty="0" err="1" smtClean="0"/>
              <a:t>navbar</a:t>
            </a:r>
            <a:r>
              <a:rPr lang="en-IN" dirty="0" smtClean="0"/>
              <a:t> will have dropdown with same width and height.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0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Brand and Gifts categories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7746"/>
              </p:ext>
            </p:extLst>
          </p:nvPr>
        </p:nvGraphicFramePr>
        <p:xfrm>
          <a:off x="228600" y="1295400"/>
          <a:ext cx="11582400" cy="373380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91200"/>
                <a:gridCol w="5791200"/>
              </a:tblGrid>
              <a:tr h="3733801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</a:t>
                      </a:r>
                    </a:p>
                    <a:p>
                      <a:r>
                        <a:rPr lang="en-IN" dirty="0" smtClean="0"/>
                        <a:t>                        </a:t>
                      </a:r>
                    </a:p>
                    <a:p>
                      <a:r>
                        <a:rPr lang="en-IN" dirty="0" smtClean="0"/>
                        <a:t>                           LAVANYA</a:t>
                      </a:r>
                    </a:p>
                    <a:p>
                      <a:r>
                        <a:rPr lang="en-IN" dirty="0" smtClean="0"/>
                        <a:t>             </a:t>
                      </a:r>
                    </a:p>
                    <a:p>
                      <a:r>
                        <a:rPr lang="en-IN" dirty="0" smtClean="0"/>
                        <a:t>                           MISHKA</a:t>
                      </a:r>
                    </a:p>
                    <a:p>
                      <a:r>
                        <a:rPr lang="en-IN" dirty="0" smtClean="0"/>
                        <a:t>    </a:t>
                      </a:r>
                      <a:r>
                        <a:rPr lang="en-IN" baseline="0" dirty="0" smtClean="0"/>
                        <a:t>                           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                 PANACHE</a:t>
                      </a:r>
                    </a:p>
                    <a:p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                           RIMJHIM</a:t>
                      </a:r>
                    </a:p>
                    <a:p>
                      <a:r>
                        <a:rPr lang="en-IN" dirty="0" smtClean="0"/>
                        <a:t>               </a:t>
                      </a:r>
                    </a:p>
                    <a:p>
                      <a:r>
                        <a:rPr lang="en-IN" dirty="0" smtClean="0"/>
                        <a:t>                           NAZAKAT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4953000" y="2362200"/>
            <a:ext cx="2467232" cy="23622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LOGO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1905000"/>
            <a:ext cx="3962400" cy="297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IF POSSIBLE PUT PICTURE  HOVER  ON LEFT SIDE BRAND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486400"/>
            <a:ext cx="1089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Above frame is for both brands and gift section of </a:t>
            </a:r>
            <a:r>
              <a:rPr lang="en-IN" dirty="0" err="1" smtClean="0"/>
              <a:t>of</a:t>
            </a:r>
            <a:r>
              <a:rPr lang="en-IN" dirty="0" smtClean="0"/>
              <a:t> </a:t>
            </a:r>
            <a:r>
              <a:rPr lang="en-IN" dirty="0" err="1" smtClean="0"/>
              <a:t>navbar</a:t>
            </a:r>
            <a:r>
              <a:rPr lang="en-IN" dirty="0" smtClean="0"/>
              <a:t> which exactly same height as jewellery section of </a:t>
            </a:r>
            <a:r>
              <a:rPr lang="en-IN" dirty="0" err="1" smtClean="0"/>
              <a:t>navbar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Gift section we will  put Birthday </a:t>
            </a:r>
            <a:r>
              <a:rPr lang="en-IN" dirty="0" err="1" smtClean="0"/>
              <a:t>Shagan</a:t>
            </a:r>
            <a:r>
              <a:rPr lang="en-IN" dirty="0" smtClean="0"/>
              <a:t>, Roka</a:t>
            </a:r>
            <a:r>
              <a:rPr lang="en-IN" dirty="0"/>
              <a:t> (</a:t>
            </a:r>
            <a:r>
              <a:rPr lang="en-IN" dirty="0" smtClean="0"/>
              <a:t>Engagement), Wedding</a:t>
            </a:r>
            <a:r>
              <a:rPr lang="en-IN" dirty="0"/>
              <a:t> </a:t>
            </a:r>
            <a:r>
              <a:rPr lang="en-IN" dirty="0" smtClean="0"/>
              <a:t>,Baby Shower at the same template above. 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8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39" y="352171"/>
            <a:ext cx="10472724" cy="1107996"/>
          </a:xfrm>
        </p:spPr>
        <p:txBody>
          <a:bodyPr/>
          <a:lstStyle/>
          <a:p>
            <a:r>
              <a:rPr lang="en-IN" dirty="0"/>
              <a:t>J</a:t>
            </a:r>
            <a:r>
              <a:rPr lang="en-IN" dirty="0" smtClean="0"/>
              <a:t>ewellery Subcategories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90931"/>
              </p:ext>
            </p:extLst>
          </p:nvPr>
        </p:nvGraphicFramePr>
        <p:xfrm>
          <a:off x="0" y="1086752"/>
          <a:ext cx="12192000" cy="55687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91487"/>
                <a:gridCol w="2068083"/>
                <a:gridCol w="1981914"/>
                <a:gridCol w="2133789"/>
                <a:gridCol w="2216727"/>
              </a:tblGrid>
              <a:tr h="263443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GOLD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DIAMOND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PLATINUM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PEARL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GEMSTONE</a:t>
                      </a:r>
                      <a:endParaRPr lang="en-IN" dirty="0"/>
                    </a:p>
                  </a:txBody>
                  <a:tcPr/>
                </a:tc>
              </a:tr>
              <a:tr h="5203005">
                <a:tc>
                  <a:txBody>
                    <a:bodyPr/>
                    <a:lstStyle/>
                    <a:p>
                      <a:r>
                        <a:rPr lang="en-IN" b="0" i="0" u="none" strike="noStrike" cap="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RINGS                                 CHAIN</a:t>
                      </a:r>
                      <a:endParaRPr lang="en-IN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Gents Ring                            Gents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Ladies Ring                            Ladies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IN" b="0" i="0" u="none" strike="noStrike" cap="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NECLACE                           Pendants    </a:t>
                      </a:r>
                    </a:p>
                    <a:p>
                      <a:pPr lvl="0" algn="just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Long Set                           Single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Set                          Double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Mangal</a:t>
                      </a:r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Sutra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Rani </a:t>
                      </a:r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Haar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b="0" i="0" u="none" strike="noStrike" cap="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 RINGS</a:t>
                      </a:r>
                      <a:endParaRPr lang="en-IN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Jhumka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Tops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Jhala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Bali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b="0" i="0" u="none" strike="noStrike" cap="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BANGLES</a:t>
                      </a:r>
                      <a:endParaRPr lang="en-IN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Kada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Kangan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Churiyaan</a:t>
                      </a:r>
                      <a:endParaRPr lang="en-IN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EAR RINGS</a:t>
                      </a:r>
                      <a:r>
                        <a:rPr lang="en-IN" b="0" i="0" u="none" strike="noStrike" cap="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r>
                        <a:rPr lang="en-IN" b="0" i="0" u="none" strike="noStrike" cap="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IN" b="0" i="0" u="none" strike="noStrike" cap="all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NECKLACE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 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SOLITAIRES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PENDANT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NOSEPIN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CHAIN</a:t>
                      </a:r>
                    </a:p>
                    <a:p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    EAR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RINGS 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PENDANT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BRECELETS</a:t>
                      </a:r>
                    </a:p>
                    <a:p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  BANGLES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NECKLACE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NOSEPIN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PENDANT</a:t>
                      </a:r>
                    </a:p>
                    <a:p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   EAR RINGS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NECKLACE</a:t>
                      </a:r>
                    </a:p>
                    <a:p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BANGLES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RINGS 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EAR RINGS </a:t>
                      </a:r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 </a:t>
                      </a:r>
                    </a:p>
                    <a:p>
                      <a:r>
                        <a:rPr lang="en-IN" baseline="0" dirty="0" smtClean="0"/>
                        <a:t>  </a:t>
                      </a:r>
                      <a:r>
                        <a:rPr lang="en-IN" dirty="0" smtClean="0"/>
                        <a:t>PENDANT </a:t>
                      </a:r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  </a:t>
                      </a:r>
                      <a:r>
                        <a:rPr lang="en-IN" dirty="0" smtClean="0"/>
                        <a:t>TIKA &amp; NATH</a:t>
                      </a:r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     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code and profiles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92211" y="1066800"/>
            <a:ext cx="10058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Product code and profile section we will take following attributes to define any product or store in database so that we can retrieve it as per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Product code         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Product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Product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Pic1: zoom or detail picture of product 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Pic2: product picture with model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Metal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Stone(if any)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Height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Width                                                                                                    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Size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purity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Metal weight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Stone weight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Total weight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Metal price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Stone price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Making charge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GST(Tax any)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Total </a:t>
            </a:r>
            <a:r>
              <a:rPr lang="en-IN" smtClean="0"/>
              <a:t>price   </a:t>
            </a:r>
            <a:endParaRPr lang="en-IN" dirty="0" smtClean="0"/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7848600" y="4028303"/>
            <a:ext cx="3429000" cy="10263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KSPLR1001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5634" y="5066937"/>
            <a:ext cx="475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This is product code for platinum ladies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ring of KS jewellers and ring product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can take range of 1001  to 1999.means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we can have 999 similar product of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ring only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3505200"/>
            <a:ext cx="38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Product code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39" y="352171"/>
            <a:ext cx="10472724" cy="1107996"/>
          </a:xfrm>
        </p:spPr>
        <p:txBody>
          <a:bodyPr/>
          <a:lstStyle/>
          <a:p>
            <a:r>
              <a:rPr lang="en-IN" b="1" spc="-5" dirty="0"/>
              <a:t>Customer</a:t>
            </a:r>
            <a:r>
              <a:rPr lang="en-IN" b="1" spc="-90" dirty="0"/>
              <a:t> </a:t>
            </a:r>
            <a:r>
              <a:rPr lang="en-IN" b="1" spc="-5" dirty="0"/>
              <a:t>Contact  Information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40" y="1493268"/>
            <a:ext cx="11309985" cy="5209118"/>
          </a:xfrm>
        </p:spPr>
        <p:txBody>
          <a:bodyPr/>
          <a:lstStyle/>
          <a:p>
            <a:pPr marL="377825" marR="220979" indent="-2870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lang="en-IN" spc="-5" dirty="0">
                <a:latin typeface="Carlito"/>
                <a:cs typeface="Carlito"/>
              </a:rPr>
              <a:t>Creation of </a:t>
            </a:r>
            <a:r>
              <a:rPr lang="en-IN" spc="-10" dirty="0">
                <a:latin typeface="Carlito"/>
                <a:cs typeface="Carlito"/>
              </a:rPr>
              <a:t>customer </a:t>
            </a:r>
            <a:r>
              <a:rPr lang="en-IN" spc="-5" dirty="0">
                <a:latin typeface="Carlito"/>
                <a:cs typeface="Carlito"/>
              </a:rPr>
              <a:t>database </a:t>
            </a:r>
            <a:r>
              <a:rPr lang="en-IN" dirty="0">
                <a:latin typeface="Carlito"/>
                <a:cs typeface="Carlito"/>
              </a:rPr>
              <a:t>– </a:t>
            </a:r>
            <a:r>
              <a:rPr lang="en-IN" dirty="0" smtClean="0">
                <a:latin typeface="Carlito"/>
                <a:cs typeface="Carlito"/>
              </a:rPr>
              <a:t>customer database will create from many aspect from website</a:t>
            </a:r>
          </a:p>
          <a:p>
            <a:pPr marL="90805" marR="220979">
              <a:lnSpc>
                <a:spcPct val="100000"/>
              </a:lnSpc>
              <a:spcBef>
                <a:spcPts val="275"/>
              </a:spcBef>
              <a:tabLst>
                <a:tab pos="377825" algn="l"/>
                <a:tab pos="378460" algn="l"/>
              </a:tabLst>
            </a:pPr>
            <a:r>
              <a:rPr lang="en-IN" dirty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                                                    1.Subscribe now:-here we will get email id of any customers only</a:t>
            </a:r>
          </a:p>
          <a:p>
            <a:pPr marL="90805" marR="220979">
              <a:lnSpc>
                <a:spcPct val="100000"/>
              </a:lnSpc>
              <a:spcBef>
                <a:spcPts val="275"/>
              </a:spcBef>
              <a:tabLst>
                <a:tab pos="377825" algn="l"/>
                <a:tab pos="378460" algn="l"/>
              </a:tabLst>
            </a:pPr>
            <a:r>
              <a:rPr lang="en-IN" dirty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                                                    2.Login id or sign up:-</a:t>
            </a:r>
            <a:r>
              <a:rPr lang="en-IN" dirty="0">
                <a:latin typeface="Carlito"/>
                <a:cs typeface="Carlito"/>
              </a:rPr>
              <a:t>N</a:t>
            </a:r>
            <a:r>
              <a:rPr lang="en-IN" dirty="0" smtClean="0">
                <a:latin typeface="Carlito"/>
                <a:cs typeface="Carlito"/>
              </a:rPr>
              <a:t>ame, phone , email id or social account.</a:t>
            </a:r>
          </a:p>
          <a:p>
            <a:pPr marL="90805" marR="220979">
              <a:lnSpc>
                <a:spcPct val="100000"/>
              </a:lnSpc>
              <a:spcBef>
                <a:spcPts val="275"/>
              </a:spcBef>
              <a:tabLst>
                <a:tab pos="377825" algn="l"/>
                <a:tab pos="378460" algn="l"/>
              </a:tabLst>
            </a:pPr>
            <a:r>
              <a:rPr lang="en-IN" dirty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                                                    3.Contact us:- all the field of personal requirement.</a:t>
            </a:r>
          </a:p>
          <a:p>
            <a:pPr marL="90805" marR="220979">
              <a:lnSpc>
                <a:spcPct val="100000"/>
              </a:lnSpc>
              <a:spcBef>
                <a:spcPts val="275"/>
              </a:spcBef>
              <a:tabLst>
                <a:tab pos="377825" algn="l"/>
                <a:tab pos="378460" algn="l"/>
              </a:tabLst>
            </a:pPr>
            <a:r>
              <a:rPr lang="en-IN" dirty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                                                    4.Partnership enquiry:- all details of franchise.</a:t>
            </a:r>
          </a:p>
          <a:p>
            <a:pPr marL="90805" marR="220979">
              <a:lnSpc>
                <a:spcPct val="100000"/>
              </a:lnSpc>
              <a:spcBef>
                <a:spcPts val="275"/>
              </a:spcBef>
              <a:tabLst>
                <a:tab pos="377825" algn="l"/>
                <a:tab pos="378460" algn="l"/>
              </a:tabLst>
            </a:pPr>
            <a:r>
              <a:rPr lang="en-IN" dirty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                                                    5.Transaction and queries :here we can also store a database. </a:t>
            </a:r>
          </a:p>
          <a:p>
            <a:pPr marL="376555" marR="220979" indent="-285750">
              <a:lnSpc>
                <a:spcPct val="100000"/>
              </a:lnSpc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r>
              <a:rPr lang="en-IN" dirty="0" smtClean="0">
                <a:latin typeface="Carlito"/>
                <a:cs typeface="Carlito"/>
              </a:rPr>
              <a:t>Now we have to retrieve all data on admin interface so that admin can analyse on the customer details.</a:t>
            </a:r>
          </a:p>
          <a:p>
            <a:pPr marL="376555" marR="220979" indent="-285750">
              <a:lnSpc>
                <a:spcPct val="100000"/>
              </a:lnSpc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r>
              <a:rPr lang="en-IN" b="1" dirty="0" smtClean="0">
                <a:solidFill>
                  <a:srgbClr val="C00000"/>
                </a:solidFill>
                <a:latin typeface="Carlito"/>
                <a:cs typeface="Carlito"/>
              </a:rPr>
              <a:t>existing customers: </a:t>
            </a:r>
            <a:r>
              <a:rPr lang="en-IN" dirty="0" smtClean="0">
                <a:latin typeface="Carlito"/>
                <a:cs typeface="Carlito"/>
              </a:rPr>
              <a:t>From all first 4 points we will only know the customer information so we can do our marketing email and texting.</a:t>
            </a:r>
          </a:p>
          <a:p>
            <a:pPr marL="376555" marR="220979" indent="-285750"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r>
              <a:rPr lang="en-IN" b="1" spc="-10" dirty="0" smtClean="0">
                <a:solidFill>
                  <a:srgbClr val="C00000"/>
                </a:solidFill>
                <a:latin typeface="Carlito"/>
                <a:cs typeface="Carlito"/>
              </a:rPr>
              <a:t> customers :- </a:t>
            </a:r>
            <a:r>
              <a:rPr lang="en-IN" spc="-5" dirty="0" smtClean="0">
                <a:latin typeface="Carlito"/>
                <a:cs typeface="Carlito"/>
              </a:rPr>
              <a:t>of any customer of will be in type 5 type </a:t>
            </a:r>
          </a:p>
          <a:p>
            <a:pPr marL="376555" marR="220979" indent="-285750"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r>
              <a:rPr lang="en-IN" dirty="0">
                <a:latin typeface="Carlito"/>
                <a:cs typeface="Carlito"/>
              </a:rPr>
              <a:t>But the importantly transaction and queries part we have to store all the customer information, previous record and queries  and retrieve on admin interface for further analysis.</a:t>
            </a:r>
          </a:p>
          <a:p>
            <a:pPr marL="376555" marR="220979" indent="-285750">
              <a:lnSpc>
                <a:spcPct val="100000"/>
              </a:lnSpc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endParaRPr lang="en-IN" dirty="0" smtClean="0">
              <a:latin typeface="Carlito"/>
              <a:cs typeface="Carlito"/>
            </a:endParaRPr>
          </a:p>
          <a:p>
            <a:pPr marL="376555" marR="220979" indent="-285750">
              <a:lnSpc>
                <a:spcPct val="100000"/>
              </a:lnSpc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endParaRPr lang="en-IN" dirty="0" smtClean="0">
              <a:latin typeface="Carlito"/>
              <a:cs typeface="Carlito"/>
            </a:endParaRPr>
          </a:p>
          <a:p>
            <a:pPr marL="376555" marR="220979" indent="-285750">
              <a:lnSpc>
                <a:spcPct val="100000"/>
              </a:lnSpc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endParaRPr lang="en-IN" dirty="0" smtClean="0">
              <a:latin typeface="Carlito"/>
              <a:cs typeface="Carlito"/>
            </a:endParaRPr>
          </a:p>
          <a:p>
            <a:pPr marL="376555" marR="220979" indent="-285750">
              <a:lnSpc>
                <a:spcPct val="100000"/>
              </a:lnSpc>
              <a:spcBef>
                <a:spcPts val="275"/>
              </a:spcBef>
              <a:buFont typeface="Arial" pitchFamily="34" charset="0"/>
              <a:buChar char="•"/>
              <a:tabLst>
                <a:tab pos="377825" algn="l"/>
                <a:tab pos="378460" algn="l"/>
              </a:tabLst>
            </a:pPr>
            <a:endParaRPr lang="en-IN" dirty="0"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2352</TotalTime>
  <Words>1021</Words>
  <Application>Microsoft Office PowerPoint</Application>
  <PresentationFormat>Custom</PresentationFormat>
  <Paragraphs>276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Customer Information System</vt:lpstr>
      <vt:lpstr>Product Information or categories</vt:lpstr>
      <vt:lpstr>JEWELLERY CATEGORIES(front page)</vt:lpstr>
      <vt:lpstr>Brand and Gifts categories</vt:lpstr>
      <vt:lpstr>Jewellery Subcategories </vt:lpstr>
      <vt:lpstr>Product code and profiles</vt:lpstr>
      <vt:lpstr>Customer Contact  Information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CRM</vt:lpstr>
      <vt:lpstr> Customer Information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VIVAAN</dc:creator>
  <cp:lastModifiedBy>priyanshu raj</cp:lastModifiedBy>
  <cp:revision>58</cp:revision>
  <dcterms:created xsi:type="dcterms:W3CDTF">2020-05-09T06:39:43Z</dcterms:created>
  <dcterms:modified xsi:type="dcterms:W3CDTF">2020-05-11T19:10:42Z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2020-05-09T00:00:00Z</vt:filetime>
  </property>
</Properties>
</file>