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58" r:id="rId3"/>
    <p:sldId id="262" r:id="rId4"/>
    <p:sldId id="265" r:id="rId5"/>
    <p:sldId id="264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kita Rao" initials="NR" lastIdx="1" clrIdx="0">
    <p:extLst>
      <p:ext uri="{19B8F6BF-5375-455C-9EA6-DF929625EA0E}">
        <p15:presenceInfo xmlns:p15="http://schemas.microsoft.com/office/powerpoint/2012/main" userId="58800608a355b34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85" d="100"/>
          <a:sy n="85" d="100"/>
        </p:scale>
        <p:origin x="49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34758-2F90-4AB5-8661-BB5E7254106D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A80F4-FAF9-40AB-9626-60159081C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923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34758-2F90-4AB5-8661-BB5E7254106D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A80F4-FAF9-40AB-9626-60159081C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574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34758-2F90-4AB5-8661-BB5E7254106D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A80F4-FAF9-40AB-9626-60159081C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080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34758-2F90-4AB5-8661-BB5E7254106D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A80F4-FAF9-40AB-9626-60159081C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699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34758-2F90-4AB5-8661-BB5E7254106D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A80F4-FAF9-40AB-9626-60159081C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120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34758-2F90-4AB5-8661-BB5E7254106D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A80F4-FAF9-40AB-9626-60159081C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440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34758-2F90-4AB5-8661-BB5E7254106D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A80F4-FAF9-40AB-9626-60159081C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761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34758-2F90-4AB5-8661-BB5E7254106D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A80F4-FAF9-40AB-9626-60159081C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512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34758-2F90-4AB5-8661-BB5E7254106D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A80F4-FAF9-40AB-9626-60159081C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066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34758-2F90-4AB5-8661-BB5E7254106D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A80F4-FAF9-40AB-9626-60159081C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754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34758-2F90-4AB5-8661-BB5E7254106D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A80F4-FAF9-40AB-9626-60159081C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944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B34758-2F90-4AB5-8661-BB5E7254106D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FA80F4-FAF9-40AB-9626-60159081C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8510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s://www.kaggle.com/datasets/shivamb/netflix-shows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odici segreti di Netflix: l'elenco completo! - LGD Informatica">
            <a:extLst>
              <a:ext uri="{FF2B5EF4-FFF2-40B4-BE49-F238E27FC236}">
                <a16:creationId xmlns:a16="http://schemas.microsoft.com/office/drawing/2014/main" id="{666C160A-598B-362A-E156-9E21F63467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0918" y="0"/>
            <a:ext cx="12392917" cy="6971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93653E6-F093-29D1-AA11-457CAC566BFD}"/>
              </a:ext>
            </a:extLst>
          </p:cNvPr>
          <p:cNvSpPr txBox="1"/>
          <p:nvPr/>
        </p:nvSpPr>
        <p:spPr>
          <a:xfrm flipH="1">
            <a:off x="8803340" y="6230470"/>
            <a:ext cx="3610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zon Ember Cd RC" panose="020B0606020204020204" pitchFamily="34" charset="0"/>
                <a:ea typeface="Amazon Ember Cd RC" panose="020B0606020204020204" pitchFamily="34" charset="0"/>
                <a:cs typeface="Amazon Ember Cd RC" panose="020B0606020204020204" pitchFamily="34" charset="0"/>
              </a:rPr>
              <a:t>- </a:t>
            </a:r>
            <a:r>
              <a:rPr lang="en-US" sz="2800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zon Ember Cd RC" panose="020B0606020204020204" pitchFamily="34" charset="0"/>
                <a:ea typeface="Amazon Ember Cd RC" panose="020B0606020204020204" pitchFamily="34" charset="0"/>
                <a:cs typeface="Amazon Ember Cd RC" panose="020B0606020204020204" pitchFamily="34" charset="0"/>
              </a:rPr>
              <a:t>Mubasshira</a:t>
            </a:r>
            <a:r>
              <a:rPr lang="en-US" sz="28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zon Ember Cd RC" panose="020B0606020204020204" pitchFamily="34" charset="0"/>
                <a:ea typeface="Amazon Ember Cd RC" panose="020B0606020204020204" pitchFamily="34" charset="0"/>
                <a:cs typeface="Amazon Ember Cd RC" panose="020B0606020204020204" pitchFamily="34" charset="0"/>
              </a:rPr>
              <a:t> Quraishi</a:t>
            </a:r>
          </a:p>
        </p:txBody>
      </p:sp>
    </p:spTree>
    <p:extLst>
      <p:ext uri="{BB962C8B-B14F-4D97-AF65-F5344CB8AC3E}">
        <p14:creationId xmlns:p14="http://schemas.microsoft.com/office/powerpoint/2010/main" val="2704974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ow Netflix Recommendation System Works? (Case Study)">
            <a:extLst>
              <a:ext uri="{FF2B5EF4-FFF2-40B4-BE49-F238E27FC236}">
                <a16:creationId xmlns:a16="http://schemas.microsoft.com/office/drawing/2014/main" id="{CC648D36-F508-2732-13BD-2C4EFD4684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259" y="1153412"/>
            <a:ext cx="6407977" cy="3975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D67B74A-81DC-E940-9C21-F27571EACC38}"/>
              </a:ext>
            </a:extLst>
          </p:cNvPr>
          <p:cNvSpPr txBox="1"/>
          <p:nvPr/>
        </p:nvSpPr>
        <p:spPr>
          <a:xfrm>
            <a:off x="7776882" y="600636"/>
            <a:ext cx="3845859" cy="501675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zon Ember Cd" panose="020B0606020204020204" pitchFamily="34" charset="0"/>
                <a:ea typeface="Amazon Ember Cd" panose="020B0606020204020204" pitchFamily="34" charset="0"/>
                <a:cs typeface="Amazon Ember Cd" panose="020B0606020204020204" pitchFamily="34" charset="0"/>
              </a:rPr>
              <a:t>- Netflix is a media service provider that is based out of America. It provides movie streaming through a subscription model. It includes television shows and in-house produced content along with movies.</a:t>
            </a:r>
            <a:br>
              <a:rPr lang="en-US" sz="1600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zon Ember Cd" panose="020B0606020204020204" pitchFamily="34" charset="0"/>
                <a:ea typeface="Amazon Ember Cd" panose="020B0606020204020204" pitchFamily="34" charset="0"/>
                <a:cs typeface="Amazon Ember Cd" panose="020B0606020204020204" pitchFamily="34" charset="0"/>
              </a:rPr>
            </a:br>
            <a:endParaRPr lang="en-US" sz="1600" i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mazon Ember Cd" panose="020B0606020204020204" pitchFamily="34" charset="0"/>
              <a:ea typeface="Amazon Ember Cd" panose="020B0606020204020204" pitchFamily="34" charset="0"/>
              <a:cs typeface="Amazon Ember Cd" panose="020B0606020204020204" pitchFamily="34" charset="0"/>
            </a:endParaRPr>
          </a:p>
          <a:p>
            <a:r>
              <a:rPr lang="en-US" sz="1600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zon Ember Cd" panose="020B0606020204020204" pitchFamily="34" charset="0"/>
                <a:ea typeface="Amazon Ember Cd" panose="020B0606020204020204" pitchFamily="34" charset="0"/>
                <a:cs typeface="Amazon Ember Cd" panose="020B0606020204020204" pitchFamily="34" charset="0"/>
              </a:rPr>
              <a:t>- Netflix is a globally renowned streaming platform that offers a vast array of TV shows, movies, documentaries, and original content. With millions of users worldwide, it has revolutionized entertainment consumption by providing on-demand access to a diverse range of genres and captivating stories.</a:t>
            </a:r>
          </a:p>
          <a:p>
            <a:endParaRPr lang="en-US" sz="1600" i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mazon Ember Cd" panose="020B0606020204020204" pitchFamily="34" charset="0"/>
              <a:ea typeface="Amazon Ember Cd" panose="020B0606020204020204" pitchFamily="34" charset="0"/>
              <a:cs typeface="Amazon Ember Cd" panose="020B0606020204020204" pitchFamily="34" charset="0"/>
            </a:endParaRPr>
          </a:p>
          <a:p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zon Ember Cd" panose="020B0606020204020204" pitchFamily="34" charset="0"/>
                <a:ea typeface="Amazon Ember Cd" panose="020B0606020204020204" pitchFamily="34" charset="0"/>
                <a:cs typeface="Amazon Ember Cd" panose="020B0606020204020204" pitchFamily="34" charset="0"/>
              </a:rPr>
              <a:t>-</a:t>
            </a:r>
            <a:r>
              <a:rPr lang="en-US" sz="1600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zon Ember Cd" panose="020B0606020204020204" pitchFamily="34" charset="0"/>
                <a:ea typeface="Amazon Ember Cd" panose="020B0606020204020204" pitchFamily="34" charset="0"/>
                <a:cs typeface="Amazon Ember Cd" panose="020B0606020204020204" pitchFamily="34" charset="0"/>
              </a:rPr>
              <a:t> As a leader in the streaming industry, Netflix continues to innovate and entertain audiences with its ever-expanding library of high-quality content."</a:t>
            </a:r>
            <a:br>
              <a:rPr lang="en-US" sz="1600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zon Ember Cd" panose="020B0606020204020204" pitchFamily="34" charset="0"/>
                <a:ea typeface="Amazon Ember Cd" panose="020B0606020204020204" pitchFamily="34" charset="0"/>
                <a:cs typeface="Amazon Ember Cd" panose="020B0606020204020204" pitchFamily="34" charset="0"/>
              </a:rPr>
            </a:br>
            <a:endParaRPr lang="en-US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mazon Ember Cd" panose="020B0606020204020204" pitchFamily="34" charset="0"/>
              <a:ea typeface="Amazon Ember Cd" panose="020B0606020204020204" pitchFamily="34" charset="0"/>
              <a:cs typeface="Amazon Ember Cd" panose="020B0606020204020204" pitchFamily="34" charset="0"/>
            </a:endParaRPr>
          </a:p>
          <a:p>
            <a:endParaRPr lang="en-US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mazon Ember Cd" panose="020B0606020204020204" pitchFamily="34" charset="0"/>
              <a:ea typeface="Amazon Ember Cd" panose="020B0606020204020204" pitchFamily="34" charset="0"/>
              <a:cs typeface="Amazon Ember Cd" panose="020B0606020204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220D56-4A2A-C083-13DA-38B8EF107D14}"/>
              </a:ext>
            </a:extLst>
          </p:cNvPr>
          <p:cNvSpPr txBox="1"/>
          <p:nvPr/>
        </p:nvSpPr>
        <p:spPr>
          <a:xfrm>
            <a:off x="569259" y="369803"/>
            <a:ext cx="5706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Amazon Ember Display Heavy" panose="020F0803020204020204" pitchFamily="34" charset="0"/>
                <a:ea typeface="Amazon Ember Display Heavy" panose="020F0803020204020204" pitchFamily="34" charset="0"/>
                <a:cs typeface="Amazon Ember Display Heavy" panose="020F0803020204020204" pitchFamily="34" charset="0"/>
              </a:rPr>
              <a:t>Netflix Rating Prediction Model</a:t>
            </a:r>
          </a:p>
        </p:txBody>
      </p:sp>
    </p:spTree>
    <p:extLst>
      <p:ext uri="{BB962C8B-B14F-4D97-AF65-F5344CB8AC3E}">
        <p14:creationId xmlns:p14="http://schemas.microsoft.com/office/powerpoint/2010/main" val="2937629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3800A47-ED19-9752-B8BE-37BDCB868482}"/>
              </a:ext>
            </a:extLst>
          </p:cNvPr>
          <p:cNvSpPr txBox="1"/>
          <p:nvPr/>
        </p:nvSpPr>
        <p:spPr>
          <a:xfrm flipH="1">
            <a:off x="440166" y="439271"/>
            <a:ext cx="43469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About Dataset :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1155A7-0F37-D937-BD2F-9E111F8DFE15}"/>
              </a:ext>
            </a:extLst>
          </p:cNvPr>
          <p:cNvSpPr txBox="1"/>
          <p:nvPr/>
        </p:nvSpPr>
        <p:spPr>
          <a:xfrm>
            <a:off x="806823" y="1524000"/>
            <a:ext cx="67504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 : Kaggle </a:t>
            </a:r>
            <a:br>
              <a:rPr lang="en-US" dirty="0"/>
            </a:br>
            <a:r>
              <a:rPr lang="en-US" dirty="0"/>
              <a:t>Link : </a:t>
            </a:r>
            <a:r>
              <a:rPr lang="en-US" dirty="0">
                <a:hlinkClick r:id="rId2"/>
              </a:rPr>
              <a:t>https://www.kaggle.com/datasets/shivamb/netflix-shows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239BABE-F55E-637F-5EA0-F4B4C64A42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4642044"/>
              </p:ext>
            </p:extLst>
          </p:nvPr>
        </p:nvGraphicFramePr>
        <p:xfrm>
          <a:off x="806823" y="2548832"/>
          <a:ext cx="4437400" cy="731520"/>
        </p:xfrm>
        <a:graphic>
          <a:graphicData uri="http://schemas.openxmlformats.org/drawingml/2006/table">
            <a:tbl>
              <a:tblPr/>
              <a:tblGrid>
                <a:gridCol w="2218700">
                  <a:extLst>
                    <a:ext uri="{9D8B030D-6E8A-4147-A177-3AD203B41FA5}">
                      <a16:colId xmlns:a16="http://schemas.microsoft.com/office/drawing/2014/main" val="32679101"/>
                    </a:ext>
                  </a:extLst>
                </a:gridCol>
                <a:gridCol w="2218700">
                  <a:extLst>
                    <a:ext uri="{9D8B030D-6E8A-4147-A177-3AD203B41FA5}">
                      <a16:colId xmlns:a16="http://schemas.microsoft.com/office/drawing/2014/main" val="3362209250"/>
                    </a:ext>
                  </a:extLst>
                </a:gridCol>
              </a:tblGrid>
              <a:tr h="331902">
                <a:tc>
                  <a:txBody>
                    <a:bodyPr/>
                    <a:lstStyle/>
                    <a:p>
                      <a:pPr fontAlgn="b"/>
                      <a:r>
                        <a:rPr lang="en-US" b="1" dirty="0">
                          <a:effectLst/>
                        </a:rPr>
                        <a:t>Rows</a:t>
                      </a:r>
                    </a:p>
                  </a:txBody>
                  <a:tcPr anchor="b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b="1">
                          <a:effectLst/>
                        </a:rPr>
                        <a:t>Columns</a:t>
                      </a:r>
                    </a:p>
                  </a:txBody>
                  <a:tcPr anchor="b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071131"/>
                  </a:ext>
                </a:extLst>
              </a:tr>
              <a:tr h="265878"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8807</a:t>
                      </a:r>
                    </a:p>
                  </a:txBody>
                  <a:tcPr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12</a:t>
                      </a:r>
                    </a:p>
                  </a:txBody>
                  <a:tcPr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7841860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0A4B1066-F07A-24FC-5CD7-3558B774AB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8388" y="3486820"/>
            <a:ext cx="65" cy="754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8375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779543A-FBF8-CF34-8EE9-9804146115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5098645"/>
              </p:ext>
            </p:extLst>
          </p:nvPr>
        </p:nvGraphicFramePr>
        <p:xfrm>
          <a:off x="7305156" y="798280"/>
          <a:ext cx="4346988" cy="5377079"/>
        </p:xfrm>
        <a:graphic>
          <a:graphicData uri="http://schemas.openxmlformats.org/drawingml/2006/table">
            <a:tbl>
              <a:tblPr/>
              <a:tblGrid>
                <a:gridCol w="2173494">
                  <a:extLst>
                    <a:ext uri="{9D8B030D-6E8A-4147-A177-3AD203B41FA5}">
                      <a16:colId xmlns:a16="http://schemas.microsoft.com/office/drawing/2014/main" val="303118025"/>
                    </a:ext>
                  </a:extLst>
                </a:gridCol>
                <a:gridCol w="2173494">
                  <a:extLst>
                    <a:ext uri="{9D8B030D-6E8A-4147-A177-3AD203B41FA5}">
                      <a16:colId xmlns:a16="http://schemas.microsoft.com/office/drawing/2014/main" val="456741348"/>
                    </a:ext>
                  </a:extLst>
                </a:gridCol>
              </a:tblGrid>
              <a:tr h="219261">
                <a:tc>
                  <a:txBody>
                    <a:bodyPr/>
                    <a:lstStyle/>
                    <a:p>
                      <a:pPr fontAlgn="b"/>
                      <a:r>
                        <a:rPr lang="en-US" sz="900" b="1">
                          <a:solidFill>
                            <a:schemeClr val="bg1"/>
                          </a:solidFill>
                          <a:effectLst/>
                        </a:rPr>
                        <a:t>Column</a:t>
                      </a:r>
                    </a:p>
                  </a:txBody>
                  <a:tcPr marL="43513" marR="43513" marT="21757" marB="21757" anchor="b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900" b="1">
                          <a:solidFill>
                            <a:schemeClr val="bg1"/>
                          </a:solidFill>
                          <a:effectLst/>
                        </a:rPr>
                        <a:t>Description</a:t>
                      </a:r>
                    </a:p>
                  </a:txBody>
                  <a:tcPr marL="43513" marR="43513" marT="21757" marB="21757" anchor="b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491065"/>
                  </a:ext>
                </a:extLst>
              </a:tr>
              <a:tr h="528067">
                <a:tc>
                  <a:txBody>
                    <a:bodyPr/>
                    <a:lstStyle/>
                    <a:p>
                      <a:pPr fontAlgn="base"/>
                      <a:r>
                        <a:rPr lang="en-US" sz="900" dirty="0">
                          <a:solidFill>
                            <a:schemeClr val="bg1"/>
                          </a:solidFill>
                          <a:effectLst/>
                        </a:rPr>
                        <a:t>Show-id</a:t>
                      </a:r>
                    </a:p>
                  </a:txBody>
                  <a:tcPr marL="43513" marR="43513" marT="21757" marB="21757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900">
                          <a:solidFill>
                            <a:schemeClr val="bg1"/>
                          </a:solidFill>
                          <a:effectLst/>
                        </a:rPr>
                        <a:t>Identifier for each show/movie in the dataset.</a:t>
                      </a:r>
                    </a:p>
                  </a:txBody>
                  <a:tcPr marL="43513" marR="43513" marT="21757" marB="21757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1031757"/>
                  </a:ext>
                </a:extLst>
              </a:tr>
              <a:tr h="385715">
                <a:tc>
                  <a:txBody>
                    <a:bodyPr/>
                    <a:lstStyle/>
                    <a:p>
                      <a:pPr fontAlgn="base"/>
                      <a:r>
                        <a:rPr lang="en-US" sz="900">
                          <a:solidFill>
                            <a:schemeClr val="bg1"/>
                          </a:solidFill>
                          <a:effectLst/>
                        </a:rPr>
                        <a:t>type</a:t>
                      </a:r>
                    </a:p>
                  </a:txBody>
                  <a:tcPr marL="43513" marR="43513" marT="21757" marB="21757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900">
                          <a:solidFill>
                            <a:schemeClr val="bg1"/>
                          </a:solidFill>
                          <a:effectLst/>
                        </a:rPr>
                        <a:t>Type of content (TV Show or Movie).</a:t>
                      </a:r>
                    </a:p>
                  </a:txBody>
                  <a:tcPr marL="43513" marR="43513" marT="21757" marB="21757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9471830"/>
                  </a:ext>
                </a:extLst>
              </a:tr>
              <a:tr h="219261">
                <a:tc>
                  <a:txBody>
                    <a:bodyPr/>
                    <a:lstStyle/>
                    <a:p>
                      <a:pPr fontAlgn="base"/>
                      <a:r>
                        <a:rPr lang="en-US" sz="900">
                          <a:solidFill>
                            <a:schemeClr val="bg1"/>
                          </a:solidFill>
                          <a:effectLst/>
                        </a:rPr>
                        <a:t>title</a:t>
                      </a:r>
                    </a:p>
                  </a:txBody>
                  <a:tcPr marL="43513" marR="43513" marT="21757" marB="21757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900">
                          <a:solidFill>
                            <a:schemeClr val="bg1"/>
                          </a:solidFill>
                          <a:effectLst/>
                        </a:rPr>
                        <a:t>Title of the show/movie.</a:t>
                      </a:r>
                    </a:p>
                  </a:txBody>
                  <a:tcPr marL="43513" marR="43513" marT="21757" marB="21757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2067195"/>
                  </a:ext>
                </a:extLst>
              </a:tr>
              <a:tr h="369647">
                <a:tc>
                  <a:txBody>
                    <a:bodyPr/>
                    <a:lstStyle/>
                    <a:p>
                      <a:pPr fontAlgn="base"/>
                      <a:r>
                        <a:rPr lang="en-US" sz="900">
                          <a:solidFill>
                            <a:schemeClr val="bg1"/>
                          </a:solidFill>
                          <a:effectLst/>
                        </a:rPr>
                        <a:t>director</a:t>
                      </a:r>
                    </a:p>
                  </a:txBody>
                  <a:tcPr marL="43513" marR="43513" marT="21757" marB="21757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900">
                          <a:solidFill>
                            <a:schemeClr val="bg1"/>
                          </a:solidFill>
                          <a:effectLst/>
                        </a:rPr>
                        <a:t>Director(s) of the show/movie.</a:t>
                      </a:r>
                    </a:p>
                  </a:txBody>
                  <a:tcPr marL="43513" marR="43513" marT="21757" marB="21757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58229"/>
                  </a:ext>
                </a:extLst>
              </a:tr>
              <a:tr h="385715">
                <a:tc>
                  <a:txBody>
                    <a:bodyPr/>
                    <a:lstStyle/>
                    <a:p>
                      <a:pPr fontAlgn="base"/>
                      <a:r>
                        <a:rPr lang="en-US" sz="900">
                          <a:solidFill>
                            <a:schemeClr val="bg1"/>
                          </a:solidFill>
                          <a:effectLst/>
                        </a:rPr>
                        <a:t>cast</a:t>
                      </a:r>
                    </a:p>
                  </a:txBody>
                  <a:tcPr marL="43513" marR="43513" marT="21757" marB="21757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900">
                          <a:solidFill>
                            <a:schemeClr val="bg1"/>
                          </a:solidFill>
                          <a:effectLst/>
                        </a:rPr>
                        <a:t>Cast members of the show/movie.</a:t>
                      </a:r>
                    </a:p>
                  </a:txBody>
                  <a:tcPr marL="43513" marR="43513" marT="21757" marB="21757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9915623"/>
                  </a:ext>
                </a:extLst>
              </a:tr>
              <a:tr h="528067">
                <a:tc>
                  <a:txBody>
                    <a:bodyPr/>
                    <a:lstStyle/>
                    <a:p>
                      <a:pPr fontAlgn="base"/>
                      <a:r>
                        <a:rPr lang="en-US" sz="900">
                          <a:solidFill>
                            <a:schemeClr val="bg1"/>
                          </a:solidFill>
                          <a:effectLst/>
                        </a:rPr>
                        <a:t>country</a:t>
                      </a:r>
                    </a:p>
                  </a:txBody>
                  <a:tcPr marL="43513" marR="43513" marT="21757" marB="21757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900">
                          <a:solidFill>
                            <a:schemeClr val="bg1"/>
                          </a:solidFill>
                          <a:effectLst/>
                        </a:rPr>
                        <a:t>Country where the show/movie was produced.</a:t>
                      </a:r>
                    </a:p>
                  </a:txBody>
                  <a:tcPr marL="43513" marR="43513" marT="21757" marB="21757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7344859"/>
                  </a:ext>
                </a:extLst>
              </a:tr>
              <a:tr h="528067">
                <a:tc>
                  <a:txBody>
                    <a:bodyPr/>
                    <a:lstStyle/>
                    <a:p>
                      <a:pPr fontAlgn="base"/>
                      <a:r>
                        <a:rPr lang="en-US" sz="900">
                          <a:solidFill>
                            <a:schemeClr val="bg1"/>
                          </a:solidFill>
                          <a:effectLst/>
                        </a:rPr>
                        <a:t>date_added</a:t>
                      </a:r>
                    </a:p>
                  </a:txBody>
                  <a:tcPr marL="43513" marR="43513" marT="21757" marB="21757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900" dirty="0">
                          <a:solidFill>
                            <a:schemeClr val="bg1"/>
                          </a:solidFill>
                          <a:effectLst/>
                        </a:rPr>
                        <a:t>Date when the show/movie was added to Netflix.</a:t>
                      </a:r>
                    </a:p>
                  </a:txBody>
                  <a:tcPr marL="43513" marR="43513" marT="21757" marB="21757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6077838"/>
                  </a:ext>
                </a:extLst>
              </a:tr>
              <a:tr h="528067">
                <a:tc>
                  <a:txBody>
                    <a:bodyPr/>
                    <a:lstStyle/>
                    <a:p>
                      <a:pPr fontAlgn="base"/>
                      <a:r>
                        <a:rPr lang="en-US" sz="900">
                          <a:solidFill>
                            <a:schemeClr val="bg1"/>
                          </a:solidFill>
                          <a:effectLst/>
                        </a:rPr>
                        <a:t>release_year</a:t>
                      </a:r>
                    </a:p>
                  </a:txBody>
                  <a:tcPr marL="43513" marR="43513" marT="21757" marB="21757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900">
                          <a:solidFill>
                            <a:schemeClr val="bg1"/>
                          </a:solidFill>
                          <a:effectLst/>
                        </a:rPr>
                        <a:t>Year when the show/movie was released.</a:t>
                      </a:r>
                    </a:p>
                  </a:txBody>
                  <a:tcPr marL="43513" marR="43513" marT="21757" marB="21757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2289575"/>
                  </a:ext>
                </a:extLst>
              </a:tr>
              <a:tr h="385715">
                <a:tc>
                  <a:txBody>
                    <a:bodyPr/>
                    <a:lstStyle/>
                    <a:p>
                      <a:pPr fontAlgn="base"/>
                      <a:r>
                        <a:rPr lang="en-US" sz="900">
                          <a:solidFill>
                            <a:schemeClr val="bg1"/>
                          </a:solidFill>
                          <a:effectLst/>
                        </a:rPr>
                        <a:t>rating</a:t>
                      </a:r>
                    </a:p>
                  </a:txBody>
                  <a:tcPr marL="43513" marR="43513" marT="21757" marB="21757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900">
                          <a:solidFill>
                            <a:schemeClr val="bg1"/>
                          </a:solidFill>
                          <a:effectLst/>
                        </a:rPr>
                        <a:t>Content rating of the show/movie.</a:t>
                      </a:r>
                    </a:p>
                  </a:txBody>
                  <a:tcPr marL="43513" marR="43513" marT="21757" marB="21757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5286115"/>
                  </a:ext>
                </a:extLst>
              </a:tr>
              <a:tr h="385715">
                <a:tc>
                  <a:txBody>
                    <a:bodyPr/>
                    <a:lstStyle/>
                    <a:p>
                      <a:pPr fontAlgn="base"/>
                      <a:r>
                        <a:rPr lang="en-US" sz="900">
                          <a:solidFill>
                            <a:schemeClr val="bg1"/>
                          </a:solidFill>
                          <a:effectLst/>
                        </a:rPr>
                        <a:t>duration</a:t>
                      </a:r>
                    </a:p>
                  </a:txBody>
                  <a:tcPr marL="43513" marR="43513" marT="21757" marB="21757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900">
                          <a:solidFill>
                            <a:schemeClr val="bg1"/>
                          </a:solidFill>
                          <a:effectLst/>
                        </a:rPr>
                        <a:t>Duration (runtime) of the show/movie.</a:t>
                      </a:r>
                    </a:p>
                  </a:txBody>
                  <a:tcPr marL="43513" marR="43513" marT="21757" marB="21757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4708775"/>
                  </a:ext>
                </a:extLst>
              </a:tr>
              <a:tr h="385715">
                <a:tc>
                  <a:txBody>
                    <a:bodyPr/>
                    <a:lstStyle/>
                    <a:p>
                      <a:pPr fontAlgn="base"/>
                      <a:r>
                        <a:rPr lang="en-US" sz="900">
                          <a:solidFill>
                            <a:schemeClr val="bg1"/>
                          </a:solidFill>
                          <a:effectLst/>
                        </a:rPr>
                        <a:t>listed_in</a:t>
                      </a:r>
                    </a:p>
                  </a:txBody>
                  <a:tcPr marL="43513" marR="43513" marT="21757" marB="21757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900">
                          <a:solidFill>
                            <a:schemeClr val="bg1"/>
                          </a:solidFill>
                          <a:effectLst/>
                        </a:rPr>
                        <a:t>Categories/genres the show/movie falls under.</a:t>
                      </a:r>
                    </a:p>
                  </a:txBody>
                  <a:tcPr marL="43513" marR="43513" marT="21757" marB="21757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290472"/>
                  </a:ext>
                </a:extLst>
              </a:tr>
              <a:tr h="528067">
                <a:tc>
                  <a:txBody>
                    <a:bodyPr/>
                    <a:lstStyle/>
                    <a:p>
                      <a:pPr fontAlgn="base"/>
                      <a:r>
                        <a:rPr lang="en-US" sz="900">
                          <a:solidFill>
                            <a:schemeClr val="bg1"/>
                          </a:solidFill>
                          <a:effectLst/>
                        </a:rPr>
                        <a:t>description</a:t>
                      </a:r>
                    </a:p>
                  </a:txBody>
                  <a:tcPr marL="43513" marR="43513" marT="21757" marB="21757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900" dirty="0">
                          <a:solidFill>
                            <a:schemeClr val="bg1"/>
                          </a:solidFill>
                          <a:effectLst/>
                        </a:rPr>
                        <a:t>Brief description or summary of the show/movie content.</a:t>
                      </a:r>
                    </a:p>
                  </a:txBody>
                  <a:tcPr marL="43513" marR="43513" marT="21757" marB="21757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014753"/>
                  </a:ext>
                </a:extLst>
              </a:tr>
            </a:tbl>
          </a:graphicData>
        </a:graphic>
      </p:graphicFrame>
      <p:pic>
        <p:nvPicPr>
          <p:cNvPr id="1029" name="Picture 5" descr="Netflix Gives Profile Icons A “Fun Makeover,” Adding Photo Options –  Deadline">
            <a:extLst>
              <a:ext uri="{FF2B5EF4-FFF2-40B4-BE49-F238E27FC236}">
                <a16:creationId xmlns:a16="http://schemas.microsoft.com/office/drawing/2014/main" id="{F4215842-762D-F9DB-4EC9-88C0552036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314" y="3633532"/>
            <a:ext cx="4196370" cy="2356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6814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Data Science at Netflix - How Does This Thing Really Work? | LITSLINK Blog">
            <a:extLst>
              <a:ext uri="{FF2B5EF4-FFF2-40B4-BE49-F238E27FC236}">
                <a16:creationId xmlns:a16="http://schemas.microsoft.com/office/drawing/2014/main" id="{9C4AF19C-5C4C-4936-22CB-D4DC8440EB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1224" y="0"/>
            <a:ext cx="10596282" cy="7032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2BFC3F2-48FD-FF9D-85CC-4EBB42D28E99}"/>
              </a:ext>
            </a:extLst>
          </p:cNvPr>
          <p:cNvSpPr txBox="1"/>
          <p:nvPr/>
        </p:nvSpPr>
        <p:spPr>
          <a:xfrm>
            <a:off x="206189" y="1536174"/>
            <a:ext cx="3783105" cy="427809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sz="1600" b="0" i="0" dirty="0">
                <a:solidFill>
                  <a:schemeClr val="bg1"/>
                </a:solidFill>
                <a:effectLst/>
                <a:ea typeface="MS UI Gothic" panose="020B0600070205080204" pitchFamily="34" charset="-128"/>
              </a:rPr>
              <a:t>Utilizing the provided dataset for the purpose of predicting Netflix content updates, the following comprehensive approach will be undertaken:</a:t>
            </a:r>
            <a:br>
              <a:rPr lang="en-US" sz="1600" b="0" i="0" dirty="0">
                <a:solidFill>
                  <a:schemeClr val="bg1"/>
                </a:solidFill>
                <a:effectLst/>
                <a:ea typeface="MS UI Gothic" panose="020B0600070205080204" pitchFamily="34" charset="-128"/>
              </a:rPr>
            </a:br>
            <a:r>
              <a:rPr lang="en-US" sz="1600" b="0" i="0" dirty="0">
                <a:solidFill>
                  <a:schemeClr val="bg1"/>
                </a:solidFill>
                <a:effectLst/>
                <a:ea typeface="MS UI Gothic" panose="020B0600070205080204" pitchFamily="34" charset="-128"/>
              </a:rPr>
              <a:t>1.</a:t>
            </a:r>
            <a:r>
              <a:rPr lang="en-US" sz="1600" i="0" dirty="0">
                <a:solidFill>
                  <a:schemeClr val="bg1"/>
                </a:solidFill>
                <a:effectLst/>
                <a:ea typeface="MS UI Gothic" panose="020B0600070205080204" pitchFamily="34" charset="-128"/>
              </a:rPr>
              <a:t> Data Cleaning</a:t>
            </a:r>
          </a:p>
          <a:p>
            <a:pPr algn="l">
              <a:buFont typeface="+mj-lt"/>
              <a:buAutoNum type="arabicPeriod"/>
            </a:pPr>
            <a:r>
              <a:rPr lang="en-US" sz="1600" i="0" dirty="0">
                <a:solidFill>
                  <a:schemeClr val="bg1"/>
                </a:solidFill>
                <a:effectLst/>
                <a:ea typeface="MS UI Gothic" panose="020B0600070205080204" pitchFamily="34" charset="-128"/>
              </a:rPr>
              <a:t>Data Visualization</a:t>
            </a:r>
          </a:p>
          <a:p>
            <a:pPr algn="l">
              <a:buFont typeface="+mj-lt"/>
              <a:buAutoNum type="arabicPeriod"/>
            </a:pPr>
            <a:r>
              <a:rPr lang="en-US" sz="1600" i="0" dirty="0">
                <a:solidFill>
                  <a:schemeClr val="bg1"/>
                </a:solidFill>
                <a:effectLst/>
                <a:ea typeface="MS UI Gothic" panose="020B0600070205080204" pitchFamily="34" charset="-128"/>
              </a:rPr>
              <a:t>Label Encoding</a:t>
            </a:r>
          </a:p>
          <a:p>
            <a:pPr algn="l">
              <a:buFont typeface="+mj-lt"/>
              <a:buAutoNum type="arabicPeriod"/>
            </a:pPr>
            <a:r>
              <a:rPr lang="en-US" sz="1600" i="0" dirty="0">
                <a:solidFill>
                  <a:schemeClr val="bg1"/>
                </a:solidFill>
                <a:effectLst/>
                <a:ea typeface="MS UI Gothic" panose="020B0600070205080204" pitchFamily="34" charset="-128"/>
              </a:rPr>
              <a:t>Balancing the Data</a:t>
            </a:r>
          </a:p>
          <a:p>
            <a:pPr algn="l">
              <a:buFont typeface="+mj-lt"/>
              <a:buAutoNum type="arabicPeriod"/>
            </a:pPr>
            <a:r>
              <a:rPr lang="en-US" sz="1600" i="0" dirty="0">
                <a:solidFill>
                  <a:schemeClr val="bg1"/>
                </a:solidFill>
                <a:effectLst/>
                <a:ea typeface="MS UI Gothic" panose="020B0600070205080204" pitchFamily="34" charset="-128"/>
              </a:rPr>
              <a:t>Predictive Modeling </a:t>
            </a:r>
            <a:r>
              <a:rPr lang="en-US" sz="1600" b="0" i="0" dirty="0">
                <a:solidFill>
                  <a:schemeClr val="bg1"/>
                </a:solidFill>
                <a:effectLst/>
                <a:ea typeface="MS UI Gothic" panose="020B0600070205080204" pitchFamily="34" charset="-128"/>
              </a:rPr>
              <a:t>Various machine learning algorithms will be employed for prediction: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600" b="1" i="0" dirty="0">
                <a:solidFill>
                  <a:schemeClr val="bg1"/>
                </a:solidFill>
                <a:effectLst/>
                <a:ea typeface="MS UI Gothic" panose="020B0600070205080204" pitchFamily="34" charset="-128"/>
              </a:rPr>
              <a:t>Random Forest</a:t>
            </a:r>
            <a:endParaRPr lang="en-US" sz="1600" b="0" i="0" dirty="0">
              <a:solidFill>
                <a:schemeClr val="bg1"/>
              </a:solidFill>
              <a:effectLst/>
              <a:ea typeface="MS UI Gothic" panose="020B0600070205080204" pitchFamily="34" charset="-128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sz="1600" b="1" i="0" dirty="0">
                <a:solidFill>
                  <a:schemeClr val="bg1"/>
                </a:solidFill>
                <a:effectLst/>
                <a:ea typeface="MS UI Gothic" panose="020B0600070205080204" pitchFamily="34" charset="-128"/>
              </a:rPr>
              <a:t>Logistic Regression</a:t>
            </a:r>
            <a:endParaRPr lang="en-US" sz="1600" b="0" i="0" dirty="0">
              <a:solidFill>
                <a:schemeClr val="bg1"/>
              </a:solidFill>
              <a:effectLst/>
              <a:ea typeface="MS UI Gothic" panose="020B0600070205080204" pitchFamily="34" charset="-128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sz="1600" b="1" i="0" dirty="0">
                <a:solidFill>
                  <a:schemeClr val="bg1"/>
                </a:solidFill>
                <a:effectLst/>
                <a:ea typeface="MS UI Gothic" panose="020B0600070205080204" pitchFamily="34" charset="-128"/>
              </a:rPr>
              <a:t>Decision Tree</a:t>
            </a:r>
            <a:endParaRPr lang="en-US" sz="1600" b="0" i="0" dirty="0">
              <a:solidFill>
                <a:schemeClr val="bg1"/>
              </a:solidFill>
              <a:effectLst/>
              <a:ea typeface="MS UI Gothic" panose="020B0600070205080204" pitchFamily="34" charset="-128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sz="1600" b="1" i="0" dirty="0">
                <a:solidFill>
                  <a:schemeClr val="bg1"/>
                </a:solidFill>
                <a:effectLst/>
                <a:ea typeface="MS UI Gothic" panose="020B0600070205080204" pitchFamily="34" charset="-128"/>
              </a:rPr>
              <a:t>KNN</a:t>
            </a:r>
            <a:endParaRPr lang="en-US" sz="1600" b="0" i="0" dirty="0">
              <a:solidFill>
                <a:schemeClr val="bg1"/>
              </a:solidFill>
              <a:effectLst/>
              <a:ea typeface="MS UI Gothic" panose="020B0600070205080204" pitchFamily="34" charset="-128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sz="1600" b="1" i="0" dirty="0">
                <a:solidFill>
                  <a:schemeClr val="bg1"/>
                </a:solidFill>
                <a:effectLst/>
                <a:ea typeface="MS UI Gothic" panose="020B0600070205080204" pitchFamily="34" charset="-128"/>
              </a:rPr>
              <a:t>Ada boost</a:t>
            </a:r>
            <a:endParaRPr lang="en-US" sz="1600" dirty="0">
              <a:solidFill>
                <a:schemeClr val="bg1"/>
              </a:solidFill>
              <a:ea typeface="MS UI Gothic" panose="020B0600070205080204" pitchFamily="34" charset="-128"/>
            </a:endParaRPr>
          </a:p>
          <a:p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96905E-D6DD-2640-3FAA-FD50EC58895C}"/>
              </a:ext>
            </a:extLst>
          </p:cNvPr>
          <p:cNvSpPr txBox="1"/>
          <p:nvPr/>
        </p:nvSpPr>
        <p:spPr>
          <a:xfrm>
            <a:off x="206189" y="397400"/>
            <a:ext cx="6347012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"Comprehensive Approach to Predicting Netflix Content Updates using Machine Learning Algorithms"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451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59876C07-C78E-D74A-3E37-D97B536206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023" y="1254721"/>
            <a:ext cx="4580965" cy="153888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S UI Gothic" panose="020B0600070205080204" pitchFamily="34" charset="-128"/>
                <a:ea typeface="MS UI Gothic" panose="020B0600070205080204" pitchFamily="34" charset="-128"/>
                <a:cs typeface="Amazon Ember Cd RC" panose="020B0606020204020204" pitchFamily="34" charset="0"/>
              </a:rPr>
              <a:t>Random Forest Accuracy: 1.00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S UI Gothic" panose="020B0600070205080204" pitchFamily="34" charset="-128"/>
                <a:ea typeface="MS UI Gothic" panose="020B0600070205080204" pitchFamily="34" charset="-128"/>
                <a:cs typeface="Amazon Ember Cd RC" panose="020B0606020204020204" pitchFamily="34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S UI Gothic" panose="020B0600070205080204" pitchFamily="34" charset="-128"/>
                <a:ea typeface="MS UI Gothic" panose="020B0600070205080204" pitchFamily="34" charset="-128"/>
                <a:cs typeface="Amazon Ember Cd RC" panose="020B0606020204020204" pitchFamily="34" charset="0"/>
              </a:rPr>
              <a:t> Logistic Regression Accuracy: 0.18 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S UI Gothic" panose="020B0600070205080204" pitchFamily="34" charset="-128"/>
                <a:ea typeface="MS UI Gothic" panose="020B0600070205080204" pitchFamily="34" charset="-128"/>
                <a:cs typeface="Amazon Ember Cd RC" panose="020B0606020204020204" pitchFamily="34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S UI Gothic" panose="020B0600070205080204" pitchFamily="34" charset="-128"/>
                <a:ea typeface="MS UI Gothic" panose="020B0600070205080204" pitchFamily="34" charset="-128"/>
                <a:cs typeface="Amazon Ember Cd RC" panose="020B0606020204020204" pitchFamily="34" charset="0"/>
              </a:rPr>
              <a:t>Decision Tree Accuracy: 1.00 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S UI Gothic" panose="020B0600070205080204" pitchFamily="34" charset="-128"/>
                <a:ea typeface="MS UI Gothic" panose="020B0600070205080204" pitchFamily="34" charset="-128"/>
                <a:cs typeface="Amazon Ember Cd RC" panose="020B0606020204020204" pitchFamily="34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S UI Gothic" panose="020B0600070205080204" pitchFamily="34" charset="-128"/>
                <a:ea typeface="MS UI Gothic" panose="020B0600070205080204" pitchFamily="34" charset="-128"/>
                <a:cs typeface="Amazon Ember Cd RC" panose="020B0606020204020204" pitchFamily="34" charset="0"/>
              </a:rPr>
              <a:t>KNN Accuracy: 0.95 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S UI Gothic" panose="020B0600070205080204" pitchFamily="34" charset="-128"/>
                <a:ea typeface="MS UI Gothic" panose="020B0600070205080204" pitchFamily="34" charset="-128"/>
                <a:cs typeface="Amazon Ember Cd RC" panose="020B0606020204020204" pitchFamily="34" charset="0"/>
              </a:rPr>
            </a:b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S UI Gothic" panose="020B0600070205080204" pitchFamily="34" charset="-128"/>
                <a:ea typeface="MS UI Gothic" panose="020B0600070205080204" pitchFamily="34" charset="-128"/>
                <a:cs typeface="Amazon Ember Cd RC" panose="020B0606020204020204" pitchFamily="34" charset="0"/>
              </a:rPr>
              <a:t>Adaboost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S UI Gothic" panose="020B0600070205080204" pitchFamily="34" charset="-128"/>
                <a:ea typeface="MS UI Gothic" panose="020B0600070205080204" pitchFamily="34" charset="-128"/>
                <a:cs typeface="Amazon Ember Cd RC" panose="020B0606020204020204" pitchFamily="34" charset="0"/>
              </a:rPr>
              <a:t> Accuracy: 0.29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S UI Gothic" panose="020B0600070205080204" pitchFamily="34" charset="-128"/>
                <a:ea typeface="MS UI Gothic" panose="020B0600070205080204" pitchFamily="34" charset="-128"/>
                <a:cs typeface="Amazon Ember Cd RC" panose="020B0606020204020204" pitchFamily="34" charset="0"/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71890C-D7B4-6873-53FA-443DC8081161}"/>
              </a:ext>
            </a:extLst>
          </p:cNvPr>
          <p:cNvSpPr txBox="1"/>
          <p:nvPr/>
        </p:nvSpPr>
        <p:spPr>
          <a:xfrm flipH="1">
            <a:off x="591670" y="521662"/>
            <a:ext cx="1237130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Accuracy 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7563B8-1A8B-0F1B-1AF9-33BFB1A7F07A}"/>
              </a:ext>
            </a:extLst>
          </p:cNvPr>
          <p:cNvSpPr txBox="1"/>
          <p:nvPr/>
        </p:nvSpPr>
        <p:spPr>
          <a:xfrm>
            <a:off x="4040391" y="4499062"/>
            <a:ext cx="7799515" cy="20313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dugi" panose="020B0502040204020203" pitchFamily="34" charset="0"/>
                <a:ea typeface="Gadugi" panose="020B0502040204020203" pitchFamily="34" charset="0"/>
              </a:rPr>
              <a:t>Based on the provided accuracy values for each model on the test dataset:</a:t>
            </a:r>
            <a:br>
              <a:rPr lang="en-US" sz="1400" b="0" i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dugi" panose="020B0502040204020203" pitchFamily="34" charset="0"/>
                <a:ea typeface="Gadugi" panose="020B0502040204020203" pitchFamily="34" charset="0"/>
              </a:rPr>
            </a:br>
            <a:endParaRPr lang="en-US" sz="1400" b="0" i="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dugi" panose="020B0502040204020203" pitchFamily="34" charset="0"/>
              <a:ea typeface="Gadugi" panose="020B050204020402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dugi" panose="020B0502040204020203" pitchFamily="34" charset="0"/>
                <a:ea typeface="Gadugi" panose="020B0502040204020203" pitchFamily="34" charset="0"/>
              </a:rPr>
              <a:t>The Random Forest and Decision Tree models exhibit perfect accuracy (1.00).</a:t>
            </a:r>
            <a:br>
              <a:rPr lang="en-US" sz="1400" b="0" i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dugi" panose="020B0502040204020203" pitchFamily="34" charset="0"/>
                <a:ea typeface="Gadugi" panose="020B0502040204020203" pitchFamily="34" charset="0"/>
              </a:rPr>
            </a:br>
            <a:endParaRPr lang="en-US" sz="1400" b="0" i="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dugi" panose="020B0502040204020203" pitchFamily="34" charset="0"/>
              <a:ea typeface="Gadugi" panose="020B050204020402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dugi" panose="020B0502040204020203" pitchFamily="34" charset="0"/>
                <a:ea typeface="Gadugi" panose="020B0502040204020203" pitchFamily="34" charset="0"/>
              </a:rPr>
              <a:t>The K-Nearest Neighbors (KNN) model also achieves a high accuracy of 0.95, indicating robust performance on the test data. 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dugi" panose="020B0502040204020203" pitchFamily="34" charset="0"/>
              <a:ea typeface="Gadugi" panose="020B050204020402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dugi" panose="020B0502040204020203" pitchFamily="34" charset="0"/>
                <a:ea typeface="Gadugi" panose="020B0502040204020203" pitchFamily="34" charset="0"/>
              </a:rPr>
              <a:t>This suggests that the KNN , Decision Tree, Random Forest model might be a good choice for this classification task.</a:t>
            </a:r>
          </a:p>
        </p:txBody>
      </p:sp>
      <p:pic>
        <p:nvPicPr>
          <p:cNvPr id="3078" name="Picture 6" descr="Data analytics doing future business prediction 3D Illustration download in  PNG, OBJ or Blend format">
            <a:extLst>
              <a:ext uri="{FF2B5EF4-FFF2-40B4-BE49-F238E27FC236}">
                <a16:creationId xmlns:a16="http://schemas.microsoft.com/office/drawing/2014/main" id="{187BB782-F16D-BF97-BA73-F39FF68959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06" y="3112884"/>
            <a:ext cx="3556187" cy="3556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514F25F-4D87-FE78-62AF-0A662FBC556B}"/>
              </a:ext>
            </a:extLst>
          </p:cNvPr>
          <p:cNvSpPr txBox="1"/>
          <p:nvPr/>
        </p:nvSpPr>
        <p:spPr>
          <a:xfrm flipH="1">
            <a:off x="4161863" y="3907022"/>
            <a:ext cx="1261784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Prediction:</a:t>
            </a:r>
            <a:r>
              <a:rPr lang="en-US" dirty="0"/>
              <a:t> </a:t>
            </a:r>
          </a:p>
        </p:txBody>
      </p:sp>
      <p:sp>
        <p:nvSpPr>
          <p:cNvPr id="11" name="AutoShape 12" descr="TheMathCompany | Data Analytics | Data Analysis | Future of Data Management">
            <a:extLst>
              <a:ext uri="{FF2B5EF4-FFF2-40B4-BE49-F238E27FC236}">
                <a16:creationId xmlns:a16="http://schemas.microsoft.com/office/drawing/2014/main" id="{BA714072-5E66-AF5A-35F5-C8547A6BD14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0634" y="1834348"/>
            <a:ext cx="2528047" cy="2528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86" name="Picture 14" descr="3d Data analytics doing future business prediction 10872939 PNG">
            <a:extLst>
              <a:ext uri="{FF2B5EF4-FFF2-40B4-BE49-F238E27FC236}">
                <a16:creationId xmlns:a16="http://schemas.microsoft.com/office/drawing/2014/main" id="{0862411D-AB74-26EA-D0B4-EB3E9B6B57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3837" y="706328"/>
            <a:ext cx="3014383" cy="3014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245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TheMathCompany | Data Analytics | Data Analysis | Future of Data Management">
            <a:extLst>
              <a:ext uri="{FF2B5EF4-FFF2-40B4-BE49-F238E27FC236}">
                <a16:creationId xmlns:a16="http://schemas.microsoft.com/office/drawing/2014/main" id="{2851966C-16D3-9EC9-F416-9FA4C89443D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C20E67-E54B-2DD6-3D66-CA46A91543DB}"/>
              </a:ext>
            </a:extLst>
          </p:cNvPr>
          <p:cNvSpPr txBox="1"/>
          <p:nvPr/>
        </p:nvSpPr>
        <p:spPr>
          <a:xfrm flipH="1">
            <a:off x="359482" y="224116"/>
            <a:ext cx="2977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print(‘Thank you!”)</a:t>
            </a:r>
          </a:p>
        </p:txBody>
      </p:sp>
      <p:pic>
        <p:nvPicPr>
          <p:cNvPr id="4100" name="Picture 4" descr="Data Science Thank You - Learn Digital Academy">
            <a:extLst>
              <a:ext uri="{FF2B5EF4-FFF2-40B4-BE49-F238E27FC236}">
                <a16:creationId xmlns:a16="http://schemas.microsoft.com/office/drawing/2014/main" id="{62EC13DC-E653-A993-132B-8A93F1F689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6256" y="2557322"/>
            <a:ext cx="6214687" cy="2048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1351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278</TotalTime>
  <Words>455</Words>
  <Application>Microsoft Office PowerPoint</Application>
  <PresentationFormat>Widescreen</PresentationFormat>
  <Paragraphs>59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6" baseType="lpstr">
      <vt:lpstr>MS UI Gothic</vt:lpstr>
      <vt:lpstr>Amazon Ember Cd</vt:lpstr>
      <vt:lpstr>Amazon Ember Cd RC</vt:lpstr>
      <vt:lpstr>Amazon Ember Display Heavy</vt:lpstr>
      <vt:lpstr>Arial</vt:lpstr>
      <vt:lpstr>Calibri</vt:lpstr>
      <vt:lpstr>Calibri Light</vt:lpstr>
      <vt:lpstr>Gadugi</vt:lpstr>
      <vt:lpstr>Söhne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Nikita Rao</dc:creator>
  <cp:lastModifiedBy>Nikita Rao</cp:lastModifiedBy>
  <cp:revision>5</cp:revision>
  <dcterms:created xsi:type="dcterms:W3CDTF">2023-08-29T05:30:46Z</dcterms:created>
  <dcterms:modified xsi:type="dcterms:W3CDTF">2023-09-01T05:11:37Z</dcterms:modified>
</cp:coreProperties>
</file>