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2" r:id="rId4"/>
    <p:sldId id="265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 Rao" initials="NR" lastIdx="1" clrIdx="0">
    <p:extLst>
      <p:ext uri="{19B8F6BF-5375-455C-9EA6-DF929625EA0E}">
        <p15:presenceInfo xmlns:p15="http://schemas.microsoft.com/office/powerpoint/2012/main" userId="58800608a355b3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2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8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9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2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4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1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6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5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34758-2F90-4AB5-8661-BB5E7254106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80F4-FAF9-40AB-9626-60159081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51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kaggle.com/datasets/shivamb/netflix-show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odici segreti di Netflix: l'elenco completo! - LGD Informatica">
            <a:extLst>
              <a:ext uri="{FF2B5EF4-FFF2-40B4-BE49-F238E27FC236}">
                <a16:creationId xmlns:a16="http://schemas.microsoft.com/office/drawing/2014/main" id="{666C160A-598B-362A-E156-9E21F6346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918" y="0"/>
            <a:ext cx="12392917" cy="697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3653E6-F093-29D1-AA11-457CAC566BFD}"/>
              </a:ext>
            </a:extLst>
          </p:cNvPr>
          <p:cNvSpPr txBox="1"/>
          <p:nvPr/>
        </p:nvSpPr>
        <p:spPr>
          <a:xfrm flipH="1">
            <a:off x="8803340" y="6230470"/>
            <a:ext cx="3610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- </a:t>
            </a:r>
            <a:r>
              <a:rPr lang="en-US" sz="2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Mubasshira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 Quraishi</a:t>
            </a:r>
          </a:p>
        </p:txBody>
      </p:sp>
    </p:spTree>
    <p:extLst>
      <p:ext uri="{BB962C8B-B14F-4D97-AF65-F5344CB8AC3E}">
        <p14:creationId xmlns:p14="http://schemas.microsoft.com/office/powerpoint/2010/main" val="270497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w Netflix Recommendation System Works? (Case Study)">
            <a:extLst>
              <a:ext uri="{FF2B5EF4-FFF2-40B4-BE49-F238E27FC236}">
                <a16:creationId xmlns:a16="http://schemas.microsoft.com/office/drawing/2014/main" id="{CC648D36-F508-2732-13BD-2C4EFD468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59" y="1153412"/>
            <a:ext cx="6407977" cy="397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67B74A-81DC-E940-9C21-F27571EACC38}"/>
              </a:ext>
            </a:extLst>
          </p:cNvPr>
          <p:cNvSpPr txBox="1"/>
          <p:nvPr/>
        </p:nvSpPr>
        <p:spPr>
          <a:xfrm>
            <a:off x="7776882" y="600636"/>
            <a:ext cx="3845859" cy="50167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- Netflix is a media service provider that is based out of America. It provides movie streaming through a subscription model. It includes television shows and in-house produced content along with movies.</a:t>
            </a:r>
            <a:br>
              <a:rPr lang="en-US" sz="16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</a:br>
            <a:endParaRPr lang="en-US" sz="1600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r>
              <a:rPr lang="en-US" sz="16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- Netflix is a globally renowned streaming platform that offers a vast array of TV shows, movies, documentaries, and original content. With millions of users worldwide, it has revolutionized entertainment consumption by providing on-demand access to a diverse range of genres and captivating stories.</a:t>
            </a:r>
          </a:p>
          <a:p>
            <a:endParaRPr lang="en-US" sz="1600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-</a:t>
            </a:r>
            <a:r>
              <a:rPr lang="en-US" sz="16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 As a leader in the streaming industry, Netflix continues to innovate and entertain audiences with its ever-expanding library of high-quality content."</a:t>
            </a:r>
            <a:br>
              <a:rPr lang="en-US" sz="16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</a:b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20D56-4A2A-C083-13DA-38B8EF107D14}"/>
              </a:ext>
            </a:extLst>
          </p:cNvPr>
          <p:cNvSpPr txBox="1"/>
          <p:nvPr/>
        </p:nvSpPr>
        <p:spPr>
          <a:xfrm>
            <a:off x="569259" y="369803"/>
            <a:ext cx="570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Netflix Update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293762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00A47-ED19-9752-B8BE-37BDCB868482}"/>
              </a:ext>
            </a:extLst>
          </p:cNvPr>
          <p:cNvSpPr txBox="1"/>
          <p:nvPr/>
        </p:nvSpPr>
        <p:spPr>
          <a:xfrm flipH="1">
            <a:off x="440166" y="439271"/>
            <a:ext cx="4346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About Dataset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155A7-0F37-D937-BD2F-9E111F8DFE15}"/>
              </a:ext>
            </a:extLst>
          </p:cNvPr>
          <p:cNvSpPr txBox="1"/>
          <p:nvPr/>
        </p:nvSpPr>
        <p:spPr>
          <a:xfrm>
            <a:off x="806823" y="1524000"/>
            <a:ext cx="6750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Kaggle </a:t>
            </a:r>
            <a:br>
              <a:rPr lang="en-US" dirty="0"/>
            </a:br>
            <a:r>
              <a:rPr lang="en-US" dirty="0"/>
              <a:t>Link : </a:t>
            </a:r>
            <a:r>
              <a:rPr lang="en-US" dirty="0">
                <a:hlinkClick r:id="rId2"/>
              </a:rPr>
              <a:t>https://www.kaggle.com/datasets/shivamb/netflix-shows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39BABE-F55E-637F-5EA0-F4B4C64A4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42044"/>
              </p:ext>
            </p:extLst>
          </p:nvPr>
        </p:nvGraphicFramePr>
        <p:xfrm>
          <a:off x="806823" y="2548832"/>
          <a:ext cx="4437400" cy="731520"/>
        </p:xfrm>
        <a:graphic>
          <a:graphicData uri="http://schemas.openxmlformats.org/drawingml/2006/table">
            <a:tbl>
              <a:tblPr/>
              <a:tblGrid>
                <a:gridCol w="2218700">
                  <a:extLst>
                    <a:ext uri="{9D8B030D-6E8A-4147-A177-3AD203B41FA5}">
                      <a16:colId xmlns:a16="http://schemas.microsoft.com/office/drawing/2014/main" val="32679101"/>
                    </a:ext>
                  </a:extLst>
                </a:gridCol>
                <a:gridCol w="2218700">
                  <a:extLst>
                    <a:ext uri="{9D8B030D-6E8A-4147-A177-3AD203B41FA5}">
                      <a16:colId xmlns:a16="http://schemas.microsoft.com/office/drawing/2014/main" val="3362209250"/>
                    </a:ext>
                  </a:extLst>
                </a:gridCol>
              </a:tblGrid>
              <a:tr h="331902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Rows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Columns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1131"/>
                  </a:ext>
                </a:extLst>
              </a:tr>
              <a:tr h="26587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8807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84186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A4B1066-F07A-24FC-5CD7-3558B774A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388" y="3486820"/>
            <a:ext cx="65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79543A-FBF8-CF34-8EE9-980414611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98645"/>
              </p:ext>
            </p:extLst>
          </p:nvPr>
        </p:nvGraphicFramePr>
        <p:xfrm>
          <a:off x="7305156" y="798280"/>
          <a:ext cx="4346988" cy="5377079"/>
        </p:xfrm>
        <a:graphic>
          <a:graphicData uri="http://schemas.openxmlformats.org/drawingml/2006/table">
            <a:tbl>
              <a:tblPr/>
              <a:tblGrid>
                <a:gridCol w="2173494">
                  <a:extLst>
                    <a:ext uri="{9D8B030D-6E8A-4147-A177-3AD203B41FA5}">
                      <a16:colId xmlns:a16="http://schemas.microsoft.com/office/drawing/2014/main" val="303118025"/>
                    </a:ext>
                  </a:extLst>
                </a:gridCol>
                <a:gridCol w="2173494">
                  <a:extLst>
                    <a:ext uri="{9D8B030D-6E8A-4147-A177-3AD203B41FA5}">
                      <a16:colId xmlns:a16="http://schemas.microsoft.com/office/drawing/2014/main" val="456741348"/>
                    </a:ext>
                  </a:extLst>
                </a:gridCol>
              </a:tblGrid>
              <a:tr h="219261">
                <a:tc>
                  <a:txBody>
                    <a:bodyPr/>
                    <a:lstStyle/>
                    <a:p>
                      <a:pPr fontAlgn="b"/>
                      <a:r>
                        <a:rPr lang="en-US" sz="900" b="1">
                          <a:solidFill>
                            <a:schemeClr val="bg1"/>
                          </a:solidFill>
                          <a:effectLst/>
                        </a:rPr>
                        <a:t>Column</a:t>
                      </a:r>
                    </a:p>
                  </a:txBody>
                  <a:tcPr marL="43513" marR="43513" marT="21757" marB="21757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b="1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3513" marR="43513" marT="21757" marB="21757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91065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fontAlgn="base"/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Show-id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Identifier for each show/movie in the dataset.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031757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Type of content (TV Show or Movie).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71830"/>
                  </a:ext>
                </a:extLst>
              </a:tr>
              <a:tr h="219261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Title of the show/movie.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067195"/>
                  </a:ext>
                </a:extLst>
              </a:tr>
              <a:tr h="369647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director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Director(s) of the show/movie.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58229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cast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Cast members of the show/movie.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915623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country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Country where the show/movie was produced.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344859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date_added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Date when the show/movie was added to Netflix.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77838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release_year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Year when the show/movie was released.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89575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rating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Content rating of the show/movie.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86115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duration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Duration (runtime) of the show/movie.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708775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listed_in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Categories/genres the show/movie falls under.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90472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fontAlgn="base"/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Brief description or summary of the show/movie content.</a:t>
                      </a:r>
                    </a:p>
                  </a:txBody>
                  <a:tcPr marL="43513" marR="43513" marT="21757" marB="2175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14753"/>
                  </a:ext>
                </a:extLst>
              </a:tr>
            </a:tbl>
          </a:graphicData>
        </a:graphic>
      </p:graphicFrame>
      <p:pic>
        <p:nvPicPr>
          <p:cNvPr id="1029" name="Picture 5" descr="Netflix Gives Profile Icons A “Fun Makeover,” Adding Photo Options –  Deadline">
            <a:extLst>
              <a:ext uri="{FF2B5EF4-FFF2-40B4-BE49-F238E27FC236}">
                <a16:creationId xmlns:a16="http://schemas.microsoft.com/office/drawing/2014/main" id="{F4215842-762D-F9DB-4EC9-88C055203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14" y="3633532"/>
            <a:ext cx="4196370" cy="235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81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ata Science at Netflix - How Does This Thing Really Work? | LITSLINK Blog">
            <a:extLst>
              <a:ext uri="{FF2B5EF4-FFF2-40B4-BE49-F238E27FC236}">
                <a16:creationId xmlns:a16="http://schemas.microsoft.com/office/drawing/2014/main" id="{9C4AF19C-5C4C-4936-22CB-D4DC8440E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24" y="0"/>
            <a:ext cx="10596282" cy="703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BFC3F2-48FD-FF9D-85CC-4EBB42D28E99}"/>
              </a:ext>
            </a:extLst>
          </p:cNvPr>
          <p:cNvSpPr txBox="1"/>
          <p:nvPr/>
        </p:nvSpPr>
        <p:spPr>
          <a:xfrm>
            <a:off x="206189" y="1536174"/>
            <a:ext cx="3783105" cy="42780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Utilizing the provided dataset for the purpose of predicting Netflix content updates, the following comprehensive approach will be undertaken:</a:t>
            </a:r>
            <a:br>
              <a:rPr lang="en-US" sz="1600" b="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1.</a:t>
            </a:r>
            <a:r>
              <a:rPr lang="en-US" sz="160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 Data Cleaning</a:t>
            </a:r>
          </a:p>
          <a:p>
            <a:pPr algn="l">
              <a:buFont typeface="+mj-lt"/>
              <a:buAutoNum type="arabicPeriod"/>
            </a:pPr>
            <a:r>
              <a:rPr lang="en-US" sz="160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Data Visualization</a:t>
            </a:r>
          </a:p>
          <a:p>
            <a:pPr algn="l">
              <a:buFont typeface="+mj-lt"/>
              <a:buAutoNum type="arabicPeriod"/>
            </a:pPr>
            <a:r>
              <a:rPr lang="en-US" sz="160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Label Encoding</a:t>
            </a:r>
          </a:p>
          <a:p>
            <a:pPr algn="l">
              <a:buFont typeface="+mj-lt"/>
              <a:buAutoNum type="arabicPeriod"/>
            </a:pPr>
            <a:r>
              <a:rPr lang="en-US" sz="160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Balancing the Data</a:t>
            </a:r>
          </a:p>
          <a:p>
            <a:pPr algn="l">
              <a:buFont typeface="+mj-lt"/>
              <a:buAutoNum type="arabicPeriod"/>
            </a:pPr>
            <a:r>
              <a:rPr lang="en-US" sz="160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Predictive Modeling </a:t>
            </a:r>
            <a:r>
              <a:rPr lang="en-US" sz="1600" b="0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Various machine learning algorithms will be employed for prediction: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Random Forest</a:t>
            </a:r>
            <a:endParaRPr lang="en-US" sz="1600" b="0" i="0" dirty="0">
              <a:solidFill>
                <a:schemeClr val="bg1"/>
              </a:solidFill>
              <a:effectLst/>
              <a:ea typeface="MS UI Gothic" panose="020B0600070205080204" pitchFamily="34" charset="-128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Logistic Regression</a:t>
            </a:r>
            <a:endParaRPr lang="en-US" sz="1600" b="0" i="0" dirty="0">
              <a:solidFill>
                <a:schemeClr val="bg1"/>
              </a:solidFill>
              <a:effectLst/>
              <a:ea typeface="MS UI Gothic" panose="020B0600070205080204" pitchFamily="34" charset="-128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Decision Tree</a:t>
            </a:r>
            <a:endParaRPr lang="en-US" sz="1600" b="0" i="0" dirty="0">
              <a:solidFill>
                <a:schemeClr val="bg1"/>
              </a:solidFill>
              <a:effectLst/>
              <a:ea typeface="MS UI Gothic" panose="020B0600070205080204" pitchFamily="34" charset="-128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KNN</a:t>
            </a:r>
            <a:endParaRPr lang="en-US" sz="1600" b="0" i="0" dirty="0">
              <a:solidFill>
                <a:schemeClr val="bg1"/>
              </a:solidFill>
              <a:effectLst/>
              <a:ea typeface="MS UI Gothic" panose="020B0600070205080204" pitchFamily="34" charset="-128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ea typeface="MS UI Gothic" panose="020B0600070205080204" pitchFamily="34" charset="-128"/>
              </a:rPr>
              <a:t>Ada boost</a:t>
            </a:r>
            <a:endParaRPr lang="en-US" sz="1600" dirty="0">
              <a:solidFill>
                <a:schemeClr val="bg1"/>
              </a:solidFill>
              <a:ea typeface="MS UI Gothic" panose="020B0600070205080204" pitchFamily="34" charset="-128"/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905E-D6DD-2640-3FAA-FD50EC58895C}"/>
              </a:ext>
            </a:extLst>
          </p:cNvPr>
          <p:cNvSpPr txBox="1"/>
          <p:nvPr/>
        </p:nvSpPr>
        <p:spPr>
          <a:xfrm>
            <a:off x="206189" y="397400"/>
            <a:ext cx="63470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"Comprehensive Approach to Predicting Netflix Content Updates using Machine Learning Algorithms"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5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9876C07-C78E-D74A-3E37-D97B53620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23" y="1254721"/>
            <a:ext cx="4580965" cy="1538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Random Forest Accuracy: 1.00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 Logistic Regression Accuracy: 0.18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Decision Tree Accuracy: 1.00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KNN Accuracy: 0.95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Adaboost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 Accuracy: 0.29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Amazon Ember Cd RC" panose="020B0606020204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1890C-D7B4-6873-53FA-443DC8081161}"/>
              </a:ext>
            </a:extLst>
          </p:cNvPr>
          <p:cNvSpPr txBox="1"/>
          <p:nvPr/>
        </p:nvSpPr>
        <p:spPr>
          <a:xfrm flipH="1">
            <a:off x="591670" y="521662"/>
            <a:ext cx="123713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Accuracy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7563B8-1A8B-0F1B-1AF9-33BFB1A7F07A}"/>
              </a:ext>
            </a:extLst>
          </p:cNvPr>
          <p:cNvSpPr txBox="1"/>
          <p:nvPr/>
        </p:nvSpPr>
        <p:spPr>
          <a:xfrm>
            <a:off x="4040391" y="4499062"/>
            <a:ext cx="7799515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Based on the provided accuracy values for each model on the test dataset:</a:t>
            </a:r>
            <a:br>
              <a:rPr 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</a:br>
            <a:endParaRPr lang="en-US" sz="1400" b="0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The Random Forest and Decision Tree models exhibit perfect accuracy (1.00).</a:t>
            </a:r>
            <a:br>
              <a:rPr 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</a:br>
            <a:endParaRPr lang="en-US" sz="1400" b="0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The K-Nearest Neighbors (KNN) model also achieves a high accuracy of 0.95, indicating robust performance on the test data.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This suggests that the KNN , Decision Tree, Random Forest model might be a good choice for this classification task.</a:t>
            </a:r>
          </a:p>
        </p:txBody>
      </p:sp>
      <p:pic>
        <p:nvPicPr>
          <p:cNvPr id="3078" name="Picture 6" descr="Data analytics doing future business prediction 3D Illustration download in  PNG, OBJ or Blend format">
            <a:extLst>
              <a:ext uri="{FF2B5EF4-FFF2-40B4-BE49-F238E27FC236}">
                <a16:creationId xmlns:a16="http://schemas.microsoft.com/office/drawing/2014/main" id="{187BB782-F16D-BF97-BA73-F39FF689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" y="3112884"/>
            <a:ext cx="3556187" cy="35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14F25F-4D87-FE78-62AF-0A662FBC556B}"/>
              </a:ext>
            </a:extLst>
          </p:cNvPr>
          <p:cNvSpPr txBox="1"/>
          <p:nvPr/>
        </p:nvSpPr>
        <p:spPr>
          <a:xfrm flipH="1">
            <a:off x="4161863" y="3907022"/>
            <a:ext cx="126178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Prediction:</a:t>
            </a:r>
            <a:r>
              <a:rPr lang="en-US" dirty="0"/>
              <a:t> </a:t>
            </a:r>
          </a:p>
        </p:txBody>
      </p:sp>
      <p:sp>
        <p:nvSpPr>
          <p:cNvPr id="11" name="AutoShape 12" descr="TheMathCompany | Data Analytics | Data Analysis | Future of Data Management">
            <a:extLst>
              <a:ext uri="{FF2B5EF4-FFF2-40B4-BE49-F238E27FC236}">
                <a16:creationId xmlns:a16="http://schemas.microsoft.com/office/drawing/2014/main" id="{BA714072-5E66-AF5A-35F5-C8547A6BD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0634" y="1834348"/>
            <a:ext cx="2528047" cy="252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 descr="3d Data analytics doing future business prediction 10872939 PNG">
            <a:extLst>
              <a:ext uri="{FF2B5EF4-FFF2-40B4-BE49-F238E27FC236}">
                <a16:creationId xmlns:a16="http://schemas.microsoft.com/office/drawing/2014/main" id="{0862411D-AB74-26EA-D0B4-EB3E9B6B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37" y="706328"/>
            <a:ext cx="3014383" cy="301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TheMathCompany | Data Analytics | Data Analysis | Future of Data Management">
            <a:extLst>
              <a:ext uri="{FF2B5EF4-FFF2-40B4-BE49-F238E27FC236}">
                <a16:creationId xmlns:a16="http://schemas.microsoft.com/office/drawing/2014/main" id="{2851966C-16D3-9EC9-F416-9FA4C8944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20E67-E54B-2DD6-3D66-CA46A91543DB}"/>
              </a:ext>
            </a:extLst>
          </p:cNvPr>
          <p:cNvSpPr txBox="1"/>
          <p:nvPr/>
        </p:nvSpPr>
        <p:spPr>
          <a:xfrm flipH="1">
            <a:off x="359482" y="224116"/>
            <a:ext cx="297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print(‘Thank you!”)</a:t>
            </a:r>
          </a:p>
        </p:txBody>
      </p:sp>
      <p:pic>
        <p:nvPicPr>
          <p:cNvPr id="4100" name="Picture 4" descr="Data Science Thank You - Learn Digital Academy">
            <a:extLst>
              <a:ext uri="{FF2B5EF4-FFF2-40B4-BE49-F238E27FC236}">
                <a16:creationId xmlns:a16="http://schemas.microsoft.com/office/drawing/2014/main" id="{62EC13DC-E653-A993-132B-8A93F1F68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256" y="2557322"/>
            <a:ext cx="6214687" cy="204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165</TotalTime>
  <Words>455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MS UI Gothic</vt:lpstr>
      <vt:lpstr>Amazon Ember Cd</vt:lpstr>
      <vt:lpstr>Amazon Ember Cd RC</vt:lpstr>
      <vt:lpstr>Amazon Ember Display Heavy</vt:lpstr>
      <vt:lpstr>Arial</vt:lpstr>
      <vt:lpstr>Calibri</vt:lpstr>
      <vt:lpstr>Calibri Light</vt:lpstr>
      <vt:lpstr>Gadugi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Rao</dc:creator>
  <cp:lastModifiedBy>Nikita Rao</cp:lastModifiedBy>
  <cp:revision>4</cp:revision>
  <dcterms:created xsi:type="dcterms:W3CDTF">2023-08-29T05:30:46Z</dcterms:created>
  <dcterms:modified xsi:type="dcterms:W3CDTF">2023-09-01T03:19:07Z</dcterms:modified>
</cp:coreProperties>
</file>