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haroni" panose="02010803020104030203" pitchFamily="2" charset="-79"/>
      <p:bold r:id="rId11"/>
    </p:embeddedFont>
    <p:embeddedFont>
      <p:font typeface="Inter" panose="020B0604020202020204" charset="0"/>
      <p:regular r:id="rId12"/>
    </p:embeddedFont>
  </p:embeddedFontLst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08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85793"/>
            <a:ext cx="7556421" cy="2977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Implementation of ANN and CNN Architectures for Regression and Classification Tasks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90299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explores the application of Artificial Neural Networks (ANNs) and Convolutional Neural Networks (CNNs) for both regression and classification tasks, using popular datasets and frameworks.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26375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A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27137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6246852"/>
            <a:ext cx="240744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E0D6DE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E0D6DE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Mubbara Majid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E0D6DE"/>
                </a:solidFill>
                <a:latin typeface="Inter Bold" pitchFamily="34" charset="0"/>
                <a:ea typeface="Inter Bold" pitchFamily="34" charset="-122"/>
              </a:rPr>
              <a:t>Noor Fatima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9217"/>
            <a:ext cx="1125378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ANN Regression: California Housing Prices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620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2193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California Housing Prices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863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Features: 8 (e.g., Average Rooms, Population)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532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Target: Median House Value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20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Preprocessing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599521" y="42193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Handled outliers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7863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Standardized features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3532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Train/Validation/Test Split: 64% 64%, 16% 16%, 20% 20%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2705"/>
            <a:ext cx="783431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ANN Regression: Architecture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039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Input Layer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50282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 nodes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039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Hidden Layers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5332928" y="450282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Dense (64, ReLU)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506980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Dense (32, ReLU)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39039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Output Layer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9872067" y="450282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 node, Linear Activation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9217"/>
            <a:ext cx="643235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ANN Regression: Results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620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Loss Function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21933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Mean Squared Error (MSE)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20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Metrics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5332928" y="421933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MSE, MAE, 𝑅 2 R 2 -Score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204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Performance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9872067" y="421933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MSE: 1.3339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78631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 MAE: 0.9160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535328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𝑅 2 -Score: 0. 0023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4278"/>
            <a:ext cx="775632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ANN Classification: CIFAR-10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15551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7543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CIFAR-10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2137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Classes: 10 (Airplane, Car, Bird, etc.)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15551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Preprocessing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5332928" y="37543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Images normalized to range [ − 1 , 1 ]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68427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Train/Validation/Test Split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15551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Architecture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9872067" y="37543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Input Layer (32 × 32 × 3 32×32×3)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32137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Fully Connected Layers: Dense (512, ReLU)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52512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Dense (256, ReLU)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581822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 Layer (10, Softmax)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2705"/>
            <a:ext cx="716696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ANN Classification: Results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039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Loss Function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50282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CrossEntropyLoss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039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Metrics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5332928" y="450282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Precision, Recall, F1-Score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039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Performance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9872067" y="450282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Classification Report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506980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Confusion Matrix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6437"/>
            <a:ext cx="971192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CNN Classification: CIFAR-10 (Keras)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3276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292655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CIFAR-10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9353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Classes: 10 (Airplane, Car, Bird, etc.)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23276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Preprocessing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5332928" y="292655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Images normalized to range [ 0 , 1 ]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385643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One-hot encoding for labels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23276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Architecture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9872067" y="292655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Convolutional Layers: Conv2D (32, 3 × 3 3×3, ReLU, Max Pooling)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385643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Conv2D (64, 3 × 3 3×3, ReLU, Max Pooling)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478631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Conv2D (128, 3 × 3 3×3, ReLU, Max Pooling)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571619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Dense Layers: Dense (128, ReLU, Dropout)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664606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 Layer (10, Softmax)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6B48F0-DD43-28C9-577D-3912B1E2A536}"/>
              </a:ext>
            </a:extLst>
          </p:cNvPr>
          <p:cNvSpPr txBox="1"/>
          <p:nvPr/>
        </p:nvSpPr>
        <p:spPr>
          <a:xfrm>
            <a:off x="4038601" y="1861458"/>
            <a:ext cx="9884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66CC"/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COMPARATIVE TABLE:</a:t>
            </a:r>
            <a:endParaRPr lang="en-AS" dirty="0">
              <a:solidFill>
                <a:srgbClr val="FF66CC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930994-79A0-BE9A-D75F-2A1BB3EC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86344"/>
              </p:ext>
            </p:extLst>
          </p:nvPr>
        </p:nvGraphicFramePr>
        <p:xfrm>
          <a:off x="1447799" y="2819400"/>
          <a:ext cx="11625945" cy="44196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25189">
                  <a:extLst>
                    <a:ext uri="{9D8B030D-6E8A-4147-A177-3AD203B41FA5}">
                      <a16:colId xmlns:a16="http://schemas.microsoft.com/office/drawing/2014/main" val="3642072404"/>
                    </a:ext>
                  </a:extLst>
                </a:gridCol>
                <a:gridCol w="2325189">
                  <a:extLst>
                    <a:ext uri="{9D8B030D-6E8A-4147-A177-3AD203B41FA5}">
                      <a16:colId xmlns:a16="http://schemas.microsoft.com/office/drawing/2014/main" val="2037975308"/>
                    </a:ext>
                  </a:extLst>
                </a:gridCol>
                <a:gridCol w="2325189">
                  <a:extLst>
                    <a:ext uri="{9D8B030D-6E8A-4147-A177-3AD203B41FA5}">
                      <a16:colId xmlns:a16="http://schemas.microsoft.com/office/drawing/2014/main" val="3495083580"/>
                    </a:ext>
                  </a:extLst>
                </a:gridCol>
                <a:gridCol w="2325189">
                  <a:extLst>
                    <a:ext uri="{9D8B030D-6E8A-4147-A177-3AD203B41FA5}">
                      <a16:colId xmlns:a16="http://schemas.microsoft.com/office/drawing/2014/main" val="672750938"/>
                    </a:ext>
                  </a:extLst>
                </a:gridCol>
                <a:gridCol w="2325189">
                  <a:extLst>
                    <a:ext uri="{9D8B030D-6E8A-4147-A177-3AD203B41FA5}">
                      <a16:colId xmlns:a16="http://schemas.microsoft.com/office/drawing/2014/main" val="784150601"/>
                    </a:ext>
                  </a:extLst>
                </a:gridCol>
              </a:tblGrid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Model</a:t>
                      </a:r>
                      <a:endParaRPr lang="en-AS" dirty="0">
                        <a:solidFill>
                          <a:srgbClr val="FF99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Dataset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Key Hyper-parameters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Final Metric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Training Time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278902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99CC"/>
                          </a:solidFill>
                        </a:rPr>
                        <a:t>Pytorch</a:t>
                      </a:r>
                      <a:r>
                        <a:rPr lang="en-US" dirty="0">
                          <a:solidFill>
                            <a:srgbClr val="FF99CC"/>
                          </a:solidFill>
                        </a:rPr>
                        <a:t> ANN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99CC"/>
                          </a:solidFill>
                        </a:rPr>
                        <a:t>Regression</a:t>
                      </a:r>
                      <a:endParaRPr lang="en-AS" dirty="0">
                        <a:solidFill>
                          <a:srgbClr val="FF99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CCFF"/>
                          </a:solidFill>
                        </a:rPr>
                        <a:t>California Housing Dataset</a:t>
                      </a:r>
                      <a:endParaRPr lang="en-AS" dirty="0">
                        <a:solidFill>
                          <a:srgbClr val="FFCC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LR: 0.01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Epochs = 10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36" dirty="0">
                          <a:solidFill>
                            <a:srgbClr val="E0D6DE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Test MSE: 1.3339</a:t>
                      </a:r>
                      <a:endParaRPr lang="en-US" sz="1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spc="-36" dirty="0">
                          <a:solidFill>
                            <a:srgbClr val="E0D6DE"/>
                          </a:solidFill>
                          <a:latin typeface="Inter" pitchFamily="34" charset="0"/>
                          <a:ea typeface="Inter" pitchFamily="34" charset="-122"/>
                          <a:cs typeface="Inter" pitchFamily="34" charset="-120"/>
                        </a:rPr>
                        <a:t>Test MAE: 0.9160</a:t>
                      </a:r>
                      <a:endParaRPr lang="en-US" sz="1800" dirty="0"/>
                    </a:p>
                    <a:p>
                      <a:pPr algn="ctr"/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~ 3 min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  <a:p>
                      <a:pPr algn="ctr"/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51950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66CC"/>
                          </a:solidFill>
                        </a:rPr>
                        <a:t>Pytorch</a:t>
                      </a:r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 ANN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Classification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CIFAR 10</a:t>
                      </a:r>
                      <a:endParaRPr lang="en-AS" dirty="0">
                        <a:solidFill>
                          <a:srgbClr val="FFCC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LR = 0.01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Epochs = 10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Accuracy =  72 %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~ 3 min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  <a:p>
                      <a:pPr algn="ctr"/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398705"/>
                  </a:ext>
                </a:extLst>
              </a:tr>
              <a:tr h="11049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66CC"/>
                          </a:solidFill>
                        </a:rPr>
                        <a:t>Keras</a:t>
                      </a:r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 CNN</a:t>
                      </a:r>
                    </a:p>
                    <a:p>
                      <a:pPr algn="ctr"/>
                      <a:r>
                        <a:rPr lang="en-US" dirty="0" err="1">
                          <a:solidFill>
                            <a:srgbClr val="FF66CC"/>
                          </a:solidFill>
                        </a:rPr>
                        <a:t>Clasification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CIFAR 10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LR = 0.01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Epochs = 10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  <a:p>
                      <a:pPr algn="ctr"/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Accuracy =  71%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66CC"/>
                          </a:solidFill>
                        </a:rPr>
                        <a:t>~4 min</a:t>
                      </a:r>
                      <a:endParaRPr lang="en-AS" dirty="0">
                        <a:solidFill>
                          <a:srgbClr val="FF66C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94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30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433</Words>
  <Application>Microsoft Office PowerPoint</Application>
  <PresentationFormat>Custom</PresentationFormat>
  <Paragraphs>99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Inter Bold</vt:lpstr>
      <vt:lpstr>Inter</vt:lpstr>
      <vt:lpstr>Arial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SP23-BAI-027 (MUBBARA MAJID)</cp:lastModifiedBy>
  <cp:revision>3</cp:revision>
  <dcterms:created xsi:type="dcterms:W3CDTF">2024-12-29T13:29:18Z</dcterms:created>
  <dcterms:modified xsi:type="dcterms:W3CDTF">2024-12-29T15:11:12Z</dcterms:modified>
</cp:coreProperties>
</file>