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7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75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01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02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7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immunization/monitoring_surveillance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poshantracker.in/" TargetMode="External"/><Relationship Id="rId4" Type="http://schemas.openxmlformats.org/officeDocument/2006/relationships/hyperlink" Target="https://www.tandfonline.com/doi/full/10.2217/fmb.15.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8419278" y="1887592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398215" y="533667"/>
            <a:ext cx="12280489" cy="1275394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Digitally –Driven Polio-Free Future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095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95" y="1507044"/>
            <a:ext cx="9061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SIH1537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Teekaakaran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Naagarik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Medtech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- 41116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CareOne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9773" y="-162189"/>
            <a:ext cx="10972800" cy="1392639"/>
          </a:xfrm>
        </p:spPr>
        <p:txBody>
          <a:bodyPr/>
          <a:lstStyle/>
          <a:p>
            <a:pPr eaLnBrk="1" hangingPunct="1"/>
            <a:b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Teekaakaran Naagarik Portal</a:t>
            </a:r>
            <a:b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(Vaccination Citizen Portal)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39541" y="1464183"/>
            <a:ext cx="59564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169038" y="182671"/>
            <a:ext cx="167556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CareOne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61" y="1276583"/>
            <a:ext cx="6656437" cy="4849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639" y="2104923"/>
            <a:ext cx="5673213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time administration of vaccination.</a:t>
            </a:r>
          </a:p>
          <a:p>
            <a:pPr marL="34290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areas face challenges in vaccination due to tech literacy and language barriers.</a:t>
            </a:r>
          </a:p>
          <a:p>
            <a:pPr marL="34290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 app will bridge citizens, the Health Department, and vaccination volunteers.</a:t>
            </a:r>
          </a:p>
          <a:p>
            <a:pPr marL="34290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bots will communicate in local languages, gathering accurate information.</a:t>
            </a:r>
          </a:p>
          <a:p>
            <a:pPr marL="34290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timely information reaches all, improving vaccination rates and public health.</a:t>
            </a:r>
          </a:p>
          <a:p>
            <a:pPr marL="34290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and Tracking of database (Ledger)</a:t>
            </a:r>
          </a:p>
          <a:p>
            <a:pPr>
              <a:lnSpc>
                <a:spcPts val="2700"/>
              </a:lnSpc>
            </a:pPr>
            <a:endParaRPr lang="en-US" dirty="0"/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5309422" y="1352883"/>
            <a:ext cx="1468033" cy="2878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sz="32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8973273" y="5884141"/>
            <a:ext cx="219617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</a:t>
            </a:r>
          </a:p>
        </p:txBody>
      </p:sp>
      <p:pic>
        <p:nvPicPr>
          <p:cNvPr id="1026" name="Picture 2" descr="Programing Apps Websites icons by Webaly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415" y="5490187"/>
            <a:ext cx="279827" cy="27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86120" y="5446645"/>
            <a:ext cx="140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1" y="6489640"/>
            <a:ext cx="12191999" cy="36835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03837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92750" y="649287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/>
          <p:cNvSpPr/>
          <p:nvPr/>
        </p:nvSpPr>
        <p:spPr>
          <a:xfrm>
            <a:off x="159206" y="192503"/>
            <a:ext cx="167556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CareOne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92D89-3CF6-5DC3-1644-D55C15635794}"/>
              </a:ext>
            </a:extLst>
          </p:cNvPr>
          <p:cNvSpPr txBox="1"/>
          <p:nvPr/>
        </p:nvSpPr>
        <p:spPr>
          <a:xfrm>
            <a:off x="0" y="1750374"/>
            <a:ext cx="5958348" cy="2833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integrates HTML, CSS, JavaScript, MongoDB, and React to create dynamic and responsive web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Voice assistant: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system, the Smart Voice Assistant calls parents to collect data and schedule polio vaccinations for their children. Technology used LIVA and/or  RASA.</a:t>
            </a:r>
          </a:p>
          <a:p>
            <a:pPr algn="just">
              <a:lnSpc>
                <a:spcPts val="24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ABDA9-5DC9-423A-0758-D881B441BBD1}"/>
              </a:ext>
            </a:extLst>
          </p:cNvPr>
          <p:cNvSpPr txBox="1"/>
          <p:nvPr/>
        </p:nvSpPr>
        <p:spPr>
          <a:xfrm>
            <a:off x="141514" y="4717581"/>
            <a:ext cx="4784447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Flexible, iterative development focused on collaboration and feedback.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releases with continuous testing and code improvement.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6C56546-F80B-4FB4-21BB-9BD8553B1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0065"/>
              </p:ext>
            </p:extLst>
          </p:nvPr>
        </p:nvGraphicFramePr>
        <p:xfrm>
          <a:off x="159206" y="1162480"/>
          <a:ext cx="1190897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486">
                  <a:extLst>
                    <a:ext uri="{9D8B030D-6E8A-4147-A177-3AD203B41FA5}">
                      <a16:colId xmlns:a16="http://schemas.microsoft.com/office/drawing/2014/main" val="1582070236"/>
                    </a:ext>
                  </a:extLst>
                </a:gridCol>
                <a:gridCol w="5954486">
                  <a:extLst>
                    <a:ext uri="{9D8B030D-6E8A-4147-A177-3AD203B41FA5}">
                      <a16:colId xmlns:a16="http://schemas.microsoft.com/office/drawing/2014/main" val="3166198998"/>
                    </a:ext>
                  </a:extLst>
                </a:gridCol>
              </a:tblGrid>
              <a:tr h="4229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4014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0C71F4B-85F0-A925-0D0B-97872615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76057"/>
              </p:ext>
            </p:extLst>
          </p:nvPr>
        </p:nvGraphicFramePr>
        <p:xfrm>
          <a:off x="202779" y="4034525"/>
          <a:ext cx="454315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157">
                  <a:extLst>
                    <a:ext uri="{9D8B030D-6E8A-4147-A177-3AD203B41FA5}">
                      <a16:colId xmlns:a16="http://schemas.microsoft.com/office/drawing/2014/main" val="252288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5114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DA7E905-2F49-1FF4-B97C-BE881F30BD34}"/>
              </a:ext>
            </a:extLst>
          </p:cNvPr>
          <p:cNvSpPr txBox="1"/>
          <p:nvPr/>
        </p:nvSpPr>
        <p:spPr>
          <a:xfrm>
            <a:off x="7344695" y="6136810"/>
            <a:ext cx="251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Agile methodology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6695DA-DBEE-6173-B162-24F9091AC94B}"/>
              </a:ext>
            </a:extLst>
          </p:cNvPr>
          <p:cNvSpPr txBox="1"/>
          <p:nvPr/>
        </p:nvSpPr>
        <p:spPr>
          <a:xfrm>
            <a:off x="6096000" y="1839553"/>
            <a:ext cx="6096000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(Bidirectional Encoder Representations from Transformers)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Speech-to-Text/ Text-to-Speech Algorithm: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DeepSpeech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grpSp>
        <p:nvGrpSpPr>
          <p:cNvPr id="17503" name="Group 17502">
            <a:extLst>
              <a:ext uri="{FF2B5EF4-FFF2-40B4-BE49-F238E27FC236}">
                <a16:creationId xmlns:a16="http://schemas.microsoft.com/office/drawing/2014/main" id="{15BB75C1-2DB0-0F1B-E2FC-860DE6B6A4EC}"/>
              </a:ext>
            </a:extLst>
          </p:cNvPr>
          <p:cNvGrpSpPr/>
          <p:nvPr/>
        </p:nvGrpSpPr>
        <p:grpSpPr>
          <a:xfrm>
            <a:off x="5299582" y="3774404"/>
            <a:ext cx="6615739" cy="2391055"/>
            <a:chOff x="1713606" y="2236470"/>
            <a:chExt cx="8556171" cy="3947040"/>
          </a:xfrm>
        </p:grpSpPr>
        <p:grpSp>
          <p:nvGrpSpPr>
            <p:cNvPr id="17504" name="Group 17503">
              <a:extLst>
                <a:ext uri="{FF2B5EF4-FFF2-40B4-BE49-F238E27FC236}">
                  <a16:creationId xmlns:a16="http://schemas.microsoft.com/office/drawing/2014/main" id="{8D35F8C8-68DD-5AC6-B578-DC80E227D654}"/>
                </a:ext>
              </a:extLst>
            </p:cNvPr>
            <p:cNvGrpSpPr/>
            <p:nvPr/>
          </p:nvGrpSpPr>
          <p:grpSpPr>
            <a:xfrm>
              <a:off x="6910705" y="3340938"/>
              <a:ext cx="1118485" cy="10577"/>
              <a:chOff x="6910705" y="3340938"/>
              <a:chExt cx="1118485" cy="10577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BD4EFC-3A73-B697-6C7E-0DAD2E61068D}"/>
                  </a:ext>
                </a:extLst>
              </p:cNvPr>
              <p:cNvCxnSpPr/>
              <p:nvPr/>
            </p:nvCxnSpPr>
            <p:spPr>
              <a:xfrm>
                <a:off x="6910705" y="3340938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E930049-A9F3-E89C-A5CE-360D7F47FDDF}"/>
                  </a:ext>
                </a:extLst>
              </p:cNvPr>
              <p:cNvCxnSpPr/>
              <p:nvPr/>
            </p:nvCxnSpPr>
            <p:spPr>
              <a:xfrm>
                <a:off x="7888836" y="3348102"/>
                <a:ext cx="1403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A7CAF3-E257-7119-FEE5-BC8573233E46}"/>
                  </a:ext>
                </a:extLst>
              </p:cNvPr>
              <p:cNvCxnSpPr/>
              <p:nvPr/>
            </p:nvCxnSpPr>
            <p:spPr>
              <a:xfrm>
                <a:off x="7033314" y="3342449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B30D392-28F3-DC48-1BC9-1F04948B877A}"/>
                  </a:ext>
                </a:extLst>
              </p:cNvPr>
              <p:cNvCxnSpPr/>
              <p:nvPr/>
            </p:nvCxnSpPr>
            <p:spPr>
              <a:xfrm>
                <a:off x="7155923" y="3343960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80E38E8-5158-DF76-683F-C579F2FA84E5}"/>
                  </a:ext>
                </a:extLst>
              </p:cNvPr>
              <p:cNvCxnSpPr/>
              <p:nvPr/>
            </p:nvCxnSpPr>
            <p:spPr>
              <a:xfrm>
                <a:off x="7278532" y="3345471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916AC89-7B10-3D5D-D1D1-6C1B30EC8116}"/>
                  </a:ext>
                </a:extLst>
              </p:cNvPr>
              <p:cNvCxnSpPr/>
              <p:nvPr/>
            </p:nvCxnSpPr>
            <p:spPr>
              <a:xfrm>
                <a:off x="7401141" y="3346982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2F30F10-1FCE-60D0-37DE-A7133A409658}"/>
                  </a:ext>
                </a:extLst>
              </p:cNvPr>
              <p:cNvCxnSpPr/>
              <p:nvPr/>
            </p:nvCxnSpPr>
            <p:spPr>
              <a:xfrm>
                <a:off x="7523750" y="3348493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26714AE-EAE4-A400-CE54-D2B4414994AE}"/>
                  </a:ext>
                </a:extLst>
              </p:cNvPr>
              <p:cNvCxnSpPr/>
              <p:nvPr/>
            </p:nvCxnSpPr>
            <p:spPr>
              <a:xfrm>
                <a:off x="7646359" y="3350004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FC40DD9-2CC1-B81F-E4FB-0DB25661021C}"/>
                  </a:ext>
                </a:extLst>
              </p:cNvPr>
              <p:cNvCxnSpPr/>
              <p:nvPr/>
            </p:nvCxnSpPr>
            <p:spPr>
              <a:xfrm>
                <a:off x="7768968" y="3351515"/>
                <a:ext cx="85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05" name="Group 17504">
              <a:extLst>
                <a:ext uri="{FF2B5EF4-FFF2-40B4-BE49-F238E27FC236}">
                  <a16:creationId xmlns:a16="http://schemas.microsoft.com/office/drawing/2014/main" id="{26869F66-4D06-9DFF-9E2B-CAA8538F208E}"/>
                </a:ext>
              </a:extLst>
            </p:cNvPr>
            <p:cNvGrpSpPr/>
            <p:nvPr/>
          </p:nvGrpSpPr>
          <p:grpSpPr>
            <a:xfrm>
              <a:off x="1713606" y="2236470"/>
              <a:ext cx="8556171" cy="3947040"/>
              <a:chOff x="1688841" y="2392680"/>
              <a:chExt cx="8556171" cy="3947040"/>
            </a:xfrm>
          </p:grpSpPr>
          <p:sp>
            <p:nvSpPr>
              <p:cNvPr id="17506" name="Rectangle 17505">
                <a:extLst>
                  <a:ext uri="{FF2B5EF4-FFF2-40B4-BE49-F238E27FC236}">
                    <a16:creationId xmlns:a16="http://schemas.microsoft.com/office/drawing/2014/main" id="{1525D0DB-537C-2840-EEAE-1F56E0CA9D8D}"/>
                  </a:ext>
                </a:extLst>
              </p:cNvPr>
              <p:cNvSpPr/>
              <p:nvPr/>
            </p:nvSpPr>
            <p:spPr>
              <a:xfrm>
                <a:off x="1688841" y="4328371"/>
                <a:ext cx="8556171" cy="1965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grpSp>
            <p:nvGrpSpPr>
              <p:cNvPr id="17507" name="Group 17506">
                <a:extLst>
                  <a:ext uri="{FF2B5EF4-FFF2-40B4-BE49-F238E27FC236}">
                    <a16:creationId xmlns:a16="http://schemas.microsoft.com/office/drawing/2014/main" id="{63151A41-89D8-9449-ACCD-AEE9163EF861}"/>
                  </a:ext>
                </a:extLst>
              </p:cNvPr>
              <p:cNvGrpSpPr/>
              <p:nvPr/>
            </p:nvGrpSpPr>
            <p:grpSpPr>
              <a:xfrm>
                <a:off x="2320991" y="4704564"/>
                <a:ext cx="1392594" cy="1067085"/>
                <a:chOff x="1331945" y="4431718"/>
                <a:chExt cx="1996751" cy="1618865"/>
              </a:xfrm>
            </p:grpSpPr>
            <p:sp>
              <p:nvSpPr>
                <p:cNvPr id="17557" name="Rectangle 17556">
                  <a:extLst>
                    <a:ext uri="{FF2B5EF4-FFF2-40B4-BE49-F238E27FC236}">
                      <a16:creationId xmlns:a16="http://schemas.microsoft.com/office/drawing/2014/main" id="{8E0D27FE-6AEF-AB2C-5B23-40712379680D}"/>
                    </a:ext>
                  </a:extLst>
                </p:cNvPr>
                <p:cNvSpPr/>
                <p:nvPr/>
              </p:nvSpPr>
              <p:spPr>
                <a:xfrm>
                  <a:off x="1331945" y="4431718"/>
                  <a:ext cx="1996751" cy="16188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grpSp>
              <p:nvGrpSpPr>
                <p:cNvPr id="17558" name="Group 17557">
                  <a:extLst>
                    <a:ext uri="{FF2B5EF4-FFF2-40B4-BE49-F238E27FC236}">
                      <a16:creationId xmlns:a16="http://schemas.microsoft.com/office/drawing/2014/main" id="{91DD2135-4C99-A887-DAE3-F6708E0F9B4C}"/>
                    </a:ext>
                  </a:extLst>
                </p:cNvPr>
                <p:cNvGrpSpPr/>
                <p:nvPr/>
              </p:nvGrpSpPr>
              <p:grpSpPr>
                <a:xfrm>
                  <a:off x="1800809" y="4534681"/>
                  <a:ext cx="1259634" cy="1296957"/>
                  <a:chOff x="1663958" y="4469362"/>
                  <a:chExt cx="1315618" cy="1618865"/>
                </a:xfrm>
              </p:grpSpPr>
              <p:pic>
                <p:nvPicPr>
                  <p:cNvPr id="17559" name="Graphic 10" descr="Voice">
                    <a:extLst>
                      <a:ext uri="{FF2B5EF4-FFF2-40B4-BE49-F238E27FC236}">
                        <a16:creationId xmlns:a16="http://schemas.microsoft.com/office/drawing/2014/main" id="{266BFB90-0CDE-647D-DF19-2C2F29188E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3958" y="4469362"/>
                    <a:ext cx="657809" cy="657809"/>
                  </a:xfrm>
                  <a:prstGeom prst="rect">
                    <a:avLst/>
                  </a:prstGeom>
                </p:spPr>
              </p:pic>
              <p:pic>
                <p:nvPicPr>
                  <p:cNvPr id="17560" name="Graphic 9" descr="Voice">
                    <a:extLst>
                      <a:ext uri="{FF2B5EF4-FFF2-40B4-BE49-F238E27FC236}">
                        <a16:creationId xmlns:a16="http://schemas.microsoft.com/office/drawing/2014/main" id="{B280C107-63E7-DDCA-EC84-C0C6C1CC3C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3959" y="4949890"/>
                    <a:ext cx="657809" cy="657809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14" descr="Voice">
                    <a:extLst>
                      <a:ext uri="{FF2B5EF4-FFF2-40B4-BE49-F238E27FC236}">
                        <a16:creationId xmlns:a16="http://schemas.microsoft.com/office/drawing/2014/main" id="{B286B16B-AFB8-920D-5432-06C9665BC3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3958" y="5430418"/>
                    <a:ext cx="657809" cy="657809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15" descr="Voice">
                    <a:extLst>
                      <a:ext uri="{FF2B5EF4-FFF2-40B4-BE49-F238E27FC236}">
                        <a16:creationId xmlns:a16="http://schemas.microsoft.com/office/drawing/2014/main" id="{74AC7C12-B00F-BEAB-550B-EA631697BB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1767" y="4949890"/>
                    <a:ext cx="657809" cy="65780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7508" name="Graphic 20" descr="Robot">
                <a:extLst>
                  <a:ext uri="{FF2B5EF4-FFF2-40B4-BE49-F238E27FC236}">
                    <a16:creationId xmlns:a16="http://schemas.microsoft.com/office/drawing/2014/main" id="{94C38D6B-EC21-F51E-2973-477C5165F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72457" y="471944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7509" name="Group 17508">
                <a:extLst>
                  <a:ext uri="{FF2B5EF4-FFF2-40B4-BE49-F238E27FC236}">
                    <a16:creationId xmlns:a16="http://schemas.microsoft.com/office/drawing/2014/main" id="{C480623B-F8B7-543A-6FC6-5430052B044F}"/>
                  </a:ext>
                </a:extLst>
              </p:cNvPr>
              <p:cNvGrpSpPr/>
              <p:nvPr/>
            </p:nvGrpSpPr>
            <p:grpSpPr>
              <a:xfrm>
                <a:off x="7862166" y="4665107"/>
                <a:ext cx="1681843" cy="1145998"/>
                <a:chOff x="8189166" y="4617413"/>
                <a:chExt cx="1681843" cy="1145998"/>
              </a:xfrm>
            </p:grpSpPr>
            <p:grpSp>
              <p:nvGrpSpPr>
                <p:cNvPr id="17550" name="Group 17549">
                  <a:extLst>
                    <a:ext uri="{FF2B5EF4-FFF2-40B4-BE49-F238E27FC236}">
                      <a16:creationId xmlns:a16="http://schemas.microsoft.com/office/drawing/2014/main" id="{4D227428-DE28-4311-D8C7-39525261DFD2}"/>
                    </a:ext>
                  </a:extLst>
                </p:cNvPr>
                <p:cNvGrpSpPr/>
                <p:nvPr/>
              </p:nvGrpSpPr>
              <p:grpSpPr>
                <a:xfrm>
                  <a:off x="8189166" y="4617413"/>
                  <a:ext cx="1681843" cy="1145998"/>
                  <a:chOff x="7697755" y="2341984"/>
                  <a:chExt cx="2463282" cy="1614196"/>
                </a:xfrm>
              </p:grpSpPr>
              <p:sp>
                <p:nvSpPr>
                  <p:cNvPr id="17552" name="Rectangle 17551">
                    <a:extLst>
                      <a:ext uri="{FF2B5EF4-FFF2-40B4-BE49-F238E27FC236}">
                        <a16:creationId xmlns:a16="http://schemas.microsoft.com/office/drawing/2014/main" id="{0A6B0866-B38A-9D48-708E-D3D1D8D09A5D}"/>
                      </a:ext>
                    </a:extLst>
                  </p:cNvPr>
                  <p:cNvSpPr/>
                  <p:nvPr/>
                </p:nvSpPr>
                <p:spPr>
                  <a:xfrm>
                    <a:off x="7697755" y="2341984"/>
                    <a:ext cx="2463282" cy="161419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/>
                  </a:p>
                </p:txBody>
              </p:sp>
              <p:grpSp>
                <p:nvGrpSpPr>
                  <p:cNvPr id="17553" name="Group 17552">
                    <a:extLst>
                      <a:ext uri="{FF2B5EF4-FFF2-40B4-BE49-F238E27FC236}">
                        <a16:creationId xmlns:a16="http://schemas.microsoft.com/office/drawing/2014/main" id="{0F61F479-4032-D34B-DF96-79E51AB7F96A}"/>
                      </a:ext>
                    </a:extLst>
                  </p:cNvPr>
                  <p:cNvGrpSpPr/>
                  <p:nvPr/>
                </p:nvGrpSpPr>
                <p:grpSpPr>
                  <a:xfrm>
                    <a:off x="8004889" y="2533088"/>
                    <a:ext cx="2013085" cy="1222310"/>
                    <a:chOff x="8098195" y="4588417"/>
                    <a:chExt cx="2013085" cy="1222310"/>
                  </a:xfrm>
                </p:grpSpPr>
                <p:pic>
                  <p:nvPicPr>
                    <p:cNvPr id="17554" name="Graphic 22" descr="Database">
                      <a:extLst>
                        <a:ext uri="{FF2B5EF4-FFF2-40B4-BE49-F238E27FC236}">
                          <a16:creationId xmlns:a16="http://schemas.microsoft.com/office/drawing/2014/main" id="{F03410B5-F884-8C0E-815E-7A34C246FF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98195" y="5183156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555" name="Graphic 23" descr="Database">
                      <a:extLst>
                        <a:ext uri="{FF2B5EF4-FFF2-40B4-BE49-F238E27FC236}">
                          <a16:creationId xmlns:a16="http://schemas.microsoft.com/office/drawing/2014/main" id="{B6EA0DB8-CE2E-2958-F1B0-032E39C5A3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96880" y="4847429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556" name="Graphic 24" descr="Database">
                      <a:extLst>
                        <a:ext uri="{FF2B5EF4-FFF2-40B4-BE49-F238E27FC236}">
                          <a16:creationId xmlns:a16="http://schemas.microsoft.com/office/drawing/2014/main" id="{44400596-5F57-B9CA-F5BE-D11C944BAA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26795" y="4588417"/>
                      <a:ext cx="1222310" cy="122231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7551" name="Graphic 29" descr="Lock">
                  <a:extLst>
                    <a:ext uri="{FF2B5EF4-FFF2-40B4-BE49-F238E27FC236}">
                      <a16:creationId xmlns:a16="http://schemas.microsoft.com/office/drawing/2014/main" id="{FA3EF2E9-8712-F641-64FE-202157242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9166" y="4617413"/>
                  <a:ext cx="360784" cy="360784"/>
                </a:xfrm>
                <a:prstGeom prst="rect">
                  <a:avLst/>
                </a:prstGeom>
              </p:spPr>
            </p:pic>
          </p:grpSp>
          <p:cxnSp>
            <p:nvCxnSpPr>
              <p:cNvPr id="17510" name="Straight Arrow Connector 17509">
                <a:extLst>
                  <a:ext uri="{FF2B5EF4-FFF2-40B4-BE49-F238E27FC236}">
                    <a16:creationId xmlns:a16="http://schemas.microsoft.com/office/drawing/2014/main" id="{0FA56AC5-6EDA-AF59-2FA1-3F7FB9A13846}"/>
                  </a:ext>
                </a:extLst>
              </p:cNvPr>
              <p:cNvCxnSpPr>
                <a:stCxn id="17557" idx="3"/>
              </p:cNvCxnSpPr>
              <p:nvPr/>
            </p:nvCxnSpPr>
            <p:spPr>
              <a:xfrm flipV="1">
                <a:off x="3713585" y="5223016"/>
                <a:ext cx="1978088" cy="15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11" name="Rectangle 17510">
                <a:extLst>
                  <a:ext uri="{FF2B5EF4-FFF2-40B4-BE49-F238E27FC236}">
                    <a16:creationId xmlns:a16="http://schemas.microsoft.com/office/drawing/2014/main" id="{C92E1E17-A237-A92D-59D2-C0F55A5353E3}"/>
                  </a:ext>
                </a:extLst>
              </p:cNvPr>
              <p:cNvSpPr/>
              <p:nvPr/>
            </p:nvSpPr>
            <p:spPr>
              <a:xfrm>
                <a:off x="5255079" y="2871804"/>
                <a:ext cx="1620027" cy="9335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512" name="TextBox 38">
                <a:extLst>
                  <a:ext uri="{FF2B5EF4-FFF2-40B4-BE49-F238E27FC236}">
                    <a16:creationId xmlns:a16="http://schemas.microsoft.com/office/drawing/2014/main" id="{AE759CFA-CA1F-F0B0-75AD-AF7D9241F8D5}"/>
                  </a:ext>
                </a:extLst>
              </p:cNvPr>
              <p:cNvSpPr txBox="1"/>
              <p:nvPr/>
            </p:nvSpPr>
            <p:spPr>
              <a:xfrm>
                <a:off x="5270001" y="3115852"/>
                <a:ext cx="1601177" cy="50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AI Scheduler</a:t>
                </a:r>
                <a:endParaRPr lang="en-IN" sz="1400" dirty="0"/>
              </a:p>
            </p:txBody>
          </p:sp>
          <p:cxnSp>
            <p:nvCxnSpPr>
              <p:cNvPr id="17513" name="Straight Arrow Connector 17512">
                <a:extLst>
                  <a:ext uri="{FF2B5EF4-FFF2-40B4-BE49-F238E27FC236}">
                    <a16:creationId xmlns:a16="http://schemas.microsoft.com/office/drawing/2014/main" id="{F2E9A879-E532-6086-6500-4254E258C6DC}"/>
                  </a:ext>
                </a:extLst>
              </p:cNvPr>
              <p:cNvCxnSpPr>
                <a:endCxn id="17511" idx="2"/>
              </p:cNvCxnSpPr>
              <p:nvPr/>
            </p:nvCxnSpPr>
            <p:spPr>
              <a:xfrm flipV="1">
                <a:off x="6065093" y="3805350"/>
                <a:ext cx="0" cy="933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14" name="Connector: Elbow 17513">
                <a:extLst>
                  <a:ext uri="{FF2B5EF4-FFF2-40B4-BE49-F238E27FC236}">
                    <a16:creationId xmlns:a16="http://schemas.microsoft.com/office/drawing/2014/main" id="{0E2AA090-70AA-DD34-8F55-582DAA13D19B}"/>
                  </a:ext>
                </a:extLst>
              </p:cNvPr>
              <p:cNvCxnSpPr/>
              <p:nvPr/>
            </p:nvCxnSpPr>
            <p:spPr>
              <a:xfrm rot="10800000">
                <a:off x="6664896" y="3898229"/>
                <a:ext cx="1197272" cy="1034787"/>
              </a:xfrm>
              <a:prstGeom prst="bentConnector3">
                <a:avLst>
                  <a:gd name="adj1" fmla="val 9987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15" name="TextBox 49">
                <a:extLst>
                  <a:ext uri="{FF2B5EF4-FFF2-40B4-BE49-F238E27FC236}">
                    <a16:creationId xmlns:a16="http://schemas.microsoft.com/office/drawing/2014/main" id="{431EC6CA-CFCA-FD1F-D67C-CE614652B931}"/>
                  </a:ext>
                </a:extLst>
              </p:cNvPr>
              <p:cNvSpPr txBox="1"/>
              <p:nvPr/>
            </p:nvSpPr>
            <p:spPr>
              <a:xfrm>
                <a:off x="2414479" y="5770148"/>
                <a:ext cx="1190956" cy="54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Dataset</a:t>
                </a:r>
                <a:endParaRPr lang="en-IN" sz="1600" dirty="0"/>
              </a:p>
            </p:txBody>
          </p:sp>
          <p:sp>
            <p:nvSpPr>
              <p:cNvPr id="17516" name="TextBox 50">
                <a:extLst>
                  <a:ext uri="{FF2B5EF4-FFF2-40B4-BE49-F238E27FC236}">
                    <a16:creationId xmlns:a16="http://schemas.microsoft.com/office/drawing/2014/main" id="{2AB05A8B-00E1-3701-F31D-5384251B6334}"/>
                  </a:ext>
                </a:extLst>
              </p:cNvPr>
              <p:cNvSpPr txBox="1"/>
              <p:nvPr/>
            </p:nvSpPr>
            <p:spPr>
              <a:xfrm>
                <a:off x="5721296" y="5608103"/>
                <a:ext cx="1078678" cy="54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AI bot</a:t>
                </a:r>
                <a:endParaRPr lang="en-IN" sz="1600" dirty="0"/>
              </a:p>
            </p:txBody>
          </p:sp>
          <p:sp>
            <p:nvSpPr>
              <p:cNvPr id="17517" name="TextBox 51">
                <a:extLst>
                  <a:ext uri="{FF2B5EF4-FFF2-40B4-BE49-F238E27FC236}">
                    <a16:creationId xmlns:a16="http://schemas.microsoft.com/office/drawing/2014/main" id="{D58B82C7-383F-56C9-3532-91A84DCF3896}"/>
                  </a:ext>
                </a:extLst>
              </p:cNvPr>
              <p:cNvSpPr txBox="1"/>
              <p:nvPr/>
            </p:nvSpPr>
            <p:spPr>
              <a:xfrm>
                <a:off x="7744204" y="5792769"/>
                <a:ext cx="1880918" cy="54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Secured data</a:t>
                </a:r>
                <a:endParaRPr lang="en-IN" sz="1600" dirty="0"/>
              </a:p>
            </p:txBody>
          </p:sp>
          <p:sp>
            <p:nvSpPr>
              <p:cNvPr id="17518" name="Rectangle 17517">
                <a:extLst>
                  <a:ext uri="{FF2B5EF4-FFF2-40B4-BE49-F238E27FC236}">
                    <a16:creationId xmlns:a16="http://schemas.microsoft.com/office/drawing/2014/main" id="{527DACD3-2333-6FBB-A232-682648F6B919}"/>
                  </a:ext>
                </a:extLst>
              </p:cNvPr>
              <p:cNvSpPr/>
              <p:nvPr/>
            </p:nvSpPr>
            <p:spPr>
              <a:xfrm>
                <a:off x="2155372" y="2872936"/>
                <a:ext cx="1558213" cy="9335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519" name="TextBox 53">
                <a:extLst>
                  <a:ext uri="{FF2B5EF4-FFF2-40B4-BE49-F238E27FC236}">
                    <a16:creationId xmlns:a16="http://schemas.microsoft.com/office/drawing/2014/main" id="{7E6833C8-F2B7-60E4-FE4D-0754D103839A}"/>
                  </a:ext>
                </a:extLst>
              </p:cNvPr>
              <p:cNvSpPr txBox="1"/>
              <p:nvPr/>
            </p:nvSpPr>
            <p:spPr>
              <a:xfrm>
                <a:off x="2145566" y="2962745"/>
                <a:ext cx="1310602" cy="745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Vaccination</a:t>
                </a:r>
              </a:p>
              <a:p>
                <a:r>
                  <a:rPr lang="en-US" sz="1200" dirty="0"/>
                  <a:t>data</a:t>
                </a:r>
                <a:endParaRPr lang="en-IN" sz="1200" dirty="0"/>
              </a:p>
            </p:txBody>
          </p:sp>
          <p:pic>
            <p:nvPicPr>
              <p:cNvPr id="17520" name="Graphic 55" descr="Database">
                <a:extLst>
                  <a:ext uri="{FF2B5EF4-FFF2-40B4-BE49-F238E27FC236}">
                    <a16:creationId xmlns:a16="http://schemas.microsoft.com/office/drawing/2014/main" id="{40FF0E67-5871-E620-BAAA-65ED69B62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75757" y="3311066"/>
                <a:ext cx="521685" cy="521685"/>
              </a:xfrm>
              <a:prstGeom prst="rect">
                <a:avLst/>
              </a:prstGeom>
            </p:spPr>
          </p:pic>
          <p:pic>
            <p:nvPicPr>
              <p:cNvPr id="17521" name="Graphic 56" descr="Database">
                <a:extLst>
                  <a:ext uri="{FF2B5EF4-FFF2-40B4-BE49-F238E27FC236}">
                    <a16:creationId xmlns:a16="http://schemas.microsoft.com/office/drawing/2014/main" id="{F6B91C2A-61AF-7AB5-0D11-EA343A614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55649" y="3493376"/>
                <a:ext cx="299864" cy="299864"/>
              </a:xfrm>
              <a:prstGeom prst="rect">
                <a:avLst/>
              </a:prstGeom>
            </p:spPr>
          </p:pic>
          <p:cxnSp>
            <p:nvCxnSpPr>
              <p:cNvPr id="17522" name="Straight Arrow Connector 17521">
                <a:extLst>
                  <a:ext uri="{FF2B5EF4-FFF2-40B4-BE49-F238E27FC236}">
                    <a16:creationId xmlns:a16="http://schemas.microsoft.com/office/drawing/2014/main" id="{D9885D17-10AE-8B7F-75F7-A91248B2336D}"/>
                  </a:ext>
                </a:extLst>
              </p:cNvPr>
              <p:cNvCxnSpPr>
                <a:stCxn id="17518" idx="3"/>
                <a:endCxn id="17511" idx="1"/>
              </p:cNvCxnSpPr>
              <p:nvPr/>
            </p:nvCxnSpPr>
            <p:spPr>
              <a:xfrm flipV="1">
                <a:off x="3713585" y="3338577"/>
                <a:ext cx="1541494" cy="1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23" name="Rectangle 17522">
                <a:extLst>
                  <a:ext uri="{FF2B5EF4-FFF2-40B4-BE49-F238E27FC236}">
                    <a16:creationId xmlns:a16="http://schemas.microsoft.com/office/drawing/2014/main" id="{806918F4-1532-035D-F26E-12E356B1F26B}"/>
                  </a:ext>
                </a:extLst>
              </p:cNvPr>
              <p:cNvSpPr/>
              <p:nvPr/>
            </p:nvSpPr>
            <p:spPr>
              <a:xfrm>
                <a:off x="8011994" y="2877494"/>
                <a:ext cx="1749837" cy="9552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524" name="TextBox 71">
                <a:extLst>
                  <a:ext uri="{FF2B5EF4-FFF2-40B4-BE49-F238E27FC236}">
                    <a16:creationId xmlns:a16="http://schemas.microsoft.com/office/drawing/2014/main" id="{583E6FEE-65A0-2D95-5D90-418DB4672BC6}"/>
                  </a:ext>
                </a:extLst>
              </p:cNvPr>
              <p:cNvSpPr txBox="1"/>
              <p:nvPr/>
            </p:nvSpPr>
            <p:spPr>
              <a:xfrm>
                <a:off x="8038520" y="3097365"/>
                <a:ext cx="1723310" cy="7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/>
                  <a:t>Vaccine administration</a:t>
                </a:r>
              </a:p>
            </p:txBody>
          </p:sp>
          <p:pic>
            <p:nvPicPr>
              <p:cNvPr id="17525" name="Graphic 73" descr="Hospital">
                <a:extLst>
                  <a:ext uri="{FF2B5EF4-FFF2-40B4-BE49-F238E27FC236}">
                    <a16:creationId xmlns:a16="http://schemas.microsoft.com/office/drawing/2014/main" id="{9931CA29-9581-5DAC-1D5D-4699AAB6A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983987" y="2963506"/>
                <a:ext cx="561590" cy="561590"/>
              </a:xfrm>
              <a:prstGeom prst="rect">
                <a:avLst/>
              </a:prstGeom>
            </p:spPr>
          </p:pic>
          <p:cxnSp>
            <p:nvCxnSpPr>
              <p:cNvPr id="17526" name="Straight Connector 17525">
                <a:extLst>
                  <a:ext uri="{FF2B5EF4-FFF2-40B4-BE49-F238E27FC236}">
                    <a16:creationId xmlns:a16="http://schemas.microsoft.com/office/drawing/2014/main" id="{8A3F0D7C-12C2-C9EF-687D-2E43FC549C7B}"/>
                  </a:ext>
                </a:extLst>
              </p:cNvPr>
              <p:cNvCxnSpPr/>
              <p:nvPr/>
            </p:nvCxnSpPr>
            <p:spPr>
              <a:xfrm>
                <a:off x="2993800" y="2392680"/>
                <a:ext cx="30712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27" name="Straight Arrow Connector 17526">
                <a:extLst>
                  <a:ext uri="{FF2B5EF4-FFF2-40B4-BE49-F238E27FC236}">
                    <a16:creationId xmlns:a16="http://schemas.microsoft.com/office/drawing/2014/main" id="{ED2D746E-BB2A-6707-D6F3-7F099059B487}"/>
                  </a:ext>
                </a:extLst>
              </p:cNvPr>
              <p:cNvCxnSpPr/>
              <p:nvPr/>
            </p:nvCxnSpPr>
            <p:spPr>
              <a:xfrm>
                <a:off x="2993800" y="2392680"/>
                <a:ext cx="0" cy="417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28" name="Straight Arrow Connector 17527">
                <a:extLst>
                  <a:ext uri="{FF2B5EF4-FFF2-40B4-BE49-F238E27FC236}">
                    <a16:creationId xmlns:a16="http://schemas.microsoft.com/office/drawing/2014/main" id="{68E5FA7C-555C-C843-9B77-542D78E652AE}"/>
                  </a:ext>
                </a:extLst>
              </p:cNvPr>
              <p:cNvCxnSpPr/>
              <p:nvPr/>
            </p:nvCxnSpPr>
            <p:spPr>
              <a:xfrm>
                <a:off x="6065092" y="2392680"/>
                <a:ext cx="0" cy="417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529" name="Group 17528">
                <a:extLst>
                  <a:ext uri="{FF2B5EF4-FFF2-40B4-BE49-F238E27FC236}">
                    <a16:creationId xmlns:a16="http://schemas.microsoft.com/office/drawing/2014/main" id="{53AC5CC1-6D27-F88C-0842-12058BB1F177}"/>
                  </a:ext>
                </a:extLst>
              </p:cNvPr>
              <p:cNvGrpSpPr/>
              <p:nvPr/>
            </p:nvGrpSpPr>
            <p:grpSpPr>
              <a:xfrm>
                <a:off x="6121550" y="2404890"/>
                <a:ext cx="2940946" cy="458345"/>
                <a:chOff x="6121550" y="2404890"/>
                <a:chExt cx="2940946" cy="458345"/>
              </a:xfrm>
            </p:grpSpPr>
            <p:cxnSp>
              <p:nvCxnSpPr>
                <p:cNvPr id="17530" name="Straight Arrow Connector 17529">
                  <a:extLst>
                    <a:ext uri="{FF2B5EF4-FFF2-40B4-BE49-F238E27FC236}">
                      <a16:creationId xmlns:a16="http://schemas.microsoft.com/office/drawing/2014/main" id="{88A56A32-19AC-8F3E-5DA2-218747BCB862}"/>
                    </a:ext>
                  </a:extLst>
                </p:cNvPr>
                <p:cNvCxnSpPr/>
                <p:nvPr/>
              </p:nvCxnSpPr>
              <p:spPr>
                <a:xfrm>
                  <a:off x="9062496" y="2435433"/>
                  <a:ext cx="0" cy="42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1" name="Straight Connector 17530">
                  <a:extLst>
                    <a:ext uri="{FF2B5EF4-FFF2-40B4-BE49-F238E27FC236}">
                      <a16:creationId xmlns:a16="http://schemas.microsoft.com/office/drawing/2014/main" id="{766A634D-6528-FDD3-52F0-9F3AF2DB56F6}"/>
                    </a:ext>
                  </a:extLst>
                </p:cNvPr>
                <p:cNvCxnSpPr/>
                <p:nvPr/>
              </p:nvCxnSpPr>
              <p:spPr>
                <a:xfrm>
                  <a:off x="6121550" y="2404890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2" name="Straight Connector 17531">
                  <a:extLst>
                    <a:ext uri="{FF2B5EF4-FFF2-40B4-BE49-F238E27FC236}">
                      <a16:creationId xmlns:a16="http://schemas.microsoft.com/office/drawing/2014/main" id="{8418BF61-3A39-1812-88AB-E64F55C47291}"/>
                    </a:ext>
                  </a:extLst>
                </p:cNvPr>
                <p:cNvCxnSpPr/>
                <p:nvPr/>
              </p:nvCxnSpPr>
              <p:spPr>
                <a:xfrm>
                  <a:off x="6287285" y="2407571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3" name="Straight Connector 17532">
                  <a:extLst>
                    <a:ext uri="{FF2B5EF4-FFF2-40B4-BE49-F238E27FC236}">
                      <a16:creationId xmlns:a16="http://schemas.microsoft.com/office/drawing/2014/main" id="{C2857E39-E0A0-D38F-872B-3B897A99738E}"/>
                    </a:ext>
                  </a:extLst>
                </p:cNvPr>
                <p:cNvCxnSpPr/>
                <p:nvPr/>
              </p:nvCxnSpPr>
              <p:spPr>
                <a:xfrm>
                  <a:off x="6441590" y="2410601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4" name="Straight Connector 17533">
                  <a:extLst>
                    <a:ext uri="{FF2B5EF4-FFF2-40B4-BE49-F238E27FC236}">
                      <a16:creationId xmlns:a16="http://schemas.microsoft.com/office/drawing/2014/main" id="{EB45554F-5124-8386-A733-1657C41AC40C}"/>
                    </a:ext>
                  </a:extLst>
                </p:cNvPr>
                <p:cNvCxnSpPr/>
                <p:nvPr/>
              </p:nvCxnSpPr>
              <p:spPr>
                <a:xfrm>
                  <a:off x="6599705" y="2410601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5" name="Straight Connector 17534">
                  <a:extLst>
                    <a:ext uri="{FF2B5EF4-FFF2-40B4-BE49-F238E27FC236}">
                      <a16:creationId xmlns:a16="http://schemas.microsoft.com/office/drawing/2014/main" id="{D968AE70-9219-2C1F-395B-03D5EAFC2F3E}"/>
                    </a:ext>
                  </a:extLst>
                </p:cNvPr>
                <p:cNvCxnSpPr/>
                <p:nvPr/>
              </p:nvCxnSpPr>
              <p:spPr>
                <a:xfrm>
                  <a:off x="6757820" y="2410601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6" name="Straight Connector 17535">
                  <a:extLst>
                    <a:ext uri="{FF2B5EF4-FFF2-40B4-BE49-F238E27FC236}">
                      <a16:creationId xmlns:a16="http://schemas.microsoft.com/office/drawing/2014/main" id="{34EA66AE-CB7D-3426-BC42-5FF325068FB5}"/>
                    </a:ext>
                  </a:extLst>
                </p:cNvPr>
                <p:cNvCxnSpPr/>
                <p:nvPr/>
              </p:nvCxnSpPr>
              <p:spPr>
                <a:xfrm>
                  <a:off x="6931289" y="2409472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7" name="Straight Connector 17536">
                  <a:extLst>
                    <a:ext uri="{FF2B5EF4-FFF2-40B4-BE49-F238E27FC236}">
                      <a16:creationId xmlns:a16="http://schemas.microsoft.com/office/drawing/2014/main" id="{6CDEF6A4-4BD4-96F5-7DD1-237248191BD6}"/>
                    </a:ext>
                  </a:extLst>
                </p:cNvPr>
                <p:cNvCxnSpPr/>
                <p:nvPr/>
              </p:nvCxnSpPr>
              <p:spPr>
                <a:xfrm>
                  <a:off x="7104758" y="2408343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8" name="Straight Connector 17537">
                  <a:extLst>
                    <a:ext uri="{FF2B5EF4-FFF2-40B4-BE49-F238E27FC236}">
                      <a16:creationId xmlns:a16="http://schemas.microsoft.com/office/drawing/2014/main" id="{E3328A80-39AA-9822-8495-6E9FC10F153A}"/>
                    </a:ext>
                  </a:extLst>
                </p:cNvPr>
                <p:cNvCxnSpPr/>
                <p:nvPr/>
              </p:nvCxnSpPr>
              <p:spPr>
                <a:xfrm>
                  <a:off x="7263531" y="2412929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39" name="Straight Connector 17538">
                  <a:extLst>
                    <a:ext uri="{FF2B5EF4-FFF2-40B4-BE49-F238E27FC236}">
                      <a16:creationId xmlns:a16="http://schemas.microsoft.com/office/drawing/2014/main" id="{8BD49395-7256-69DB-C69B-CBDCE2560B87}"/>
                    </a:ext>
                  </a:extLst>
                </p:cNvPr>
                <p:cNvCxnSpPr/>
                <p:nvPr/>
              </p:nvCxnSpPr>
              <p:spPr>
                <a:xfrm>
                  <a:off x="7409049" y="2412153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0" name="Straight Connector 17539">
                  <a:extLst>
                    <a:ext uri="{FF2B5EF4-FFF2-40B4-BE49-F238E27FC236}">
                      <a16:creationId xmlns:a16="http://schemas.microsoft.com/office/drawing/2014/main" id="{ADECBF41-7B0A-49B8-73F2-0F1406650AAF}"/>
                    </a:ext>
                  </a:extLst>
                </p:cNvPr>
                <p:cNvCxnSpPr/>
                <p:nvPr/>
              </p:nvCxnSpPr>
              <p:spPr>
                <a:xfrm>
                  <a:off x="7560430" y="2414481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1" name="Straight Connector 17540">
                  <a:extLst>
                    <a:ext uri="{FF2B5EF4-FFF2-40B4-BE49-F238E27FC236}">
                      <a16:creationId xmlns:a16="http://schemas.microsoft.com/office/drawing/2014/main" id="{3861F818-2BAF-78D9-C411-FEAA36783506}"/>
                    </a:ext>
                  </a:extLst>
                </p:cNvPr>
                <p:cNvCxnSpPr/>
                <p:nvPr/>
              </p:nvCxnSpPr>
              <p:spPr>
                <a:xfrm>
                  <a:off x="7711811" y="2416809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2" name="Straight Connector 17541">
                  <a:extLst>
                    <a:ext uri="{FF2B5EF4-FFF2-40B4-BE49-F238E27FC236}">
                      <a16:creationId xmlns:a16="http://schemas.microsoft.com/office/drawing/2014/main" id="{E6A60E3A-62A0-B10B-9E54-E0D79D40C81A}"/>
                    </a:ext>
                  </a:extLst>
                </p:cNvPr>
                <p:cNvCxnSpPr/>
                <p:nvPr/>
              </p:nvCxnSpPr>
              <p:spPr>
                <a:xfrm>
                  <a:off x="7863192" y="2419137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3" name="Straight Connector 17542">
                  <a:extLst>
                    <a:ext uri="{FF2B5EF4-FFF2-40B4-BE49-F238E27FC236}">
                      <a16:creationId xmlns:a16="http://schemas.microsoft.com/office/drawing/2014/main" id="{F0269806-1A67-6362-D5BD-B4C501B55802}"/>
                    </a:ext>
                  </a:extLst>
                </p:cNvPr>
                <p:cNvCxnSpPr/>
                <p:nvPr/>
              </p:nvCxnSpPr>
              <p:spPr>
                <a:xfrm>
                  <a:off x="8014573" y="2421465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4" name="Straight Connector 17543">
                  <a:extLst>
                    <a:ext uri="{FF2B5EF4-FFF2-40B4-BE49-F238E27FC236}">
                      <a16:creationId xmlns:a16="http://schemas.microsoft.com/office/drawing/2014/main" id="{813FBF0C-8D24-8628-EFA9-11DD9BC44859}"/>
                    </a:ext>
                  </a:extLst>
                </p:cNvPr>
                <p:cNvCxnSpPr/>
                <p:nvPr/>
              </p:nvCxnSpPr>
              <p:spPr>
                <a:xfrm>
                  <a:off x="8165954" y="2423793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5" name="Straight Connector 17544">
                  <a:extLst>
                    <a:ext uri="{FF2B5EF4-FFF2-40B4-BE49-F238E27FC236}">
                      <a16:creationId xmlns:a16="http://schemas.microsoft.com/office/drawing/2014/main" id="{5B40535E-A03C-89AE-6C01-10911CE5CA96}"/>
                    </a:ext>
                  </a:extLst>
                </p:cNvPr>
                <p:cNvCxnSpPr/>
                <p:nvPr/>
              </p:nvCxnSpPr>
              <p:spPr>
                <a:xfrm>
                  <a:off x="8317335" y="2426121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6" name="Straight Connector 17545">
                  <a:extLst>
                    <a:ext uri="{FF2B5EF4-FFF2-40B4-BE49-F238E27FC236}">
                      <a16:creationId xmlns:a16="http://schemas.microsoft.com/office/drawing/2014/main" id="{43C80445-FA33-93AB-515E-B1F954F9B386}"/>
                    </a:ext>
                  </a:extLst>
                </p:cNvPr>
                <p:cNvCxnSpPr/>
                <p:nvPr/>
              </p:nvCxnSpPr>
              <p:spPr>
                <a:xfrm>
                  <a:off x="8468716" y="2428449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7" name="Straight Connector 17546">
                  <a:extLst>
                    <a:ext uri="{FF2B5EF4-FFF2-40B4-BE49-F238E27FC236}">
                      <a16:creationId xmlns:a16="http://schemas.microsoft.com/office/drawing/2014/main" id="{DE36970B-5557-1222-B95F-C27BBD5C1F3C}"/>
                    </a:ext>
                  </a:extLst>
                </p:cNvPr>
                <p:cNvCxnSpPr/>
                <p:nvPr/>
              </p:nvCxnSpPr>
              <p:spPr>
                <a:xfrm>
                  <a:off x="8620097" y="2430777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8" name="Straight Connector 17547">
                  <a:extLst>
                    <a:ext uri="{FF2B5EF4-FFF2-40B4-BE49-F238E27FC236}">
                      <a16:creationId xmlns:a16="http://schemas.microsoft.com/office/drawing/2014/main" id="{B5205C75-A61E-2D0D-B67D-CD7B690D542E}"/>
                    </a:ext>
                  </a:extLst>
                </p:cNvPr>
                <p:cNvCxnSpPr/>
                <p:nvPr/>
              </p:nvCxnSpPr>
              <p:spPr>
                <a:xfrm>
                  <a:off x="8771478" y="2433105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49" name="Straight Connector 17548">
                  <a:extLst>
                    <a:ext uri="{FF2B5EF4-FFF2-40B4-BE49-F238E27FC236}">
                      <a16:creationId xmlns:a16="http://schemas.microsoft.com/office/drawing/2014/main" id="{9ED8C858-30B6-E585-C593-753D1142A87D}"/>
                    </a:ext>
                  </a:extLst>
                </p:cNvPr>
                <p:cNvCxnSpPr/>
                <p:nvPr/>
              </p:nvCxnSpPr>
              <p:spPr>
                <a:xfrm>
                  <a:off x="8922859" y="2435433"/>
                  <a:ext cx="12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307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17573" y="880750"/>
            <a:ext cx="6764595" cy="535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Potential challenges and risks: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Privacy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handling of personal information.</a:t>
            </a:r>
          </a:p>
          <a:p>
            <a:pPr marL="742950" lvl="1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Communicate effectively in local languages. </a:t>
            </a:r>
          </a:p>
          <a:p>
            <a:pPr marL="742950" lvl="1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reliable, up-to-date information.</a:t>
            </a:r>
          </a:p>
          <a:p>
            <a:pPr marL="742950" lvl="1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Failures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Maintain system resilience and reliability.</a:t>
            </a:r>
          </a:p>
          <a:p>
            <a:pPr marL="742950" lvl="1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Teach AI natural language understanding. </a:t>
            </a:r>
            <a:endParaRPr lang="en-US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these challenges: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Failures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Backup Systems, Robust Testing Protocols, Regular Updates.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Frequent Content Updates, Integration with Health Databases.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Literacy and Language Barriers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Tutorials, Regular Community Feedback.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9832" y="856363"/>
            <a:ext cx="5486400" cy="5432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the feasibility of the idea: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and maintain user-friendly application.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NLP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tools for local language support.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API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voice APIs for user interaction.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issues like scalability and security.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intuitive access for all users.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adequate technical assistance and support.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Involve locals in usage and feedback.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 descr="Your startup LOGO"/>
          <p:cNvSpPr/>
          <p:nvPr/>
        </p:nvSpPr>
        <p:spPr>
          <a:xfrm>
            <a:off x="159206" y="192503"/>
            <a:ext cx="167556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CareOne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2630" y="1375410"/>
            <a:ext cx="11399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information worldwide, including remote areas.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vaccination centers and schedule appointments.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real-time polio outbreak and vaccination progress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personalized alerts for home vaccinations and health checkups.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for diverse communities.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child's health and vaccination progress from home.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Barlow" panose="00000800000000000000" pitchFamily="34" charset="-122"/>
                <a:cs typeface="Times New Roman" panose="02020603050405020304" pitchFamily="18" charset="0"/>
                <a:sym typeface="+mn-ea"/>
              </a:rPr>
              <a:t>The AI Bot and website reduce the workload on healthcare workers, enabling them to focus on critical tasks.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 descr="Your startup LOGO"/>
          <p:cNvSpPr/>
          <p:nvPr/>
        </p:nvSpPr>
        <p:spPr>
          <a:xfrm>
            <a:off x="159206" y="192503"/>
            <a:ext cx="167556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CareOne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03122" y="1802205"/>
            <a:ext cx="12192000" cy="340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https://www.who.int/immunization/monitoring_surveillance/en/</a:t>
            </a:r>
            <a:endParaRPr lang="en-US" sz="2800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https://www.tandfonline.com/doi/full/10.2217/fmb.15.19</a:t>
            </a: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https://www.poshantracker.in/</a:t>
            </a:r>
            <a:endParaRPr lang="en-US" sz="2800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/>
          <p:cNvSpPr/>
          <p:nvPr/>
        </p:nvSpPr>
        <p:spPr>
          <a:xfrm>
            <a:off x="159206" y="192503"/>
            <a:ext cx="167556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CareOne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 bwMode="auto">
          <a:xfrm>
            <a:off x="609599" y="4639467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MS PGothic" panose="020B0600070205080204" pitchFamily="1" charset="-128"/>
                <a:cs typeface="MS PGothic" panose="020B0600070205080204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608</Words>
  <Application>Microsoft Office PowerPoint</Application>
  <PresentationFormat>Widescreen</PresentationFormat>
  <Paragraphs>95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Times New Roman</vt:lpstr>
      <vt:lpstr>TradeGothic</vt:lpstr>
      <vt:lpstr>Wingdings</vt:lpstr>
      <vt:lpstr>Office Theme</vt:lpstr>
      <vt:lpstr>SMART INDIA HACKATHON 2024</vt:lpstr>
      <vt:lpstr> Teekaakaran Naagarik Portal (Vaccination Citizen Portal)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MUBBASSIR KHAN JAHAGIRDAR</cp:lastModifiedBy>
  <cp:revision>210</cp:revision>
  <dcterms:created xsi:type="dcterms:W3CDTF">2013-12-12T18:46:00Z</dcterms:created>
  <dcterms:modified xsi:type="dcterms:W3CDTF">2024-09-29T16:24:07Z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DFDF2D09AF7B4EE3A371917143A549CE_12</vt:lpwstr>
  </property>
  <property fmtid="{D5CDD505-2E9C-101B-9397-08002B2CF9AE}" pid="3" name="KSOProductBuildVer">
    <vt:lpwstr>1033-12.2.0.18283</vt:lpwstr>
  </property>
</Properties>
</file>