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C1E4A-1660-48B5-A4FA-C7DBEE6266E6}"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05B3B0-E86B-4EA2-8FE4-52E725192D10}">
      <dgm:prSet/>
      <dgm:spPr/>
      <dgm:t>
        <a:bodyPr/>
        <a:lstStyle/>
        <a:p>
          <a:pPr>
            <a:lnSpc>
              <a:spcPct val="100000"/>
            </a:lnSpc>
          </a:pPr>
          <a:r>
            <a:rPr lang="en-GB" b="1" dirty="0"/>
            <a:t>5G -</a:t>
          </a:r>
          <a:r>
            <a:rPr lang="en-GB" dirty="0"/>
            <a:t> is the fifth-generation technology standard for broadband cellular networks. </a:t>
          </a:r>
          <a:endParaRPr lang="en-US" dirty="0"/>
        </a:p>
      </dgm:t>
    </dgm:pt>
    <dgm:pt modelId="{3556C799-A033-4A1C-B0C1-F65015954A93}" type="parTrans" cxnId="{1B4242BE-9961-47BA-9BFC-2F5E7EFADFC1}">
      <dgm:prSet/>
      <dgm:spPr/>
      <dgm:t>
        <a:bodyPr/>
        <a:lstStyle/>
        <a:p>
          <a:endParaRPr lang="en-US"/>
        </a:p>
      </dgm:t>
    </dgm:pt>
    <dgm:pt modelId="{86CF80E7-66FC-48A6-9482-24DEDB978A0A}" type="sibTrans" cxnId="{1B4242BE-9961-47BA-9BFC-2F5E7EFADFC1}">
      <dgm:prSet/>
      <dgm:spPr/>
      <dgm:t>
        <a:bodyPr/>
        <a:lstStyle/>
        <a:p>
          <a:pPr>
            <a:lnSpc>
              <a:spcPct val="100000"/>
            </a:lnSpc>
          </a:pPr>
          <a:endParaRPr lang="en-US"/>
        </a:p>
      </dgm:t>
    </dgm:pt>
    <dgm:pt modelId="{8EB6C71E-8D76-4460-A5B2-95E958812710}">
      <dgm:prSet/>
      <dgm:spPr/>
      <dgm:t>
        <a:bodyPr/>
        <a:lstStyle/>
        <a:p>
          <a:pPr>
            <a:lnSpc>
              <a:spcPct val="100000"/>
            </a:lnSpc>
          </a:pPr>
          <a:r>
            <a:rPr lang="en-GB" b="1"/>
            <a:t>Broadband -</a:t>
          </a:r>
          <a:r>
            <a:rPr lang="en-GB"/>
            <a:t> is wide bandwidth data transmission which transports multiple signals and traffic types.</a:t>
          </a:r>
          <a:endParaRPr lang="en-US"/>
        </a:p>
      </dgm:t>
    </dgm:pt>
    <dgm:pt modelId="{C42396F0-A203-498D-BEEC-F9B5618D57D0}" type="parTrans" cxnId="{D4CE36F4-26CC-41D4-9D03-02DB2E725DAA}">
      <dgm:prSet/>
      <dgm:spPr/>
      <dgm:t>
        <a:bodyPr/>
        <a:lstStyle/>
        <a:p>
          <a:endParaRPr lang="en-US"/>
        </a:p>
      </dgm:t>
    </dgm:pt>
    <dgm:pt modelId="{7783D2BF-5E01-4F73-AC5E-008A9AAAF169}" type="sibTrans" cxnId="{D4CE36F4-26CC-41D4-9D03-02DB2E725DAA}">
      <dgm:prSet/>
      <dgm:spPr/>
      <dgm:t>
        <a:bodyPr/>
        <a:lstStyle/>
        <a:p>
          <a:pPr>
            <a:lnSpc>
              <a:spcPct val="100000"/>
            </a:lnSpc>
          </a:pPr>
          <a:endParaRPr lang="en-US"/>
        </a:p>
      </dgm:t>
    </dgm:pt>
    <dgm:pt modelId="{C33D1891-C05E-4E10-8519-F131C406A334}">
      <dgm:prSet/>
      <dgm:spPr/>
      <dgm:t>
        <a:bodyPr/>
        <a:lstStyle/>
        <a:p>
          <a:pPr>
            <a:lnSpc>
              <a:spcPct val="100000"/>
            </a:lnSpc>
          </a:pPr>
          <a:r>
            <a:rPr lang="en-GB" b="1"/>
            <a:t>Bandwidth -</a:t>
          </a:r>
          <a:r>
            <a:rPr lang="en-GB"/>
            <a:t> is the difference between the upper and lower frequencies in a continuous band of frequencies. It is typically measured in hertz.</a:t>
          </a:r>
          <a:endParaRPr lang="en-US"/>
        </a:p>
      </dgm:t>
    </dgm:pt>
    <dgm:pt modelId="{6D65C495-AC11-4B66-9432-54A2A8DC96A8}" type="parTrans" cxnId="{16737274-6991-489D-8AA4-27E13E1C607C}">
      <dgm:prSet/>
      <dgm:spPr/>
      <dgm:t>
        <a:bodyPr/>
        <a:lstStyle/>
        <a:p>
          <a:endParaRPr lang="en-US"/>
        </a:p>
      </dgm:t>
    </dgm:pt>
    <dgm:pt modelId="{4A6D8A16-E5B9-4192-8C86-E2EAD5A5E8D2}" type="sibTrans" cxnId="{16737274-6991-489D-8AA4-27E13E1C607C}">
      <dgm:prSet/>
      <dgm:spPr/>
      <dgm:t>
        <a:bodyPr/>
        <a:lstStyle/>
        <a:p>
          <a:endParaRPr lang="en-US"/>
        </a:p>
      </dgm:t>
    </dgm:pt>
    <dgm:pt modelId="{23AD564B-C5C9-4F2C-B98F-F6E603BCA5D8}" type="pres">
      <dgm:prSet presAssocID="{D89C1E4A-1660-48B5-A4FA-C7DBEE6266E6}" presName="root" presStyleCnt="0">
        <dgm:presLayoutVars>
          <dgm:dir/>
          <dgm:resizeHandles val="exact"/>
        </dgm:presLayoutVars>
      </dgm:prSet>
      <dgm:spPr/>
    </dgm:pt>
    <dgm:pt modelId="{DEFD05AF-67F5-4E31-8514-069996E16111}" type="pres">
      <dgm:prSet presAssocID="{C805B3B0-E86B-4EA2-8FE4-52E725192D10}" presName="compNode" presStyleCnt="0"/>
      <dgm:spPr/>
    </dgm:pt>
    <dgm:pt modelId="{FF2052C6-213F-4635-809C-386F2E45C2B3}" type="pres">
      <dgm:prSet presAssocID="{C805B3B0-E86B-4EA2-8FE4-52E725192D10}" presName="bgRect" presStyleLbl="bgShp" presStyleIdx="0" presStyleCnt="3"/>
      <dgm:spPr>
        <a:solidFill>
          <a:schemeClr val="accent2">
            <a:lumMod val="40000"/>
            <a:lumOff val="60000"/>
          </a:schemeClr>
        </a:solidFill>
      </dgm:spPr>
    </dgm:pt>
    <dgm:pt modelId="{C99A0B07-3C25-4DB9-9C76-00EDCCFF1A9A}" type="pres">
      <dgm:prSet presAssocID="{C805B3B0-E86B-4EA2-8FE4-52E725192D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C70AE620-5C94-4A38-9E4A-4B2225A6549D}" type="pres">
      <dgm:prSet presAssocID="{C805B3B0-E86B-4EA2-8FE4-52E725192D10}" presName="spaceRect" presStyleCnt="0"/>
      <dgm:spPr/>
    </dgm:pt>
    <dgm:pt modelId="{2BCD49BD-DD19-4E82-83D3-BA7C1F3EDB0C}" type="pres">
      <dgm:prSet presAssocID="{C805B3B0-E86B-4EA2-8FE4-52E725192D10}" presName="parTx" presStyleLbl="revTx" presStyleIdx="0" presStyleCnt="3">
        <dgm:presLayoutVars>
          <dgm:chMax val="0"/>
          <dgm:chPref val="0"/>
        </dgm:presLayoutVars>
      </dgm:prSet>
      <dgm:spPr/>
    </dgm:pt>
    <dgm:pt modelId="{B9147E8F-973B-4CD3-914D-563826F9D26E}" type="pres">
      <dgm:prSet presAssocID="{86CF80E7-66FC-48A6-9482-24DEDB978A0A}" presName="sibTrans" presStyleCnt="0"/>
      <dgm:spPr/>
    </dgm:pt>
    <dgm:pt modelId="{17E74484-80BD-47B9-ADCC-0B760694C98A}" type="pres">
      <dgm:prSet presAssocID="{8EB6C71E-8D76-4460-A5B2-95E958812710}" presName="compNode" presStyleCnt="0"/>
      <dgm:spPr/>
    </dgm:pt>
    <dgm:pt modelId="{D27C0E51-3304-4E3B-AA9F-673E9A69BD41}" type="pres">
      <dgm:prSet presAssocID="{8EB6C71E-8D76-4460-A5B2-95E958812710}" presName="bgRect" presStyleLbl="bgShp" presStyleIdx="1" presStyleCnt="3"/>
      <dgm:spPr>
        <a:solidFill>
          <a:schemeClr val="bg1">
            <a:lumMod val="85000"/>
          </a:schemeClr>
        </a:solidFill>
      </dgm:spPr>
    </dgm:pt>
    <dgm:pt modelId="{D353CDC0-FFC8-4B79-A722-211C78287864}" type="pres">
      <dgm:prSet presAssocID="{8EB6C71E-8D76-4460-A5B2-95E9588127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8FA2BF66-F47E-4D27-B050-8ED5BFA2B6FA}" type="pres">
      <dgm:prSet presAssocID="{8EB6C71E-8D76-4460-A5B2-95E958812710}" presName="spaceRect" presStyleCnt="0"/>
      <dgm:spPr/>
    </dgm:pt>
    <dgm:pt modelId="{830171B5-A169-4161-8F42-ECE046350350}" type="pres">
      <dgm:prSet presAssocID="{8EB6C71E-8D76-4460-A5B2-95E958812710}" presName="parTx" presStyleLbl="revTx" presStyleIdx="1" presStyleCnt="3">
        <dgm:presLayoutVars>
          <dgm:chMax val="0"/>
          <dgm:chPref val="0"/>
        </dgm:presLayoutVars>
      </dgm:prSet>
      <dgm:spPr/>
    </dgm:pt>
    <dgm:pt modelId="{6804FFFC-8D38-47CD-AFEE-A1820A6A11D4}" type="pres">
      <dgm:prSet presAssocID="{7783D2BF-5E01-4F73-AC5E-008A9AAAF169}" presName="sibTrans" presStyleCnt="0"/>
      <dgm:spPr/>
    </dgm:pt>
    <dgm:pt modelId="{14DD7653-6B64-4BD9-A6AF-0B0F50044490}" type="pres">
      <dgm:prSet presAssocID="{C33D1891-C05E-4E10-8519-F131C406A334}" presName="compNode" presStyleCnt="0"/>
      <dgm:spPr/>
    </dgm:pt>
    <dgm:pt modelId="{9B83C106-A87F-4EBC-83C8-F778D3EC1890}" type="pres">
      <dgm:prSet presAssocID="{C33D1891-C05E-4E10-8519-F131C406A334}" presName="bgRect" presStyleLbl="bgShp" presStyleIdx="2" presStyleCnt="3"/>
      <dgm:spPr>
        <a:solidFill>
          <a:schemeClr val="accent4">
            <a:lumMod val="20000"/>
            <a:lumOff val="80000"/>
          </a:schemeClr>
        </a:solidFill>
      </dgm:spPr>
    </dgm:pt>
    <dgm:pt modelId="{A6D269CE-6ADA-4675-A4A3-14395BE97424}" type="pres">
      <dgm:prSet presAssocID="{C33D1891-C05E-4E10-8519-F131C406A3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8AC73CDC-2C77-4E78-82B9-5770A7064707}" type="pres">
      <dgm:prSet presAssocID="{C33D1891-C05E-4E10-8519-F131C406A334}" presName="spaceRect" presStyleCnt="0"/>
      <dgm:spPr/>
    </dgm:pt>
    <dgm:pt modelId="{E1F7D20B-9BF1-440B-A2A8-BC7C3A5A8905}" type="pres">
      <dgm:prSet presAssocID="{C33D1891-C05E-4E10-8519-F131C406A334}" presName="parTx" presStyleLbl="revTx" presStyleIdx="2" presStyleCnt="3">
        <dgm:presLayoutVars>
          <dgm:chMax val="0"/>
          <dgm:chPref val="0"/>
        </dgm:presLayoutVars>
      </dgm:prSet>
      <dgm:spPr/>
    </dgm:pt>
  </dgm:ptLst>
  <dgm:cxnLst>
    <dgm:cxn modelId="{16737274-6991-489D-8AA4-27E13E1C607C}" srcId="{D89C1E4A-1660-48B5-A4FA-C7DBEE6266E6}" destId="{C33D1891-C05E-4E10-8519-F131C406A334}" srcOrd="2" destOrd="0" parTransId="{6D65C495-AC11-4B66-9432-54A2A8DC96A8}" sibTransId="{4A6D8A16-E5B9-4192-8C86-E2EAD5A5E8D2}"/>
    <dgm:cxn modelId="{2A46A984-DCAB-4AAC-976F-3F828DEDB1C9}" type="presOf" srcId="{C805B3B0-E86B-4EA2-8FE4-52E725192D10}" destId="{2BCD49BD-DD19-4E82-83D3-BA7C1F3EDB0C}" srcOrd="0" destOrd="0" presId="urn:microsoft.com/office/officeart/2018/2/layout/IconVerticalSolidList"/>
    <dgm:cxn modelId="{1B4242BE-9961-47BA-9BFC-2F5E7EFADFC1}" srcId="{D89C1E4A-1660-48B5-A4FA-C7DBEE6266E6}" destId="{C805B3B0-E86B-4EA2-8FE4-52E725192D10}" srcOrd="0" destOrd="0" parTransId="{3556C799-A033-4A1C-B0C1-F65015954A93}" sibTransId="{86CF80E7-66FC-48A6-9482-24DEDB978A0A}"/>
    <dgm:cxn modelId="{5BAE25CA-41A2-41C7-969C-93225456B624}" type="presOf" srcId="{D89C1E4A-1660-48B5-A4FA-C7DBEE6266E6}" destId="{23AD564B-C5C9-4F2C-B98F-F6E603BCA5D8}" srcOrd="0" destOrd="0" presId="urn:microsoft.com/office/officeart/2018/2/layout/IconVerticalSolidList"/>
    <dgm:cxn modelId="{60FD68CA-D1DF-4E10-86CA-7BD52BF747DD}" type="presOf" srcId="{8EB6C71E-8D76-4460-A5B2-95E958812710}" destId="{830171B5-A169-4161-8F42-ECE046350350}" srcOrd="0" destOrd="0" presId="urn:microsoft.com/office/officeart/2018/2/layout/IconVerticalSolidList"/>
    <dgm:cxn modelId="{F248D1EC-C870-4592-A93B-C3C290A31365}" type="presOf" srcId="{C33D1891-C05E-4E10-8519-F131C406A334}" destId="{E1F7D20B-9BF1-440B-A2A8-BC7C3A5A8905}" srcOrd="0" destOrd="0" presId="urn:microsoft.com/office/officeart/2018/2/layout/IconVerticalSolidList"/>
    <dgm:cxn modelId="{D4CE36F4-26CC-41D4-9D03-02DB2E725DAA}" srcId="{D89C1E4A-1660-48B5-A4FA-C7DBEE6266E6}" destId="{8EB6C71E-8D76-4460-A5B2-95E958812710}" srcOrd="1" destOrd="0" parTransId="{C42396F0-A203-498D-BEEC-F9B5618D57D0}" sibTransId="{7783D2BF-5E01-4F73-AC5E-008A9AAAF169}"/>
    <dgm:cxn modelId="{73F5A4D9-6200-4C5D-94AA-FEED6E174719}" type="presParOf" srcId="{23AD564B-C5C9-4F2C-B98F-F6E603BCA5D8}" destId="{DEFD05AF-67F5-4E31-8514-069996E16111}" srcOrd="0" destOrd="0" presId="urn:microsoft.com/office/officeart/2018/2/layout/IconVerticalSolidList"/>
    <dgm:cxn modelId="{C6288A7C-09B5-4AF8-BE3D-902B0C9634E1}" type="presParOf" srcId="{DEFD05AF-67F5-4E31-8514-069996E16111}" destId="{FF2052C6-213F-4635-809C-386F2E45C2B3}" srcOrd="0" destOrd="0" presId="urn:microsoft.com/office/officeart/2018/2/layout/IconVerticalSolidList"/>
    <dgm:cxn modelId="{9DACC0B5-C0DD-4C45-90E7-57400178FF3D}" type="presParOf" srcId="{DEFD05AF-67F5-4E31-8514-069996E16111}" destId="{C99A0B07-3C25-4DB9-9C76-00EDCCFF1A9A}" srcOrd="1" destOrd="0" presId="urn:microsoft.com/office/officeart/2018/2/layout/IconVerticalSolidList"/>
    <dgm:cxn modelId="{543C5570-3DD4-45A5-AB56-72753EF71587}" type="presParOf" srcId="{DEFD05AF-67F5-4E31-8514-069996E16111}" destId="{C70AE620-5C94-4A38-9E4A-4B2225A6549D}" srcOrd="2" destOrd="0" presId="urn:microsoft.com/office/officeart/2018/2/layout/IconVerticalSolidList"/>
    <dgm:cxn modelId="{DD7E3421-FBE9-4AB8-950C-BF88DB506595}" type="presParOf" srcId="{DEFD05AF-67F5-4E31-8514-069996E16111}" destId="{2BCD49BD-DD19-4E82-83D3-BA7C1F3EDB0C}" srcOrd="3" destOrd="0" presId="urn:microsoft.com/office/officeart/2018/2/layout/IconVerticalSolidList"/>
    <dgm:cxn modelId="{3BAFB9FF-C034-4A99-AF2B-E52FD5FAEB96}" type="presParOf" srcId="{23AD564B-C5C9-4F2C-B98F-F6E603BCA5D8}" destId="{B9147E8F-973B-4CD3-914D-563826F9D26E}" srcOrd="1" destOrd="0" presId="urn:microsoft.com/office/officeart/2018/2/layout/IconVerticalSolidList"/>
    <dgm:cxn modelId="{BEC37B08-A957-41CA-BBE2-D2E62E39E32F}" type="presParOf" srcId="{23AD564B-C5C9-4F2C-B98F-F6E603BCA5D8}" destId="{17E74484-80BD-47B9-ADCC-0B760694C98A}" srcOrd="2" destOrd="0" presId="urn:microsoft.com/office/officeart/2018/2/layout/IconVerticalSolidList"/>
    <dgm:cxn modelId="{77CE92AD-6E9C-41F6-B44E-CE5E9355D080}" type="presParOf" srcId="{17E74484-80BD-47B9-ADCC-0B760694C98A}" destId="{D27C0E51-3304-4E3B-AA9F-673E9A69BD41}" srcOrd="0" destOrd="0" presId="urn:microsoft.com/office/officeart/2018/2/layout/IconVerticalSolidList"/>
    <dgm:cxn modelId="{E25DB52C-26EF-4276-9347-F7AEC9A0EECB}" type="presParOf" srcId="{17E74484-80BD-47B9-ADCC-0B760694C98A}" destId="{D353CDC0-FFC8-4B79-A722-211C78287864}" srcOrd="1" destOrd="0" presId="urn:microsoft.com/office/officeart/2018/2/layout/IconVerticalSolidList"/>
    <dgm:cxn modelId="{CEA90B00-6D40-4EDB-B511-5617A1C014D7}" type="presParOf" srcId="{17E74484-80BD-47B9-ADCC-0B760694C98A}" destId="{8FA2BF66-F47E-4D27-B050-8ED5BFA2B6FA}" srcOrd="2" destOrd="0" presId="urn:microsoft.com/office/officeart/2018/2/layout/IconVerticalSolidList"/>
    <dgm:cxn modelId="{F2468C76-4242-4223-A5C5-9B5EEB9AF8E5}" type="presParOf" srcId="{17E74484-80BD-47B9-ADCC-0B760694C98A}" destId="{830171B5-A169-4161-8F42-ECE046350350}" srcOrd="3" destOrd="0" presId="urn:microsoft.com/office/officeart/2018/2/layout/IconVerticalSolidList"/>
    <dgm:cxn modelId="{5483528A-05B8-4EF7-9AA8-1F02AC8CA979}" type="presParOf" srcId="{23AD564B-C5C9-4F2C-B98F-F6E603BCA5D8}" destId="{6804FFFC-8D38-47CD-AFEE-A1820A6A11D4}" srcOrd="3" destOrd="0" presId="urn:microsoft.com/office/officeart/2018/2/layout/IconVerticalSolidList"/>
    <dgm:cxn modelId="{0B19B86B-DEDD-4E96-9E29-9F202CEFC727}" type="presParOf" srcId="{23AD564B-C5C9-4F2C-B98F-F6E603BCA5D8}" destId="{14DD7653-6B64-4BD9-A6AF-0B0F50044490}" srcOrd="4" destOrd="0" presId="urn:microsoft.com/office/officeart/2018/2/layout/IconVerticalSolidList"/>
    <dgm:cxn modelId="{875F05EE-729A-4DC4-A269-AC83C34B2D9F}" type="presParOf" srcId="{14DD7653-6B64-4BD9-A6AF-0B0F50044490}" destId="{9B83C106-A87F-4EBC-83C8-F778D3EC1890}" srcOrd="0" destOrd="0" presId="urn:microsoft.com/office/officeart/2018/2/layout/IconVerticalSolidList"/>
    <dgm:cxn modelId="{2E6BD979-8749-4B1F-B54C-3EC26E444B80}" type="presParOf" srcId="{14DD7653-6B64-4BD9-A6AF-0B0F50044490}" destId="{A6D269CE-6ADA-4675-A4A3-14395BE97424}" srcOrd="1" destOrd="0" presId="urn:microsoft.com/office/officeart/2018/2/layout/IconVerticalSolidList"/>
    <dgm:cxn modelId="{3F63BE20-72F1-4FBD-BF68-37681F4F3E58}" type="presParOf" srcId="{14DD7653-6B64-4BD9-A6AF-0B0F50044490}" destId="{8AC73CDC-2C77-4E78-82B9-5770A7064707}" srcOrd="2" destOrd="0" presId="urn:microsoft.com/office/officeart/2018/2/layout/IconVerticalSolidList"/>
    <dgm:cxn modelId="{F60DE18D-F833-4C1F-8923-2F99A61A184B}" type="presParOf" srcId="{14DD7653-6B64-4BD9-A6AF-0B0F50044490}" destId="{E1F7D20B-9BF1-440B-A2A8-BC7C3A5A89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FFC8EF-DC87-4C38-A5A0-BFABAD93B26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5B3E4B6-A52B-4C2A-8F6A-692C00089677}">
      <dgm:prSet/>
      <dgm:spPr/>
      <dgm:t>
        <a:bodyPr/>
        <a:lstStyle/>
        <a:p>
          <a:pPr>
            <a:defRPr cap="all"/>
          </a:pPr>
          <a:r>
            <a:rPr lang="en-US"/>
            <a:t>THANK YOU FOR LISTENING.</a:t>
          </a:r>
        </a:p>
      </dgm:t>
    </dgm:pt>
    <dgm:pt modelId="{671B96AA-79FC-49BB-80A1-AE09818DC64F}" type="parTrans" cxnId="{975B382D-C8FC-48DC-9F6A-664ADAC79710}">
      <dgm:prSet/>
      <dgm:spPr/>
      <dgm:t>
        <a:bodyPr/>
        <a:lstStyle/>
        <a:p>
          <a:endParaRPr lang="en-US"/>
        </a:p>
      </dgm:t>
    </dgm:pt>
    <dgm:pt modelId="{CA1C8B90-A2F0-4952-BAEE-00E672A9794D}" type="sibTrans" cxnId="{975B382D-C8FC-48DC-9F6A-664ADAC79710}">
      <dgm:prSet/>
      <dgm:spPr/>
      <dgm:t>
        <a:bodyPr/>
        <a:lstStyle/>
        <a:p>
          <a:endParaRPr lang="en-US"/>
        </a:p>
      </dgm:t>
    </dgm:pt>
    <dgm:pt modelId="{D182FC01-ADD3-4633-975B-F85BC6D4D28F}">
      <dgm:prSet/>
      <dgm:spPr/>
      <dgm:t>
        <a:bodyPr/>
        <a:lstStyle/>
        <a:p>
          <a:pPr>
            <a:defRPr cap="all"/>
          </a:pPr>
          <a:r>
            <a:rPr lang="en-US" dirty="0"/>
            <a:t>Proceed to code explanation of the Scenario three (Blood sugar monitor). </a:t>
          </a:r>
        </a:p>
      </dgm:t>
    </dgm:pt>
    <dgm:pt modelId="{93331F2C-E99C-4957-9491-E611E95C69CA}" type="parTrans" cxnId="{5CDE6D68-2F7D-4D91-9571-66089ED9D5F1}">
      <dgm:prSet/>
      <dgm:spPr/>
      <dgm:t>
        <a:bodyPr/>
        <a:lstStyle/>
        <a:p>
          <a:endParaRPr lang="en-US"/>
        </a:p>
      </dgm:t>
    </dgm:pt>
    <dgm:pt modelId="{3AAD0C34-7222-4B48-9632-2EF11DB832E9}" type="sibTrans" cxnId="{5CDE6D68-2F7D-4D91-9571-66089ED9D5F1}">
      <dgm:prSet/>
      <dgm:spPr/>
      <dgm:t>
        <a:bodyPr/>
        <a:lstStyle/>
        <a:p>
          <a:endParaRPr lang="en-US"/>
        </a:p>
      </dgm:t>
    </dgm:pt>
    <dgm:pt modelId="{5C2CB9CB-4A7D-49A3-8533-06A24B693D6A}" type="pres">
      <dgm:prSet presAssocID="{1EFFC8EF-DC87-4C38-A5A0-BFABAD93B269}" presName="root" presStyleCnt="0">
        <dgm:presLayoutVars>
          <dgm:dir/>
          <dgm:resizeHandles val="exact"/>
        </dgm:presLayoutVars>
      </dgm:prSet>
      <dgm:spPr/>
    </dgm:pt>
    <dgm:pt modelId="{E9367BD2-62E6-41DD-A3EE-1F3C405E59D1}" type="pres">
      <dgm:prSet presAssocID="{55B3E4B6-A52B-4C2A-8F6A-692C00089677}" presName="compNode" presStyleCnt="0"/>
      <dgm:spPr/>
    </dgm:pt>
    <dgm:pt modelId="{BDB57746-6302-4410-AD22-0771A0BB9E47}" type="pres">
      <dgm:prSet presAssocID="{55B3E4B6-A52B-4C2A-8F6A-692C00089677}" presName="iconBgRect" presStyleLbl="bgShp" presStyleIdx="0" presStyleCnt="2"/>
      <dgm:spPr>
        <a:prstGeom prst="round2DiagRect">
          <a:avLst>
            <a:gd name="adj1" fmla="val 29727"/>
            <a:gd name="adj2" fmla="val 0"/>
          </a:avLst>
        </a:prstGeom>
      </dgm:spPr>
    </dgm:pt>
    <dgm:pt modelId="{EE81DE2B-4EB6-4C0F-BFED-B2D179A3376F}" type="pres">
      <dgm:prSet presAssocID="{55B3E4B6-A52B-4C2A-8F6A-692C0008967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E77161DA-CCA2-4B0E-9E85-AB763B7D220F}" type="pres">
      <dgm:prSet presAssocID="{55B3E4B6-A52B-4C2A-8F6A-692C00089677}" presName="spaceRect" presStyleCnt="0"/>
      <dgm:spPr/>
    </dgm:pt>
    <dgm:pt modelId="{9004F91A-F030-4D68-8FAC-AD34BE6F69A9}" type="pres">
      <dgm:prSet presAssocID="{55B3E4B6-A52B-4C2A-8F6A-692C00089677}" presName="textRect" presStyleLbl="revTx" presStyleIdx="0" presStyleCnt="2">
        <dgm:presLayoutVars>
          <dgm:chMax val="1"/>
          <dgm:chPref val="1"/>
        </dgm:presLayoutVars>
      </dgm:prSet>
      <dgm:spPr/>
    </dgm:pt>
    <dgm:pt modelId="{7336B058-B0A6-468E-A0E6-05C94DADC201}" type="pres">
      <dgm:prSet presAssocID="{CA1C8B90-A2F0-4952-BAEE-00E672A9794D}" presName="sibTrans" presStyleCnt="0"/>
      <dgm:spPr/>
    </dgm:pt>
    <dgm:pt modelId="{9D5E6253-AFB5-4AEF-A96E-36C73053E10F}" type="pres">
      <dgm:prSet presAssocID="{D182FC01-ADD3-4633-975B-F85BC6D4D28F}" presName="compNode" presStyleCnt="0"/>
      <dgm:spPr/>
    </dgm:pt>
    <dgm:pt modelId="{4F47C5A9-B6B6-4934-8D6E-B4168D8F7456}" type="pres">
      <dgm:prSet presAssocID="{D182FC01-ADD3-4633-975B-F85BC6D4D28F}" presName="iconBgRect" presStyleLbl="bgShp" presStyleIdx="1" presStyleCnt="2"/>
      <dgm:spPr>
        <a:prstGeom prst="round2DiagRect">
          <a:avLst>
            <a:gd name="adj1" fmla="val 29727"/>
            <a:gd name="adj2" fmla="val 0"/>
          </a:avLst>
        </a:prstGeom>
      </dgm:spPr>
    </dgm:pt>
    <dgm:pt modelId="{AEF0463C-188C-47B9-AF7B-DCEBAD0C622F}" type="pres">
      <dgm:prSet presAssocID="{D182FC01-ADD3-4633-975B-F85BC6D4D2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D65E6B9-E0C2-4DF7-B392-F0F8F7742EA0}" type="pres">
      <dgm:prSet presAssocID="{D182FC01-ADD3-4633-975B-F85BC6D4D28F}" presName="spaceRect" presStyleCnt="0"/>
      <dgm:spPr/>
    </dgm:pt>
    <dgm:pt modelId="{C10BD489-18C8-4F39-8DBA-B250C38F22F3}" type="pres">
      <dgm:prSet presAssocID="{D182FC01-ADD3-4633-975B-F85BC6D4D28F}" presName="textRect" presStyleLbl="revTx" presStyleIdx="1" presStyleCnt="2">
        <dgm:presLayoutVars>
          <dgm:chMax val="1"/>
          <dgm:chPref val="1"/>
        </dgm:presLayoutVars>
      </dgm:prSet>
      <dgm:spPr/>
    </dgm:pt>
  </dgm:ptLst>
  <dgm:cxnLst>
    <dgm:cxn modelId="{C49EB102-ACC8-40BC-9E57-A343914BB709}" type="presOf" srcId="{1EFFC8EF-DC87-4C38-A5A0-BFABAD93B269}" destId="{5C2CB9CB-4A7D-49A3-8533-06A24B693D6A}" srcOrd="0" destOrd="0" presId="urn:microsoft.com/office/officeart/2018/5/layout/IconLeafLabelList"/>
    <dgm:cxn modelId="{975B382D-C8FC-48DC-9F6A-664ADAC79710}" srcId="{1EFFC8EF-DC87-4C38-A5A0-BFABAD93B269}" destId="{55B3E4B6-A52B-4C2A-8F6A-692C00089677}" srcOrd="0" destOrd="0" parTransId="{671B96AA-79FC-49BB-80A1-AE09818DC64F}" sibTransId="{CA1C8B90-A2F0-4952-BAEE-00E672A9794D}"/>
    <dgm:cxn modelId="{5CDE6D68-2F7D-4D91-9571-66089ED9D5F1}" srcId="{1EFFC8EF-DC87-4C38-A5A0-BFABAD93B269}" destId="{D182FC01-ADD3-4633-975B-F85BC6D4D28F}" srcOrd="1" destOrd="0" parTransId="{93331F2C-E99C-4957-9491-E611E95C69CA}" sibTransId="{3AAD0C34-7222-4B48-9632-2EF11DB832E9}"/>
    <dgm:cxn modelId="{C0BB8F8F-9BF6-493E-A7C2-4A8B20423BDD}" type="presOf" srcId="{55B3E4B6-A52B-4C2A-8F6A-692C00089677}" destId="{9004F91A-F030-4D68-8FAC-AD34BE6F69A9}" srcOrd="0" destOrd="0" presId="urn:microsoft.com/office/officeart/2018/5/layout/IconLeafLabelList"/>
    <dgm:cxn modelId="{401D45C6-4A6A-40DB-944A-4852585E97EE}" type="presOf" srcId="{D182FC01-ADD3-4633-975B-F85BC6D4D28F}" destId="{C10BD489-18C8-4F39-8DBA-B250C38F22F3}" srcOrd="0" destOrd="0" presId="urn:microsoft.com/office/officeart/2018/5/layout/IconLeafLabelList"/>
    <dgm:cxn modelId="{ED28D772-C36F-4E2E-BDCF-99C75554C366}" type="presParOf" srcId="{5C2CB9CB-4A7D-49A3-8533-06A24B693D6A}" destId="{E9367BD2-62E6-41DD-A3EE-1F3C405E59D1}" srcOrd="0" destOrd="0" presId="urn:microsoft.com/office/officeart/2018/5/layout/IconLeafLabelList"/>
    <dgm:cxn modelId="{2D2CF7B3-F898-44C3-9E1E-737586F4DC53}" type="presParOf" srcId="{E9367BD2-62E6-41DD-A3EE-1F3C405E59D1}" destId="{BDB57746-6302-4410-AD22-0771A0BB9E47}" srcOrd="0" destOrd="0" presId="urn:microsoft.com/office/officeart/2018/5/layout/IconLeafLabelList"/>
    <dgm:cxn modelId="{6066E9B3-3340-459A-8A18-C1F65BE4D7A3}" type="presParOf" srcId="{E9367BD2-62E6-41DD-A3EE-1F3C405E59D1}" destId="{EE81DE2B-4EB6-4C0F-BFED-B2D179A3376F}" srcOrd="1" destOrd="0" presId="urn:microsoft.com/office/officeart/2018/5/layout/IconLeafLabelList"/>
    <dgm:cxn modelId="{EDBDB874-BB31-457C-BDFA-48D2E142B5A4}" type="presParOf" srcId="{E9367BD2-62E6-41DD-A3EE-1F3C405E59D1}" destId="{E77161DA-CCA2-4B0E-9E85-AB763B7D220F}" srcOrd="2" destOrd="0" presId="urn:microsoft.com/office/officeart/2018/5/layout/IconLeafLabelList"/>
    <dgm:cxn modelId="{AD4E254C-FBDF-4AF9-BEE2-A830CB6FDF1A}" type="presParOf" srcId="{E9367BD2-62E6-41DD-A3EE-1F3C405E59D1}" destId="{9004F91A-F030-4D68-8FAC-AD34BE6F69A9}" srcOrd="3" destOrd="0" presId="urn:microsoft.com/office/officeart/2018/5/layout/IconLeafLabelList"/>
    <dgm:cxn modelId="{9BD00566-FF6C-4DCA-8F92-ED7FEBA6E783}" type="presParOf" srcId="{5C2CB9CB-4A7D-49A3-8533-06A24B693D6A}" destId="{7336B058-B0A6-468E-A0E6-05C94DADC201}" srcOrd="1" destOrd="0" presId="urn:microsoft.com/office/officeart/2018/5/layout/IconLeafLabelList"/>
    <dgm:cxn modelId="{BEF31103-AAD9-46B0-9B91-B167C6146D6C}" type="presParOf" srcId="{5C2CB9CB-4A7D-49A3-8533-06A24B693D6A}" destId="{9D5E6253-AFB5-4AEF-A96E-36C73053E10F}" srcOrd="2" destOrd="0" presId="urn:microsoft.com/office/officeart/2018/5/layout/IconLeafLabelList"/>
    <dgm:cxn modelId="{15E0C211-ACF4-4BB0-A069-CBC8A079E443}" type="presParOf" srcId="{9D5E6253-AFB5-4AEF-A96E-36C73053E10F}" destId="{4F47C5A9-B6B6-4934-8D6E-B4168D8F7456}" srcOrd="0" destOrd="0" presId="urn:microsoft.com/office/officeart/2018/5/layout/IconLeafLabelList"/>
    <dgm:cxn modelId="{E0A66176-F53E-4677-AFF7-6ACC07BA7758}" type="presParOf" srcId="{9D5E6253-AFB5-4AEF-A96E-36C73053E10F}" destId="{AEF0463C-188C-47B9-AF7B-DCEBAD0C622F}" srcOrd="1" destOrd="0" presId="urn:microsoft.com/office/officeart/2018/5/layout/IconLeafLabelList"/>
    <dgm:cxn modelId="{9DA2AEE9-A8B6-46D8-AE67-A4D6D3E1E4D9}" type="presParOf" srcId="{9D5E6253-AFB5-4AEF-A96E-36C73053E10F}" destId="{7D65E6B9-E0C2-4DF7-B392-F0F8F7742EA0}" srcOrd="2" destOrd="0" presId="urn:microsoft.com/office/officeart/2018/5/layout/IconLeafLabelList"/>
    <dgm:cxn modelId="{3804CF71-7638-46C6-8BDE-37C9A0827BF6}" type="presParOf" srcId="{9D5E6253-AFB5-4AEF-A96E-36C73053E10F}" destId="{C10BD489-18C8-4F39-8DBA-B250C38F22F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052C6-213F-4635-809C-386F2E45C2B3}">
      <dsp:nvSpPr>
        <dsp:cNvPr id="0" name=""/>
        <dsp:cNvSpPr/>
      </dsp:nvSpPr>
      <dsp:spPr>
        <a:xfrm>
          <a:off x="0" y="531"/>
          <a:ext cx="10515600" cy="1242935"/>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sp>
    <dsp:sp modelId="{C99A0B07-3C25-4DB9-9C76-00EDCCFF1A9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D49BD-DD19-4E82-83D3-BA7C1F3EDB0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GB" sz="2200" b="1" kern="1200" dirty="0"/>
            <a:t>5G -</a:t>
          </a:r>
          <a:r>
            <a:rPr lang="en-GB" sz="2200" kern="1200" dirty="0"/>
            <a:t> is the fifth-generation technology standard for broadband cellular networks. </a:t>
          </a:r>
          <a:endParaRPr lang="en-US" sz="2200" kern="1200" dirty="0"/>
        </a:p>
      </dsp:txBody>
      <dsp:txXfrm>
        <a:off x="1435590" y="531"/>
        <a:ext cx="9080009" cy="1242935"/>
      </dsp:txXfrm>
    </dsp:sp>
    <dsp:sp modelId="{D27C0E51-3304-4E3B-AA9F-673E9A69BD41}">
      <dsp:nvSpPr>
        <dsp:cNvPr id="0" name=""/>
        <dsp:cNvSpPr/>
      </dsp:nvSpPr>
      <dsp:spPr>
        <a:xfrm>
          <a:off x="0" y="1554201"/>
          <a:ext cx="10515600" cy="1242935"/>
        </a:xfrm>
        <a:prstGeom prst="roundRect">
          <a:avLst>
            <a:gd name="adj" fmla="val 10000"/>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sp>
    <dsp:sp modelId="{D353CDC0-FFC8-4B79-A722-211C7828786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171B5-A169-4161-8F42-ECE04635035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GB" sz="2200" b="1" kern="1200"/>
            <a:t>Broadband -</a:t>
          </a:r>
          <a:r>
            <a:rPr lang="en-GB" sz="2200" kern="1200"/>
            <a:t> is wide bandwidth data transmission which transports multiple signals and traffic types.</a:t>
          </a:r>
          <a:endParaRPr lang="en-US" sz="2200" kern="1200"/>
        </a:p>
      </dsp:txBody>
      <dsp:txXfrm>
        <a:off x="1435590" y="1554201"/>
        <a:ext cx="9080009" cy="1242935"/>
      </dsp:txXfrm>
    </dsp:sp>
    <dsp:sp modelId="{9B83C106-A87F-4EBC-83C8-F778D3EC1890}">
      <dsp:nvSpPr>
        <dsp:cNvPr id="0" name=""/>
        <dsp:cNvSpPr/>
      </dsp:nvSpPr>
      <dsp:spPr>
        <a:xfrm>
          <a:off x="0" y="3107870"/>
          <a:ext cx="10515600" cy="1242935"/>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sp>
    <dsp:sp modelId="{A6D269CE-6ADA-4675-A4A3-14395BE9742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F7D20B-9BF1-440B-A2A8-BC7C3A5A890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GB" sz="2200" b="1" kern="1200"/>
            <a:t>Bandwidth -</a:t>
          </a:r>
          <a:r>
            <a:rPr lang="en-GB" sz="2200" kern="1200"/>
            <a:t> is the difference between the upper and lower frequencies in a continuous band of frequencies. It is typically measured in hertz.</a:t>
          </a:r>
          <a:endParaRPr lang="en-US" sz="22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57746-6302-4410-AD22-0771A0BB9E47}">
      <dsp:nvSpPr>
        <dsp:cNvPr id="0" name=""/>
        <dsp:cNvSpPr/>
      </dsp:nvSpPr>
      <dsp:spPr>
        <a:xfrm>
          <a:off x="2040228" y="467711"/>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1DE2B-4EB6-4C0F-BFED-B2D179A3376F}">
      <dsp:nvSpPr>
        <dsp:cNvPr id="0" name=""/>
        <dsp:cNvSpPr/>
      </dsp:nvSpPr>
      <dsp:spPr>
        <a:xfrm>
          <a:off x="2508228" y="93571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04F91A-F030-4D68-8FAC-AD34BE6F69A9}">
      <dsp:nvSpPr>
        <dsp:cNvPr id="0" name=""/>
        <dsp:cNvSpPr/>
      </dsp:nvSpPr>
      <dsp:spPr>
        <a:xfrm>
          <a:off x="1338228" y="33477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THANK YOU FOR LISTENING.</a:t>
          </a:r>
        </a:p>
      </dsp:txBody>
      <dsp:txXfrm>
        <a:off x="1338228" y="3347712"/>
        <a:ext cx="3600000" cy="720000"/>
      </dsp:txXfrm>
    </dsp:sp>
    <dsp:sp modelId="{4F47C5A9-B6B6-4934-8D6E-B4168D8F7456}">
      <dsp:nvSpPr>
        <dsp:cNvPr id="0" name=""/>
        <dsp:cNvSpPr/>
      </dsp:nvSpPr>
      <dsp:spPr>
        <a:xfrm>
          <a:off x="6270228" y="467711"/>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0463C-188C-47B9-AF7B-DCEBAD0C622F}">
      <dsp:nvSpPr>
        <dsp:cNvPr id="0" name=""/>
        <dsp:cNvSpPr/>
      </dsp:nvSpPr>
      <dsp:spPr>
        <a:xfrm>
          <a:off x="6738228" y="93571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BD489-18C8-4F39-8DBA-B250C38F22F3}">
      <dsp:nvSpPr>
        <dsp:cNvPr id="0" name=""/>
        <dsp:cNvSpPr/>
      </dsp:nvSpPr>
      <dsp:spPr>
        <a:xfrm>
          <a:off x="5568228" y="33477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Proceed to code explanation of the Scenario three (Blood sugar monitor). </a:t>
          </a:r>
        </a:p>
      </dsp:txBody>
      <dsp:txXfrm>
        <a:off x="5568228" y="334771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2457-3CF9-41DF-9049-5364E0507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E51B7E-B60D-486B-BD99-7825FC9BD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7A312C-A8B9-44F1-8B07-BA3A2154AB63}"/>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5" name="Footer Placeholder 4">
            <a:extLst>
              <a:ext uri="{FF2B5EF4-FFF2-40B4-BE49-F238E27FC236}">
                <a16:creationId xmlns:a16="http://schemas.microsoft.com/office/drawing/2014/main" id="{B4D1DD74-B4A8-4D0D-9001-3F725FDAD1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EF346C-8A0D-4FCD-BB65-DF27C03B1183}"/>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296441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E105-0166-4C06-A43F-EE2373C818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2C94CE-136C-4164-878C-AD766C0D4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3AEB9-0A45-4D55-AF11-87FD1581D3EB}"/>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5" name="Footer Placeholder 4">
            <a:extLst>
              <a:ext uri="{FF2B5EF4-FFF2-40B4-BE49-F238E27FC236}">
                <a16:creationId xmlns:a16="http://schemas.microsoft.com/office/drawing/2014/main" id="{3903089A-49A0-4738-9E6E-209F8CA547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7557DA-D2EE-43BF-BD62-0479153A73EB}"/>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424725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9B5BD-8DFE-44F7-949D-4962651807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223F3-0ACE-4137-9967-419E45484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3023-D218-4505-B8E7-4C4EBA7FFF6A}"/>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5" name="Footer Placeholder 4">
            <a:extLst>
              <a:ext uri="{FF2B5EF4-FFF2-40B4-BE49-F238E27FC236}">
                <a16:creationId xmlns:a16="http://schemas.microsoft.com/office/drawing/2014/main" id="{C7CE8F57-00CB-42E9-9DDA-9183820588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5E81B7-14F1-4AAB-8FDC-A4ECD906326B}"/>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227016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F4A3-38D8-438C-90DB-862E45BD38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6FE69-6774-4646-A838-B33DAE1A6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ECF80-B74D-4C45-916A-3B0AE7ED0753}"/>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5" name="Footer Placeholder 4">
            <a:extLst>
              <a:ext uri="{FF2B5EF4-FFF2-40B4-BE49-F238E27FC236}">
                <a16:creationId xmlns:a16="http://schemas.microsoft.com/office/drawing/2014/main" id="{8056F9A9-CE95-4AE9-9111-9565921B40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66F833-E832-4F7D-9A17-555AD62E5435}"/>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346967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4F64-2853-487D-9B5A-D8BCC6C0A6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E6C14A-088C-4EB5-94E0-D237089E4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5B4D4-0193-47A9-B2C2-D4F4F862F65F}"/>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5" name="Footer Placeholder 4">
            <a:extLst>
              <a:ext uri="{FF2B5EF4-FFF2-40B4-BE49-F238E27FC236}">
                <a16:creationId xmlns:a16="http://schemas.microsoft.com/office/drawing/2014/main" id="{93EEBCB6-2898-49AA-B20B-4C5085DA70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02538-92E1-4A8E-8844-76054181F9C1}"/>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45991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C134-C118-46C3-9132-4B10163C8C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99432-EDE4-4F0A-BC17-EFEF87FD2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BDA21-EEE4-48E7-A22C-0852035D8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ADEFF4-C0E3-4B96-86BD-350403609CF7}"/>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6" name="Footer Placeholder 5">
            <a:extLst>
              <a:ext uri="{FF2B5EF4-FFF2-40B4-BE49-F238E27FC236}">
                <a16:creationId xmlns:a16="http://schemas.microsoft.com/office/drawing/2014/main" id="{C1736EFC-6BE4-4F84-90DF-B189A216B2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810189-6534-4A31-95E1-A834BEEEFD9C}"/>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81185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5E6C-AE78-440C-B0E5-4F5BA067A4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B001A-F6B6-4E06-8771-E8B374A19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60A642-3C41-481A-9DD4-A2A14EBA5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40B4FE-9D66-4416-A519-4465CBC24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B37FE-50E6-4670-98D4-3441D9AF0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519F2F-40D9-4426-8467-FE6B1083D36B}"/>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8" name="Footer Placeholder 7">
            <a:extLst>
              <a:ext uri="{FF2B5EF4-FFF2-40B4-BE49-F238E27FC236}">
                <a16:creationId xmlns:a16="http://schemas.microsoft.com/office/drawing/2014/main" id="{CAAAD21B-1DB3-4714-9EA9-3762156921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0C0078-1BA3-4C38-9543-9C04C6395D30}"/>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199768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BD7D-36F7-464E-91BB-F726F44A5D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D08C81-8054-45C2-B404-3B4AAC230337}"/>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4" name="Footer Placeholder 3">
            <a:extLst>
              <a:ext uri="{FF2B5EF4-FFF2-40B4-BE49-F238E27FC236}">
                <a16:creationId xmlns:a16="http://schemas.microsoft.com/office/drawing/2014/main" id="{07462298-77B3-4428-BA61-161A3E90ED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8DF8C4-F85F-442D-879F-A9D8B94B13AF}"/>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298094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5A79F-88FB-4A66-8D6D-C0312AE8B4F5}"/>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3" name="Footer Placeholder 2">
            <a:extLst>
              <a:ext uri="{FF2B5EF4-FFF2-40B4-BE49-F238E27FC236}">
                <a16:creationId xmlns:a16="http://schemas.microsoft.com/office/drawing/2014/main" id="{48FD5E9F-3852-4408-AD0C-EC6929DAF2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D17D99-3025-4681-A80D-9E9AE8979603}"/>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418658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A7E0-ED82-40FF-AF23-02306F79F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6F46B3-FB8E-4C4D-99CD-468607ED5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959B4F-6B62-42C0-AF45-EED45583A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C99B6-40DD-42B2-B155-055397A4A889}"/>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6" name="Footer Placeholder 5">
            <a:extLst>
              <a:ext uri="{FF2B5EF4-FFF2-40B4-BE49-F238E27FC236}">
                <a16:creationId xmlns:a16="http://schemas.microsoft.com/office/drawing/2014/main" id="{9428FC3F-1B42-4D32-9048-5CC500BC73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3629C9-8118-45D6-A7DF-F78CF4561294}"/>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401427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121F-7AB1-4365-8CED-10B06C6CF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6E7C1-D83C-468F-A66F-CE99F7E7A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1B0E5-CF74-414C-83B8-AF4EAAD7F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1EFAE-E9D5-44D2-A797-28F1882853D0}"/>
              </a:ext>
            </a:extLst>
          </p:cNvPr>
          <p:cNvSpPr>
            <a:spLocks noGrp="1"/>
          </p:cNvSpPr>
          <p:nvPr>
            <p:ph type="dt" sz="half" idx="10"/>
          </p:nvPr>
        </p:nvSpPr>
        <p:spPr/>
        <p:txBody>
          <a:bodyPr/>
          <a:lstStyle/>
          <a:p>
            <a:fld id="{AE054351-5CBB-415A-88F8-6B808489C495}" type="datetimeFigureOut">
              <a:rPr lang="en-GB" smtClean="0"/>
              <a:t>06/11/2022</a:t>
            </a:fld>
            <a:endParaRPr lang="en-GB"/>
          </a:p>
        </p:txBody>
      </p:sp>
      <p:sp>
        <p:nvSpPr>
          <p:cNvPr id="6" name="Footer Placeholder 5">
            <a:extLst>
              <a:ext uri="{FF2B5EF4-FFF2-40B4-BE49-F238E27FC236}">
                <a16:creationId xmlns:a16="http://schemas.microsoft.com/office/drawing/2014/main" id="{9C6F9DFF-3C9F-488F-85C5-A9F848ED02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1E6FC-26FF-478A-9DBF-25FBDFC20D08}"/>
              </a:ext>
            </a:extLst>
          </p:cNvPr>
          <p:cNvSpPr>
            <a:spLocks noGrp="1"/>
          </p:cNvSpPr>
          <p:nvPr>
            <p:ph type="sldNum" sz="quarter" idx="12"/>
          </p:nvPr>
        </p:nvSpPr>
        <p:spPr/>
        <p:txBody>
          <a:bodyPr/>
          <a:lstStyle/>
          <a:p>
            <a:fld id="{7DAE3CC8-0420-4BC2-BA47-CC437C9867EC}" type="slidenum">
              <a:rPr lang="en-GB" smtClean="0"/>
              <a:t>‹#›</a:t>
            </a:fld>
            <a:endParaRPr lang="en-GB"/>
          </a:p>
        </p:txBody>
      </p:sp>
    </p:spTree>
    <p:extLst>
      <p:ext uri="{BB962C8B-B14F-4D97-AF65-F5344CB8AC3E}">
        <p14:creationId xmlns:p14="http://schemas.microsoft.com/office/powerpoint/2010/main" val="196941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DDA0D-C078-4A4C-8E79-B071368B4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D88825-5612-4FEF-85AF-9049C3A3D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0A2C0-4852-40E3-9054-30D1CBCB9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54351-5CBB-415A-88F8-6B808489C495}" type="datetimeFigureOut">
              <a:rPr lang="en-GB" smtClean="0"/>
              <a:t>06/11/2022</a:t>
            </a:fld>
            <a:endParaRPr lang="en-GB"/>
          </a:p>
        </p:txBody>
      </p:sp>
      <p:sp>
        <p:nvSpPr>
          <p:cNvPr id="5" name="Footer Placeholder 4">
            <a:extLst>
              <a:ext uri="{FF2B5EF4-FFF2-40B4-BE49-F238E27FC236}">
                <a16:creationId xmlns:a16="http://schemas.microsoft.com/office/drawing/2014/main" id="{F9A59D76-E308-4289-ABE0-2BC87B181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08C621-7C59-4E0D-8F1F-33D346901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E3CC8-0420-4BC2-BA47-CC437C9867EC}" type="slidenum">
              <a:rPr lang="en-GB" smtClean="0"/>
              <a:t>‹#›</a:t>
            </a:fld>
            <a:endParaRPr lang="en-GB"/>
          </a:p>
        </p:txBody>
      </p:sp>
    </p:spTree>
    <p:extLst>
      <p:ext uri="{BB962C8B-B14F-4D97-AF65-F5344CB8AC3E}">
        <p14:creationId xmlns:p14="http://schemas.microsoft.com/office/powerpoint/2010/main" val="216846500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9FF7E06-EC5E-4A7B-B53A-5CA35A9620AF}"/>
              </a:ext>
            </a:extLst>
          </p:cNvPr>
          <p:cNvSpPr txBox="1"/>
          <p:nvPr/>
        </p:nvSpPr>
        <p:spPr>
          <a:xfrm>
            <a:off x="7928114" y="1232452"/>
            <a:ext cx="3200400" cy="3850919"/>
          </a:xfrm>
          <a:prstGeom prst="rect">
            <a:avLst/>
          </a:prstGeom>
        </p:spPr>
        <p:txBody>
          <a:bodyPr vert="horz" lIns="91440" tIns="45720" rIns="91440" bIns="45720" rtlCol="0" anchor="b">
            <a:normAutofit/>
          </a:bodyPr>
          <a:lstStyle/>
          <a:p>
            <a:pPr marR="0" lvl="0" fontAlgn="auto">
              <a:lnSpc>
                <a:spcPct val="90000"/>
              </a:lnSpc>
              <a:spcBef>
                <a:spcPts val="1000"/>
              </a:spcBef>
              <a:spcAft>
                <a:spcPts val="0"/>
              </a:spcAft>
              <a:buClrTx/>
              <a:buSzTx/>
              <a:tabLst/>
              <a:defRPr/>
            </a:pPr>
            <a:r>
              <a:rPr lang="en-US" sz="2400" b="1" dirty="0">
                <a:solidFill>
                  <a:srgbClr val="FFFFFF"/>
                </a:solidFill>
              </a:rPr>
              <a:t>Mubarak Aliyu Danjuma</a:t>
            </a:r>
            <a:endParaRPr kumimoji="0" lang="en-US" sz="2400" b="1" i="0" u="none" strike="noStrike" kern="1200" cap="none" spc="0" normalizeH="0" baseline="0" noProof="0" dirty="0">
              <a:ln>
                <a:noFill/>
              </a:ln>
              <a:solidFill>
                <a:srgbClr val="FFFFFF"/>
              </a:solidFill>
              <a:effectLst/>
              <a:uLnTx/>
              <a:uFillTx/>
              <a:latin typeface="+mn-lt"/>
              <a:ea typeface="+mn-ea"/>
              <a:cs typeface="+mn-cs"/>
            </a:endParaRPr>
          </a:p>
        </p:txBody>
      </p:sp>
      <p:sp>
        <p:nvSpPr>
          <p:cNvPr id="47"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E5E48A-AED5-4D38-8199-1C55A43C8127}"/>
              </a:ext>
            </a:extLst>
          </p:cNvPr>
          <p:cNvSpPr txBox="1"/>
          <p:nvPr/>
        </p:nvSpPr>
        <p:spPr>
          <a:xfrm>
            <a:off x="1245072" y="1289765"/>
            <a:ext cx="3651101" cy="42709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0" lang="en-US" sz="2700" b="1" i="0" u="none" strike="noStrike" kern="1200" cap="none" spc="0" normalizeH="0" baseline="0" noProof="0" dirty="0" err="1">
                <a:ln>
                  <a:noFill/>
                </a:ln>
                <a:solidFill>
                  <a:schemeClr val="accent2"/>
                </a:solidFill>
                <a:effectLst/>
                <a:uLnTx/>
                <a:uFillTx/>
                <a:latin typeface="+mj-lt"/>
                <a:ea typeface="+mj-ea"/>
                <a:cs typeface="+mj-cs"/>
              </a:rPr>
              <a:t>Deggendorf</a:t>
            </a:r>
            <a:r>
              <a:rPr kumimoji="0" lang="en-US" sz="2700" b="1" i="0" u="none" strike="noStrike" kern="1200" cap="none" spc="0" normalizeH="0" baseline="0" noProof="0" dirty="0">
                <a:ln>
                  <a:noFill/>
                </a:ln>
                <a:solidFill>
                  <a:schemeClr val="accent2"/>
                </a:solidFill>
                <a:effectLst/>
                <a:uLnTx/>
                <a:uFillTx/>
                <a:latin typeface="+mj-lt"/>
                <a:ea typeface="+mj-ea"/>
                <a:cs typeface="+mj-cs"/>
              </a:rPr>
              <a:t> Institute of Technology</a:t>
            </a:r>
            <a:br>
              <a:rPr kumimoji="0" lang="en-US" sz="2700" b="1" i="0" u="none" strike="noStrike" kern="1200" cap="none" spc="0" normalizeH="0" baseline="0" noProof="0" dirty="0">
                <a:ln>
                  <a:noFill/>
                </a:ln>
                <a:solidFill>
                  <a:schemeClr val="accent2"/>
                </a:solidFill>
                <a:effectLst/>
                <a:uLnTx/>
                <a:uFillTx/>
                <a:latin typeface="+mj-lt"/>
                <a:ea typeface="+mj-ea"/>
                <a:cs typeface="+mj-cs"/>
              </a:rPr>
            </a:br>
            <a:endParaRPr lang="en-US" sz="2700" b="1" kern="1200" dirty="0">
              <a:solidFill>
                <a:schemeClr val="accent2"/>
              </a:solidFill>
              <a:latin typeface="+mj-lt"/>
              <a:ea typeface="+mj-ea"/>
              <a:cs typeface="+mj-cs"/>
            </a:endParaRPr>
          </a:p>
          <a:p>
            <a:pPr algn="ctr">
              <a:lnSpc>
                <a:spcPct val="90000"/>
              </a:lnSpc>
              <a:spcBef>
                <a:spcPct val="0"/>
              </a:spcBef>
              <a:spcAft>
                <a:spcPts val="600"/>
              </a:spcAft>
            </a:pPr>
            <a:endParaRPr kumimoji="0" lang="en-US" sz="2700" b="1" i="0" u="none" strike="noStrike" kern="1200" cap="none" spc="0" normalizeH="0" baseline="0" noProof="0" dirty="0">
              <a:ln>
                <a:noFill/>
              </a:ln>
              <a:solidFill>
                <a:schemeClr val="accent2"/>
              </a:solidFill>
              <a:effectLst/>
              <a:uLnTx/>
              <a:uFillTx/>
              <a:latin typeface="+mj-lt"/>
              <a:ea typeface="+mj-ea"/>
              <a:cs typeface="+mj-cs"/>
            </a:endParaRPr>
          </a:p>
          <a:p>
            <a:pPr algn="ctr">
              <a:lnSpc>
                <a:spcPct val="90000"/>
              </a:lnSpc>
              <a:spcBef>
                <a:spcPct val="0"/>
              </a:spcBef>
              <a:spcAft>
                <a:spcPts val="600"/>
              </a:spcAft>
            </a:pPr>
            <a:r>
              <a:rPr kumimoji="0" lang="en-US" sz="2700" b="1" i="0" u="none" strike="noStrike" kern="1200" cap="none" spc="0" normalizeH="0" baseline="0" noProof="0" dirty="0">
                <a:ln>
                  <a:noFill/>
                </a:ln>
                <a:solidFill>
                  <a:schemeClr val="accent2"/>
                </a:solidFill>
                <a:effectLst/>
                <a:uLnTx/>
                <a:uFillTx/>
                <a:latin typeface="+mj-lt"/>
                <a:ea typeface="+mj-ea"/>
                <a:cs typeface="+mj-cs"/>
              </a:rPr>
              <a:t>HOW 5G CAN BE USED TO PROVIDE/IMPROVE HEALTHCARE SERVICES IN RURAL AREAS</a:t>
            </a:r>
            <a:endParaRPr lang="en-US" sz="2700" b="1" kern="1200" dirty="0">
              <a:solidFill>
                <a:schemeClr val="accent2"/>
              </a:solidFill>
              <a:latin typeface="+mj-lt"/>
              <a:ea typeface="+mj-ea"/>
              <a:cs typeface="+mj-cs"/>
            </a:endParaRPr>
          </a:p>
        </p:txBody>
      </p:sp>
    </p:spTree>
    <p:extLst>
      <p:ext uri="{BB962C8B-B14F-4D97-AF65-F5344CB8AC3E}">
        <p14:creationId xmlns:p14="http://schemas.microsoft.com/office/powerpoint/2010/main" val="49041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C7076BD-A53A-47F8-80ED-9BFB92244B25}"/>
              </a:ext>
            </a:extLst>
          </p:cNvPr>
          <p:cNvSpPr/>
          <p:nvPr/>
        </p:nvSpPr>
        <p:spPr>
          <a:xfrm>
            <a:off x="5344063" y="235668"/>
            <a:ext cx="1437734" cy="905774"/>
          </a:xfrm>
          <a:prstGeom prst="ellipse">
            <a:avLst/>
          </a:prstGeom>
          <a:solidFill>
            <a:schemeClr val="accent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Calibri"/>
              </a:rPr>
              <a:t>Start</a:t>
            </a:r>
            <a:endPar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mn-cs"/>
            </a:endParaRPr>
          </a:p>
        </p:txBody>
      </p:sp>
      <p:sp>
        <p:nvSpPr>
          <p:cNvPr id="7" name="Parallelogram 6">
            <a:extLst>
              <a:ext uri="{FF2B5EF4-FFF2-40B4-BE49-F238E27FC236}">
                <a16:creationId xmlns:a16="http://schemas.microsoft.com/office/drawing/2014/main" id="{BD5824E6-C84C-4B00-A154-9D87718A9C34}"/>
              </a:ext>
            </a:extLst>
          </p:cNvPr>
          <p:cNvSpPr/>
          <p:nvPr/>
        </p:nvSpPr>
        <p:spPr>
          <a:xfrm>
            <a:off x="5099647" y="1561173"/>
            <a:ext cx="1926566" cy="618225"/>
          </a:xfrm>
          <a:prstGeom prst="parallelogram">
            <a:avLst/>
          </a:prstGeom>
          <a:solidFill>
            <a:schemeClr val="accent2">
              <a:lumMod val="20000"/>
              <a:lumOff val="80000"/>
            </a:schemeClr>
          </a:solidFill>
          <a:ln w="12700" cap="flat" cmpd="sng" algn="ctr">
            <a:solidFill>
              <a:srgbClr val="4472C4">
                <a:shade val="50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Calibri"/>
              </a:rPr>
              <a:t>Input</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Calibri"/>
              </a:rPr>
              <a:t> </a:t>
            </a:r>
          </a:p>
        </p:txBody>
      </p:sp>
      <p:sp>
        <p:nvSpPr>
          <p:cNvPr id="8" name="Rectangle 7">
            <a:extLst>
              <a:ext uri="{FF2B5EF4-FFF2-40B4-BE49-F238E27FC236}">
                <a16:creationId xmlns:a16="http://schemas.microsoft.com/office/drawing/2014/main" id="{782F6F61-B11D-4C9F-9877-8A6F669F103C}"/>
              </a:ext>
            </a:extLst>
          </p:cNvPr>
          <p:cNvSpPr/>
          <p:nvPr/>
        </p:nvSpPr>
        <p:spPr>
          <a:xfrm>
            <a:off x="4785955" y="2469643"/>
            <a:ext cx="2516989" cy="690113"/>
          </a:xfrm>
          <a:prstGeom prst="rect">
            <a:avLst/>
          </a:prstGeom>
          <a:solidFill>
            <a:schemeClr val="accent2">
              <a:lumMod val="20000"/>
              <a:lumOff val="80000"/>
            </a:schemeClr>
          </a:solidFill>
          <a:ln w="12700" cap="flat" cmpd="sng" algn="ctr">
            <a:solidFill>
              <a:srgbClr val="4472C4">
                <a:shade val="50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Calibri"/>
              </a:rPr>
              <a:t>Forward to health care provider every 30mins</a:t>
            </a:r>
            <a:endPar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mn-cs"/>
            </a:endParaRPr>
          </a:p>
        </p:txBody>
      </p:sp>
      <p:sp>
        <p:nvSpPr>
          <p:cNvPr id="9" name="Diamond 8">
            <a:extLst>
              <a:ext uri="{FF2B5EF4-FFF2-40B4-BE49-F238E27FC236}">
                <a16:creationId xmlns:a16="http://schemas.microsoft.com/office/drawing/2014/main" id="{7722D6AB-51D3-471B-BAA5-0F4B1C04C9CC}"/>
              </a:ext>
            </a:extLst>
          </p:cNvPr>
          <p:cNvSpPr/>
          <p:nvPr/>
        </p:nvSpPr>
        <p:spPr>
          <a:xfrm>
            <a:off x="5344063" y="3472314"/>
            <a:ext cx="1308155" cy="1236451"/>
          </a:xfrm>
          <a:prstGeom prst="diamond">
            <a:avLst/>
          </a:prstGeom>
          <a:solidFill>
            <a:schemeClr val="accent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Calibri"/>
              </a:rPr>
              <a:t>Red zone</a:t>
            </a:r>
            <a:endPar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2AD3FE8-FE24-4274-8795-2122ACD15767}"/>
              </a:ext>
            </a:extLst>
          </p:cNvPr>
          <p:cNvSpPr/>
          <p:nvPr/>
        </p:nvSpPr>
        <p:spPr>
          <a:xfrm>
            <a:off x="2968487" y="4494004"/>
            <a:ext cx="2265948" cy="1049546"/>
          </a:xfrm>
          <a:prstGeom prst="rect">
            <a:avLst/>
          </a:prstGeom>
          <a:solidFill>
            <a:schemeClr val="accent2">
              <a:lumMod val="20000"/>
              <a:lumOff val="80000"/>
            </a:schemeClr>
          </a:solidFill>
          <a:ln w="12700" cap="flat" cmpd="sng" algn="ctr">
            <a:solidFill>
              <a:srgbClr val="4472C4">
                <a:shade val="50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latin typeface="Calibri" panose="020F0502020204030204"/>
                <a:ea typeface="+mn-lt"/>
                <a:cs typeface="Calibri" panose="020F0502020204030204"/>
              </a:rPr>
              <a:t>Advice and update on recommendations based on progress</a:t>
            </a:r>
            <a:endPar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E8633AE-B693-4F7E-A81F-A3FD99F157AC}"/>
              </a:ext>
            </a:extLst>
          </p:cNvPr>
          <p:cNvSpPr/>
          <p:nvPr/>
        </p:nvSpPr>
        <p:spPr>
          <a:xfrm>
            <a:off x="6859079" y="4594645"/>
            <a:ext cx="1710904" cy="948905"/>
          </a:xfrm>
          <a:prstGeom prst="rect">
            <a:avLst/>
          </a:prstGeom>
          <a:solidFill>
            <a:schemeClr val="accent2">
              <a:lumMod val="20000"/>
              <a:lumOff val="80000"/>
            </a:schemeClr>
          </a:solidFill>
          <a:ln w="12700" cap="flat" cmpd="sng" algn="ctr">
            <a:solidFill>
              <a:srgbClr val="4472C4">
                <a:shade val="50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Calibri"/>
              </a:rPr>
              <a:t>Alerts the health center </a:t>
            </a:r>
            <a:endPar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7F2F539-184B-4D33-B5F5-BF9A47090945}"/>
              </a:ext>
            </a:extLst>
          </p:cNvPr>
          <p:cNvSpPr/>
          <p:nvPr/>
        </p:nvSpPr>
        <p:spPr>
          <a:xfrm>
            <a:off x="5437516" y="5804139"/>
            <a:ext cx="1250829" cy="877018"/>
          </a:xfrm>
          <a:prstGeom prst="ellipse">
            <a:avLst/>
          </a:prstGeom>
          <a:solidFill>
            <a:schemeClr val="accent2">
              <a:lumMod val="20000"/>
              <a:lumOff val="80000"/>
            </a:schemeClr>
          </a:solidFill>
          <a:ln w="12700" cap="flat" cmpd="sng" algn="ctr">
            <a:solidFill>
              <a:srgbClr val="4472C4">
                <a:shade val="50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latin typeface="Calibri" panose="020F0502020204030204"/>
                <a:ea typeface="+mn-ea"/>
                <a:cs typeface="Calibri"/>
              </a:rPr>
              <a:t>End</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Calibri"/>
              </a:rPr>
              <a:t> </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3B61A174-F5C7-49C8-AC12-2490A3BE39AC}"/>
              </a:ext>
            </a:extLst>
          </p:cNvPr>
          <p:cNvCxnSpPr/>
          <p:nvPr/>
        </p:nvCxnSpPr>
        <p:spPr>
          <a:xfrm flipH="1">
            <a:off x="6044449" y="1148573"/>
            <a:ext cx="5750" cy="425570"/>
          </a:xfrm>
          <a:prstGeom prst="straightConnector1">
            <a:avLst/>
          </a:prstGeom>
          <a:noFill/>
          <a:ln w="28575" cap="flat" cmpd="sng" algn="ctr">
            <a:solidFill>
              <a:srgbClr val="4472C4"/>
            </a:solidFill>
            <a:prstDash val="solid"/>
            <a:miter lim="800000"/>
            <a:tailEnd type="triangle"/>
          </a:ln>
          <a:effectLst/>
        </p:spPr>
      </p:cxnSp>
      <p:cxnSp>
        <p:nvCxnSpPr>
          <p:cNvPr id="14" name="Straight Arrow Connector 13">
            <a:extLst>
              <a:ext uri="{FF2B5EF4-FFF2-40B4-BE49-F238E27FC236}">
                <a16:creationId xmlns:a16="http://schemas.microsoft.com/office/drawing/2014/main" id="{022240D9-80F4-4A32-9C00-C75F9EC30142}"/>
              </a:ext>
            </a:extLst>
          </p:cNvPr>
          <p:cNvCxnSpPr>
            <a:cxnSpLocks/>
            <a:stCxn id="7" idx="4"/>
          </p:cNvCxnSpPr>
          <p:nvPr/>
        </p:nvCxnSpPr>
        <p:spPr>
          <a:xfrm flipH="1">
            <a:off x="6044450" y="2179398"/>
            <a:ext cx="18480" cy="322158"/>
          </a:xfrm>
          <a:prstGeom prst="straightConnector1">
            <a:avLst/>
          </a:prstGeom>
          <a:noFill/>
          <a:ln w="28575" cap="flat" cmpd="sng" algn="ctr">
            <a:solidFill>
              <a:srgbClr val="4472C4"/>
            </a:solidFill>
            <a:prstDash val="solid"/>
            <a:miter lim="800000"/>
            <a:tailEnd type="triangle"/>
          </a:ln>
          <a:effectLst/>
        </p:spPr>
      </p:cxnSp>
      <p:cxnSp>
        <p:nvCxnSpPr>
          <p:cNvPr id="15" name="Straight Arrow Connector 14">
            <a:extLst>
              <a:ext uri="{FF2B5EF4-FFF2-40B4-BE49-F238E27FC236}">
                <a16:creationId xmlns:a16="http://schemas.microsoft.com/office/drawing/2014/main" id="{441E364D-AC25-4D0B-944A-F1475D74B39F}"/>
              </a:ext>
            </a:extLst>
          </p:cNvPr>
          <p:cNvCxnSpPr>
            <a:cxnSpLocks/>
            <a:stCxn id="8" idx="2"/>
          </p:cNvCxnSpPr>
          <p:nvPr/>
        </p:nvCxnSpPr>
        <p:spPr>
          <a:xfrm flipH="1">
            <a:off x="6015696" y="3159756"/>
            <a:ext cx="28754" cy="313606"/>
          </a:xfrm>
          <a:prstGeom prst="straightConnector1">
            <a:avLst/>
          </a:prstGeom>
          <a:noFill/>
          <a:ln w="28575" cap="flat" cmpd="sng" algn="ctr">
            <a:solidFill>
              <a:srgbClr val="4472C4"/>
            </a:solidFill>
            <a:prstDash val="solid"/>
            <a:miter lim="800000"/>
            <a:tailEnd type="triangle"/>
          </a:ln>
          <a:effectLst/>
        </p:spPr>
      </p:cxnSp>
      <p:cxnSp>
        <p:nvCxnSpPr>
          <p:cNvPr id="16" name="Connector: Elbow 15">
            <a:extLst>
              <a:ext uri="{FF2B5EF4-FFF2-40B4-BE49-F238E27FC236}">
                <a16:creationId xmlns:a16="http://schemas.microsoft.com/office/drawing/2014/main" id="{FD491FB6-AAB2-45B0-A5A6-C6BB6B76F417}"/>
              </a:ext>
            </a:extLst>
          </p:cNvPr>
          <p:cNvCxnSpPr>
            <a:cxnSpLocks/>
            <a:stCxn id="9" idx="3"/>
            <a:endCxn id="11" idx="0"/>
          </p:cNvCxnSpPr>
          <p:nvPr/>
        </p:nvCxnSpPr>
        <p:spPr>
          <a:xfrm>
            <a:off x="6652218" y="4090540"/>
            <a:ext cx="1062313" cy="504105"/>
          </a:xfrm>
          <a:prstGeom prst="bentConnector2">
            <a:avLst/>
          </a:prstGeom>
          <a:noFill/>
          <a:ln w="6350" cap="flat" cmpd="sng" algn="ctr">
            <a:solidFill>
              <a:srgbClr val="4472C4"/>
            </a:solidFill>
            <a:prstDash val="solid"/>
            <a:miter lim="800000"/>
            <a:tailEnd type="triangle"/>
          </a:ln>
          <a:effectLst/>
        </p:spPr>
      </p:cxnSp>
      <p:cxnSp>
        <p:nvCxnSpPr>
          <p:cNvPr id="17" name="Connector: Elbow 16">
            <a:extLst>
              <a:ext uri="{FF2B5EF4-FFF2-40B4-BE49-F238E27FC236}">
                <a16:creationId xmlns:a16="http://schemas.microsoft.com/office/drawing/2014/main" id="{16E2C08F-862A-47A5-A6CA-01EE0FE45F3B}"/>
              </a:ext>
            </a:extLst>
          </p:cNvPr>
          <p:cNvCxnSpPr>
            <a:cxnSpLocks/>
            <a:stCxn id="9" idx="1"/>
            <a:endCxn id="10" idx="0"/>
          </p:cNvCxnSpPr>
          <p:nvPr/>
        </p:nvCxnSpPr>
        <p:spPr>
          <a:xfrm rot="10800000" flipV="1">
            <a:off x="4101461" y="4090540"/>
            <a:ext cx="1242602" cy="403464"/>
          </a:xfrm>
          <a:prstGeom prst="bentConnector2">
            <a:avLst/>
          </a:prstGeom>
          <a:noFill/>
          <a:ln w="28575" cap="flat" cmpd="sng" algn="ctr">
            <a:solidFill>
              <a:srgbClr val="4472C4"/>
            </a:solidFill>
            <a:prstDash val="solid"/>
            <a:miter lim="800000"/>
            <a:tailEnd type="triangle"/>
          </a:ln>
          <a:effectLst/>
        </p:spPr>
      </p:cxnSp>
      <p:cxnSp>
        <p:nvCxnSpPr>
          <p:cNvPr id="18" name="Connector: Elbow 17">
            <a:extLst>
              <a:ext uri="{FF2B5EF4-FFF2-40B4-BE49-F238E27FC236}">
                <a16:creationId xmlns:a16="http://schemas.microsoft.com/office/drawing/2014/main" id="{D4289CF7-BB9D-45A4-9988-4353E17AFD05}"/>
              </a:ext>
            </a:extLst>
          </p:cNvPr>
          <p:cNvCxnSpPr>
            <a:cxnSpLocks/>
            <a:stCxn id="11" idx="2"/>
            <a:endCxn id="12" idx="6"/>
          </p:cNvCxnSpPr>
          <p:nvPr/>
        </p:nvCxnSpPr>
        <p:spPr>
          <a:xfrm rot="5400000">
            <a:off x="6851889" y="5380006"/>
            <a:ext cx="699098" cy="1026186"/>
          </a:xfrm>
          <a:prstGeom prst="bentConnector2">
            <a:avLst/>
          </a:prstGeom>
          <a:noFill/>
          <a:ln w="28575" cap="flat" cmpd="sng" algn="ctr">
            <a:solidFill>
              <a:srgbClr val="4472C4"/>
            </a:solidFill>
            <a:prstDash val="solid"/>
            <a:miter lim="800000"/>
            <a:tailEnd type="triangle"/>
          </a:ln>
          <a:effectLst/>
        </p:spPr>
      </p:cxnSp>
      <p:cxnSp>
        <p:nvCxnSpPr>
          <p:cNvPr id="19" name="Connector: Elbow 18">
            <a:extLst>
              <a:ext uri="{FF2B5EF4-FFF2-40B4-BE49-F238E27FC236}">
                <a16:creationId xmlns:a16="http://schemas.microsoft.com/office/drawing/2014/main" id="{195C8368-C367-4A96-827C-9DF8136F22F7}"/>
              </a:ext>
            </a:extLst>
          </p:cNvPr>
          <p:cNvCxnSpPr>
            <a:cxnSpLocks/>
            <a:stCxn id="10" idx="2"/>
            <a:endCxn id="12" idx="2"/>
          </p:cNvCxnSpPr>
          <p:nvPr/>
        </p:nvCxnSpPr>
        <p:spPr>
          <a:xfrm rot="16200000" flipH="1">
            <a:off x="4419939" y="5225071"/>
            <a:ext cx="699098" cy="1336055"/>
          </a:xfrm>
          <a:prstGeom prst="bentConnector2">
            <a:avLst/>
          </a:prstGeom>
          <a:noFill/>
          <a:ln w="6350" cap="flat" cmpd="sng" algn="ctr">
            <a:solidFill>
              <a:srgbClr val="4472C4"/>
            </a:solidFill>
            <a:prstDash val="solid"/>
            <a:miter lim="800000"/>
            <a:tailEnd type="triangle"/>
          </a:ln>
          <a:effectLst/>
        </p:spPr>
      </p:cxnSp>
      <p:sp>
        <p:nvSpPr>
          <p:cNvPr id="20" name="TextBox 19">
            <a:extLst>
              <a:ext uri="{FF2B5EF4-FFF2-40B4-BE49-F238E27FC236}">
                <a16:creationId xmlns:a16="http://schemas.microsoft.com/office/drawing/2014/main" id="{A6780C76-2A3A-4EC0-ABE3-0D3DC87DE6A8}"/>
              </a:ext>
            </a:extLst>
          </p:cNvPr>
          <p:cNvSpPr txBox="1"/>
          <p:nvPr/>
        </p:nvSpPr>
        <p:spPr>
          <a:xfrm>
            <a:off x="7039153" y="3721207"/>
            <a:ext cx="543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1"/>
                </a:solidFill>
                <a:effectLst/>
                <a:uLnTx/>
                <a:uFillTx/>
              </a:rPr>
              <a:t>yes</a:t>
            </a:r>
            <a:endParaRPr kumimoji="0" lang="en-US" sz="1800" b="0" i="0" u="none" strike="noStrike" kern="0" cap="none" spc="0" normalizeH="0" baseline="0" noProof="0" dirty="0">
              <a:ln>
                <a:noFill/>
              </a:ln>
              <a:solidFill>
                <a:schemeClr val="accent1"/>
              </a:solidFill>
              <a:effectLst/>
              <a:uLnTx/>
              <a:uFillTx/>
              <a:cs typeface="Calibri"/>
            </a:endParaRPr>
          </a:p>
        </p:txBody>
      </p:sp>
      <p:sp>
        <p:nvSpPr>
          <p:cNvPr id="21" name="TextBox 20">
            <a:extLst>
              <a:ext uri="{FF2B5EF4-FFF2-40B4-BE49-F238E27FC236}">
                <a16:creationId xmlns:a16="http://schemas.microsoft.com/office/drawing/2014/main" id="{E23CCA1E-F580-4E1D-B23D-271591246F65}"/>
              </a:ext>
            </a:extLst>
          </p:cNvPr>
          <p:cNvSpPr txBox="1"/>
          <p:nvPr/>
        </p:nvSpPr>
        <p:spPr>
          <a:xfrm>
            <a:off x="4426784" y="3721207"/>
            <a:ext cx="6728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solidFill>
                <a:cs typeface="Calibri"/>
              </a:rPr>
              <a:t>no</a:t>
            </a:r>
          </a:p>
        </p:txBody>
      </p:sp>
      <p:cxnSp>
        <p:nvCxnSpPr>
          <p:cNvPr id="28" name="Connector: Elbow 27">
            <a:extLst>
              <a:ext uri="{FF2B5EF4-FFF2-40B4-BE49-F238E27FC236}">
                <a16:creationId xmlns:a16="http://schemas.microsoft.com/office/drawing/2014/main" id="{D6CDCD9A-84C5-43C4-96F4-F5A01706F741}"/>
              </a:ext>
            </a:extLst>
          </p:cNvPr>
          <p:cNvCxnSpPr>
            <a:cxnSpLocks/>
          </p:cNvCxnSpPr>
          <p:nvPr/>
        </p:nvCxnSpPr>
        <p:spPr>
          <a:xfrm>
            <a:off x="6652219" y="4090541"/>
            <a:ext cx="1062313" cy="504105"/>
          </a:xfrm>
          <a:prstGeom prst="bentConnector2">
            <a:avLst/>
          </a:prstGeom>
          <a:noFill/>
          <a:ln w="28575" cap="flat" cmpd="sng" algn="ctr">
            <a:solidFill>
              <a:srgbClr val="4472C4"/>
            </a:solidFill>
            <a:prstDash val="solid"/>
            <a:miter lim="800000"/>
            <a:tailEnd type="triangle"/>
          </a:ln>
          <a:effectLst/>
        </p:spPr>
      </p:cxnSp>
      <p:cxnSp>
        <p:nvCxnSpPr>
          <p:cNvPr id="29" name="Connector: Elbow 28">
            <a:extLst>
              <a:ext uri="{FF2B5EF4-FFF2-40B4-BE49-F238E27FC236}">
                <a16:creationId xmlns:a16="http://schemas.microsoft.com/office/drawing/2014/main" id="{D9B95D82-8115-4C27-9821-37727F5E34EC}"/>
              </a:ext>
            </a:extLst>
          </p:cNvPr>
          <p:cNvCxnSpPr>
            <a:cxnSpLocks/>
          </p:cNvCxnSpPr>
          <p:nvPr/>
        </p:nvCxnSpPr>
        <p:spPr>
          <a:xfrm rot="16200000" flipH="1">
            <a:off x="4419940" y="5225072"/>
            <a:ext cx="699098" cy="1336055"/>
          </a:xfrm>
          <a:prstGeom prst="bentConnector2">
            <a:avLst/>
          </a:prstGeom>
          <a:noFill/>
          <a:ln w="28575"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265195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7B5CB8-07B6-4BC0-9E7B-51C43F59B6D9}"/>
              </a:ext>
            </a:extLst>
          </p:cNvPr>
          <p:cNvSpPr txBox="1"/>
          <p:nvPr/>
        </p:nvSpPr>
        <p:spPr>
          <a:xfrm>
            <a:off x="841248" y="548640"/>
            <a:ext cx="3600860" cy="5431536"/>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5400" b="1" i="0" u="none" strike="noStrike" kern="1200" cap="none" spc="0" normalizeH="0" baseline="0" noProof="0" dirty="0">
                <a:ln>
                  <a:noFill/>
                </a:ln>
                <a:solidFill>
                  <a:schemeClr val="tx1"/>
                </a:solidFill>
                <a:effectLst/>
                <a:uLnTx/>
                <a:uFillTx/>
                <a:latin typeface="+mj-lt"/>
                <a:ea typeface="+mj-ea"/>
                <a:cs typeface="+mj-cs"/>
              </a:rPr>
              <a:t>Scenario Three: </a:t>
            </a:r>
            <a:r>
              <a:rPr kumimoji="0" lang="en-US" sz="5400" b="0" i="0" u="none" strike="noStrike" kern="1200" cap="none" spc="0" normalizeH="0" baseline="0" noProof="0" dirty="0">
                <a:ln>
                  <a:noFill/>
                </a:ln>
                <a:solidFill>
                  <a:schemeClr val="tx1"/>
                </a:solidFill>
                <a:effectLst/>
                <a:uLnTx/>
                <a:uFillTx/>
                <a:latin typeface="+mj-lt"/>
                <a:ea typeface="+mj-ea"/>
                <a:cs typeface="+mj-cs"/>
              </a:rPr>
              <a:t>Blood sugar monitor</a:t>
            </a:r>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B32C74-528C-4F5F-B808-8A06D5F6DAFF}"/>
              </a:ext>
            </a:extLst>
          </p:cNvPr>
          <p:cNvSpPr txBox="1"/>
          <p:nvPr/>
        </p:nvSpPr>
        <p:spPr>
          <a:xfrm>
            <a:off x="5126418" y="1331811"/>
            <a:ext cx="6546997" cy="60330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Aim: </a:t>
            </a:r>
            <a:r>
              <a:rPr lang="en-US" sz="2000" dirty="0"/>
              <a:t>A program that monitors the blood sugar level of patients by telling them if they are at risk and should immediately link up with their healthcare provider or not. It should be noted that this program works in the form of a chat.</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Input: </a:t>
            </a:r>
            <a:r>
              <a:rPr lang="en-US" sz="2000" dirty="0"/>
              <a:t>The patient inputs their personal information, and insurance id number, the program saves this info and sends it to the healthcare provider. Then he/she inputs the value of their blood sugar level( if this value is in mg/dl, the program converts this to </a:t>
            </a:r>
            <a:r>
              <a:rPr lang="en-US" sz="2000" dirty="0" err="1"/>
              <a:t>mmols</a:t>
            </a:r>
            <a:r>
              <a:rPr lang="en-US" sz="2000" dirty="0"/>
              <a:t>/L). </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Processing: </a:t>
            </a:r>
            <a:r>
              <a:rPr lang="en-US" sz="2000" dirty="0"/>
              <a:t>Based on the value input by the patient, the program outputs specific information centered on guiding and helping the patient make the next right step to medication. It should be noted that in the program there are two types of blood sugar level values;</a:t>
            </a:r>
          </a:p>
          <a:p>
            <a:pPr indent="-228600">
              <a:lnSpc>
                <a:spcPct val="90000"/>
              </a:lnSpc>
              <a:spcAft>
                <a:spcPts val="600"/>
              </a:spcAft>
              <a:buFont typeface="Arial" panose="020B0604020202020204" pitchFamily="34" charset="0"/>
              <a:buChar char="•"/>
            </a:pPr>
            <a:r>
              <a:rPr lang="en-US" sz="2000" b="1" i="1" dirty="0"/>
              <a:t>Blood sugar level measured two hours after eating and Blood sugar level measured while fasting.</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72849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9A2AE6-E628-4555-A9F8-47BCBBAEE8EE}"/>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a:t>Output: </a:t>
            </a:r>
            <a:r>
              <a:rPr lang="en-US" sz="2200"/>
              <a:t>If the patients’ blood sugar level falls within the normal range, the program notifies the patient.</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If the patients’ blood sugar level is too high in any of the above cases ( with respect to their given values), the program advises the patient to immediately take his/her medication( self-injection of insulin or noninsulin medication).</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If the patients’ blood sugar level falls within the critical zone( too low or too high), the app goes ahead to notify the patient and ask if he/she would like to link up with a doctor or healthcare provider right away via videoconferencing. This is where the role of 5g comes in. It could therefore the said that 5g would facilitate and speed up the connection of diabetes patients with their healthcare providers in extreme and/or emergency situations.</a:t>
            </a:r>
          </a:p>
          <a:p>
            <a:pPr indent="-228600">
              <a:lnSpc>
                <a:spcPct val="90000"/>
              </a:lnSpc>
              <a:spcAft>
                <a:spcPts val="600"/>
              </a:spcAft>
              <a:buFont typeface="Arial" panose="020B0604020202020204" pitchFamily="34" charset="0"/>
              <a:buChar char="•"/>
            </a:pPr>
            <a:endParaRPr lang="en-US" sz="2200"/>
          </a:p>
        </p:txBody>
      </p:sp>
    </p:spTree>
    <p:extLst>
      <p:ext uri="{BB962C8B-B14F-4D97-AF65-F5344CB8AC3E}">
        <p14:creationId xmlns:p14="http://schemas.microsoft.com/office/powerpoint/2010/main" val="68409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62EB5CC-AD9D-4868-ABF9-2DF9D5F0D231}"/>
              </a:ext>
            </a:extLst>
          </p:cNvPr>
          <p:cNvGraphicFramePr>
            <a:graphicFrameLocks noGrp="1"/>
          </p:cNvGraphicFramePr>
          <p:nvPr>
            <p:ph idx="1"/>
            <p:extLst>
              <p:ext uri="{D42A27DB-BD31-4B8C-83A1-F6EECF244321}">
                <p14:modId xmlns:p14="http://schemas.microsoft.com/office/powerpoint/2010/main" val="392092851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50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881E8D-4BE9-4DC6-808F-DF08D23D7430}"/>
              </a:ext>
            </a:extLst>
          </p:cNvPr>
          <p:cNvSpPr txBox="1"/>
          <p:nvPr/>
        </p:nvSpPr>
        <p:spPr>
          <a:xfrm>
            <a:off x="838200" y="365125"/>
            <a:ext cx="98422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0" lang="en-US" sz="5600" b="1" i="0" u="none" strike="noStrike" kern="1200" cap="none" spc="0" normalizeH="0" baseline="0" noProof="0">
                <a:ln>
                  <a:noFill/>
                </a:ln>
                <a:solidFill>
                  <a:schemeClr val="tx1"/>
                </a:solidFill>
                <a:effectLst/>
                <a:uLnTx/>
                <a:uFillTx/>
                <a:latin typeface="+mj-lt"/>
                <a:ea typeface="+mj-ea"/>
                <a:cs typeface="+mj-cs"/>
              </a:rPr>
              <a:t>INTRODUCTION</a:t>
            </a:r>
            <a:endParaRPr lang="en-US" sz="5600" b="1" kern="1200">
              <a:solidFill>
                <a:schemeClr val="tx1"/>
              </a:solidFill>
              <a:latin typeface="+mj-lt"/>
              <a:ea typeface="+mj-ea"/>
              <a:cs typeface="+mj-cs"/>
            </a:endParaRPr>
          </a:p>
        </p:txBody>
      </p:sp>
      <p:graphicFrame>
        <p:nvGraphicFramePr>
          <p:cNvPr id="11" name="TextBox 6">
            <a:extLst>
              <a:ext uri="{FF2B5EF4-FFF2-40B4-BE49-F238E27FC236}">
                <a16:creationId xmlns:a16="http://schemas.microsoft.com/office/drawing/2014/main" id="{F4B419E9-A783-48FE-A4CE-B3AE100A46E8}"/>
              </a:ext>
            </a:extLst>
          </p:cNvPr>
          <p:cNvGraphicFramePr/>
          <p:nvPr>
            <p:extLst>
              <p:ext uri="{D42A27DB-BD31-4B8C-83A1-F6EECF244321}">
                <p14:modId xmlns:p14="http://schemas.microsoft.com/office/powerpoint/2010/main" val="3158131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67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5" name="TextBox 4">
            <a:extLst>
              <a:ext uri="{FF2B5EF4-FFF2-40B4-BE49-F238E27FC236}">
                <a16:creationId xmlns:a16="http://schemas.microsoft.com/office/drawing/2014/main" id="{EA391168-84F1-4050-8146-55453D303010}"/>
              </a:ext>
            </a:extLst>
          </p:cNvPr>
          <p:cNvSpPr txBox="1"/>
          <p:nvPr/>
        </p:nvSpPr>
        <p:spPr>
          <a:xfrm>
            <a:off x="841246" y="673770"/>
            <a:ext cx="3644489" cy="24144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b="1" kern="1200">
                <a:solidFill>
                  <a:srgbClr val="FFFFFF"/>
                </a:solidFill>
                <a:latin typeface="+mj-lt"/>
                <a:ea typeface="+mj-ea"/>
                <a:cs typeface="+mj-cs"/>
              </a:rPr>
              <a:t>WHY IT CAN BE USED IN RURAL AREA TO IMPROVE HEALTHCARE;</a:t>
            </a:r>
          </a:p>
        </p:txBody>
      </p:sp>
      <p:sp>
        <p:nvSpPr>
          <p:cNvPr id="7" name="TextBox 6">
            <a:extLst>
              <a:ext uri="{FF2B5EF4-FFF2-40B4-BE49-F238E27FC236}">
                <a16:creationId xmlns:a16="http://schemas.microsoft.com/office/drawing/2014/main" id="{EF9CEA2E-98F2-41CE-BED6-293D23FF9621}"/>
              </a:ext>
            </a:extLst>
          </p:cNvPr>
          <p:cNvSpPr txBox="1"/>
          <p:nvPr/>
        </p:nvSpPr>
        <p:spPr>
          <a:xfrm>
            <a:off x="5568102" y="2825988"/>
            <a:ext cx="5978855" cy="549576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Due to the increased bandwidth, it is expected the networks will not exclusively serve cell phones like existing cellular networks, but also be used as general internet service providers for laptops and desktop computers, competing with existing ISPs such as cable internet, and also will make possible new applications in internet of things (IoT) and machine to machine areas.</a:t>
            </a:r>
          </a:p>
        </p:txBody>
      </p:sp>
    </p:spTree>
    <p:extLst>
      <p:ext uri="{BB962C8B-B14F-4D97-AF65-F5344CB8AC3E}">
        <p14:creationId xmlns:p14="http://schemas.microsoft.com/office/powerpoint/2010/main" val="204694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2D11ACD-B236-4189-8EC0-BE12DF89D86A}"/>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b="1" kern="1200">
                <a:solidFill>
                  <a:schemeClr val="tx1"/>
                </a:solidFill>
                <a:latin typeface="+mj-lt"/>
                <a:ea typeface="+mj-ea"/>
                <a:cs typeface="+mj-cs"/>
              </a:rPr>
              <a:t>DIFFERENCES WITH OTHER NETWORKS</a:t>
            </a:r>
          </a:p>
        </p:txBody>
      </p:sp>
      <p:sp>
        <p:nvSpPr>
          <p:cNvPr id="1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9E7B090-97F9-47B7-898F-596162FE6C59}"/>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a:t>With 5G technology, which has lower latency and higher capacity, healthcare systems can offer remote monitoring for more patients. Providers can then be confident that they will receive the data they need in real time and can provide the care their patients need and expect.</a:t>
            </a:r>
          </a:p>
        </p:txBody>
      </p:sp>
      <p:pic>
        <p:nvPicPr>
          <p:cNvPr id="6" name="Picture 5">
            <a:extLst>
              <a:ext uri="{FF2B5EF4-FFF2-40B4-BE49-F238E27FC236}">
                <a16:creationId xmlns:a16="http://schemas.microsoft.com/office/drawing/2014/main" id="{E55B09AC-8AFC-42DA-A052-24D4F779D405}"/>
              </a:ext>
            </a:extLst>
          </p:cNvPr>
          <p:cNvPicPr>
            <a:picLocks noChangeAspect="1"/>
          </p:cNvPicPr>
          <p:nvPr/>
        </p:nvPicPr>
        <p:blipFill>
          <a:blip r:embed="rId2"/>
          <a:stretch>
            <a:fillRect/>
          </a:stretch>
        </p:blipFill>
        <p:spPr>
          <a:xfrm>
            <a:off x="4654296" y="1901551"/>
            <a:ext cx="6903720" cy="3054897"/>
          </a:xfrm>
          <a:prstGeom prst="rect">
            <a:avLst/>
          </a:prstGeom>
        </p:spPr>
      </p:pic>
    </p:spTree>
    <p:extLst>
      <p:ext uri="{BB962C8B-B14F-4D97-AF65-F5344CB8AC3E}">
        <p14:creationId xmlns:p14="http://schemas.microsoft.com/office/powerpoint/2010/main" val="196983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E4D9578-9611-4CED-873D-5048C96F2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241C762-7335-46DA-9C85-927E705B8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8668" cy="6858000"/>
          </a:xfrm>
          <a:custGeom>
            <a:avLst/>
            <a:gdLst>
              <a:gd name="connsiteX0" fmla="*/ 0 w 7388668"/>
              <a:gd name="connsiteY0" fmla="*/ 0 h 6858000"/>
              <a:gd name="connsiteX1" fmla="*/ 7369853 w 7388668"/>
              <a:gd name="connsiteY1" fmla="*/ 0 h 6858000"/>
              <a:gd name="connsiteX2" fmla="*/ 7363414 w 7388668"/>
              <a:gd name="connsiteY2" fmla="*/ 160754 h 6858000"/>
              <a:gd name="connsiteX3" fmla="*/ 7367470 w 7388668"/>
              <a:gd name="connsiteY3" fmla="*/ 350870 h 6858000"/>
              <a:gd name="connsiteX4" fmla="*/ 7368485 w 7388668"/>
              <a:gd name="connsiteY4" fmla="*/ 738248 h 6858000"/>
              <a:gd name="connsiteX5" fmla="*/ 7367598 w 7388668"/>
              <a:gd name="connsiteY5" fmla="*/ 1051329 h 6858000"/>
              <a:gd name="connsiteX6" fmla="*/ 7372750 w 7388668"/>
              <a:gd name="connsiteY6" fmla="*/ 1216617 h 6858000"/>
              <a:gd name="connsiteX7" fmla="*/ 7374114 w 7388668"/>
              <a:gd name="connsiteY7" fmla="*/ 1216617 h 6858000"/>
              <a:gd name="connsiteX8" fmla="*/ 7374491 w 7388668"/>
              <a:gd name="connsiteY8" fmla="*/ 1241159 h 6858000"/>
              <a:gd name="connsiteX9" fmla="*/ 7372627 w 7388668"/>
              <a:gd name="connsiteY9" fmla="*/ 1298998 h 6858000"/>
              <a:gd name="connsiteX10" fmla="*/ 7372264 w 7388668"/>
              <a:gd name="connsiteY10" fmla="*/ 1314450 h 6858000"/>
              <a:gd name="connsiteX11" fmla="*/ 7372129 w 7388668"/>
              <a:gd name="connsiteY11" fmla="*/ 1314450 h 6858000"/>
              <a:gd name="connsiteX12" fmla="*/ 7367711 w 7388668"/>
              <a:gd name="connsiteY12" fmla="*/ 1451529 h 6858000"/>
              <a:gd name="connsiteX13" fmla="*/ 7376602 w 7388668"/>
              <a:gd name="connsiteY13" fmla="*/ 1777349 h 6858000"/>
              <a:gd name="connsiteX14" fmla="*/ 7363899 w 7388668"/>
              <a:gd name="connsiteY14" fmla="*/ 2237181 h 6858000"/>
              <a:gd name="connsiteX15" fmla="*/ 7367075 w 7388668"/>
              <a:gd name="connsiteY15" fmla="*/ 2901271 h 6858000"/>
              <a:gd name="connsiteX16" fmla="*/ 7388668 w 7388668"/>
              <a:gd name="connsiteY16" fmla="*/ 3385366 h 6858000"/>
              <a:gd name="connsiteX17" fmla="*/ 7366186 w 7388668"/>
              <a:gd name="connsiteY17" fmla="*/ 3749928 h 6858000"/>
              <a:gd name="connsiteX18" fmla="*/ 7365169 w 7388668"/>
              <a:gd name="connsiteY18" fmla="*/ 4167080 h 6858000"/>
              <a:gd name="connsiteX19" fmla="*/ 7369996 w 7388668"/>
              <a:gd name="connsiteY19" fmla="*/ 4538757 h 6858000"/>
              <a:gd name="connsiteX20" fmla="*/ 7377365 w 7388668"/>
              <a:gd name="connsiteY20" fmla="*/ 4950193 h 6858000"/>
              <a:gd name="connsiteX21" fmla="*/ 7359961 w 7388668"/>
              <a:gd name="connsiteY21" fmla="*/ 5366074 h 6858000"/>
              <a:gd name="connsiteX22" fmla="*/ 7359961 w 7388668"/>
              <a:gd name="connsiteY22" fmla="*/ 5739911 h 6858000"/>
              <a:gd name="connsiteX23" fmla="*/ 7380159 w 7388668"/>
              <a:gd name="connsiteY23" fmla="*/ 6321306 h 6858000"/>
              <a:gd name="connsiteX24" fmla="*/ 7371474 w 7388668"/>
              <a:gd name="connsiteY24" fmla="*/ 6858000 h 6858000"/>
              <a:gd name="connsiteX25" fmla="*/ 0 w 7388668"/>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8668" h="6858000">
                <a:moveTo>
                  <a:pt x="0" y="0"/>
                </a:moveTo>
                <a:lnTo>
                  <a:pt x="7369853" y="0"/>
                </a:lnTo>
                <a:lnTo>
                  <a:pt x="7363414" y="160754"/>
                </a:lnTo>
                <a:cubicBezTo>
                  <a:pt x="7362820" y="224139"/>
                  <a:pt x="7364172" y="287545"/>
                  <a:pt x="7367470" y="350870"/>
                </a:cubicBezTo>
                <a:cubicBezTo>
                  <a:pt x="7375996" y="479826"/>
                  <a:pt x="7376327" y="609245"/>
                  <a:pt x="7368485" y="738248"/>
                </a:cubicBezTo>
                <a:cubicBezTo>
                  <a:pt x="7361913" y="842483"/>
                  <a:pt x="7361610" y="947053"/>
                  <a:pt x="7367598" y="1051329"/>
                </a:cubicBezTo>
                <a:lnTo>
                  <a:pt x="7372750" y="1216617"/>
                </a:lnTo>
                <a:lnTo>
                  <a:pt x="7374114" y="1216617"/>
                </a:lnTo>
                <a:lnTo>
                  <a:pt x="7374491" y="1241159"/>
                </a:lnTo>
                <a:lnTo>
                  <a:pt x="7372627" y="1298998"/>
                </a:lnTo>
                <a:lnTo>
                  <a:pt x="7372264" y="1314450"/>
                </a:lnTo>
                <a:lnTo>
                  <a:pt x="7372129" y="1314450"/>
                </a:lnTo>
                <a:lnTo>
                  <a:pt x="7367711" y="1451529"/>
                </a:lnTo>
                <a:cubicBezTo>
                  <a:pt x="7361994" y="1560263"/>
                  <a:pt x="7370631" y="1668870"/>
                  <a:pt x="7376602" y="1777349"/>
                </a:cubicBezTo>
                <a:cubicBezTo>
                  <a:pt x="7385113" y="1931051"/>
                  <a:pt x="7374951" y="2084116"/>
                  <a:pt x="7363899" y="2237181"/>
                </a:cubicBezTo>
                <a:cubicBezTo>
                  <a:pt x="7348656" y="2458587"/>
                  <a:pt x="7357167" y="2679992"/>
                  <a:pt x="7367075" y="2901271"/>
                </a:cubicBezTo>
                <a:cubicBezTo>
                  <a:pt x="7374316" y="3062594"/>
                  <a:pt x="7386891" y="3223789"/>
                  <a:pt x="7388668" y="3385366"/>
                </a:cubicBezTo>
                <a:cubicBezTo>
                  <a:pt x="7388732" y="3507234"/>
                  <a:pt x="7381225" y="3628988"/>
                  <a:pt x="7366186" y="3749928"/>
                </a:cubicBezTo>
                <a:cubicBezTo>
                  <a:pt x="7350561" y="3888895"/>
                  <a:pt x="7357294" y="4027988"/>
                  <a:pt x="7365169" y="4167080"/>
                </a:cubicBezTo>
                <a:cubicBezTo>
                  <a:pt x="7372029" y="4290930"/>
                  <a:pt x="7372410" y="4414907"/>
                  <a:pt x="7369996" y="4538757"/>
                </a:cubicBezTo>
                <a:cubicBezTo>
                  <a:pt x="7367329" y="4676072"/>
                  <a:pt x="7367964" y="4813259"/>
                  <a:pt x="7377365" y="4950193"/>
                </a:cubicBezTo>
                <a:cubicBezTo>
                  <a:pt x="7388097" y="5089018"/>
                  <a:pt x="7382255" y="5228633"/>
                  <a:pt x="7359961" y="5366074"/>
                </a:cubicBezTo>
                <a:cubicBezTo>
                  <a:pt x="7339129" y="5490178"/>
                  <a:pt x="7344846" y="5615552"/>
                  <a:pt x="7359961" y="5739911"/>
                </a:cubicBezTo>
                <a:cubicBezTo>
                  <a:pt x="7383207" y="5933243"/>
                  <a:pt x="7383207" y="6127211"/>
                  <a:pt x="7380159" y="6321306"/>
                </a:cubicBezTo>
                <a:lnTo>
                  <a:pt x="7371474"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626C8C3-721C-41F3-A154-79715A4B430E}"/>
              </a:ext>
            </a:extLst>
          </p:cNvPr>
          <p:cNvSpPr txBox="1"/>
          <p:nvPr/>
        </p:nvSpPr>
        <p:spPr>
          <a:xfrm>
            <a:off x="841248" y="643467"/>
            <a:ext cx="5788152"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rgbClr val="FFFFFF"/>
                </a:solidFill>
                <a:latin typeface="+mj-lt"/>
                <a:ea typeface="+mj-ea"/>
                <a:cs typeface="+mj-cs"/>
              </a:rPr>
              <a:t> </a:t>
            </a:r>
            <a:r>
              <a:rPr lang="en-US" sz="5400" b="1" kern="1200">
                <a:solidFill>
                  <a:srgbClr val="FFFFFF"/>
                </a:solidFill>
                <a:latin typeface="+mj-lt"/>
                <a:ea typeface="+mj-ea"/>
                <a:cs typeface="+mj-cs"/>
              </a:rPr>
              <a:t>Our Healthcare Scenarios in rural areas with 5G intervention  </a:t>
            </a:r>
          </a:p>
        </p:txBody>
      </p:sp>
      <p:sp>
        <p:nvSpPr>
          <p:cNvPr id="7" name="TextBox 6">
            <a:extLst>
              <a:ext uri="{FF2B5EF4-FFF2-40B4-BE49-F238E27FC236}">
                <a16:creationId xmlns:a16="http://schemas.microsoft.com/office/drawing/2014/main" id="{BA7D4F82-09A7-4786-838C-AAF2FB6BF73F}"/>
              </a:ext>
            </a:extLst>
          </p:cNvPr>
          <p:cNvSpPr txBox="1"/>
          <p:nvPr/>
        </p:nvSpPr>
        <p:spPr>
          <a:xfrm>
            <a:off x="7900416" y="643467"/>
            <a:ext cx="3447288" cy="557106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a:t>Scenario One: </a:t>
            </a:r>
            <a:r>
              <a:rPr lang="en-US" sz="2200"/>
              <a:t>Digital- diagnosis of COVID-19 in rural areas,</a:t>
            </a:r>
          </a:p>
          <a:p>
            <a:pPr indent="-228600">
              <a:lnSpc>
                <a:spcPct val="90000"/>
              </a:lnSpc>
              <a:spcAft>
                <a:spcPts val="600"/>
              </a:spcAft>
              <a:buFont typeface="Arial" panose="020B0604020202020204" pitchFamily="34" charset="0"/>
              <a:buChar char="•"/>
            </a:pPr>
            <a:endParaRPr lang="en-US" sz="2200" b="1"/>
          </a:p>
          <a:p>
            <a:pPr indent="-228600">
              <a:lnSpc>
                <a:spcPct val="90000"/>
              </a:lnSpc>
              <a:spcAft>
                <a:spcPts val="600"/>
              </a:spcAft>
              <a:buFont typeface="Arial" panose="020B0604020202020204" pitchFamily="34" charset="0"/>
              <a:buChar char="•"/>
            </a:pPr>
            <a:endParaRPr lang="en-US" sz="2200" b="1"/>
          </a:p>
          <a:p>
            <a:pPr indent="-228600">
              <a:lnSpc>
                <a:spcPct val="90000"/>
              </a:lnSpc>
              <a:spcAft>
                <a:spcPts val="600"/>
              </a:spcAft>
              <a:buFont typeface="Arial" panose="020B0604020202020204" pitchFamily="34" charset="0"/>
              <a:buChar char="•"/>
            </a:pPr>
            <a:r>
              <a:rPr lang="en-US" sz="2200" b="1"/>
              <a:t>Scenario Two:  </a:t>
            </a:r>
            <a:r>
              <a:rPr lang="en-US" sz="2200"/>
              <a:t>Virtual hospital ward/Remote patient monitoring- case of COVID-19,</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b="1"/>
          </a:p>
          <a:p>
            <a:pPr indent="-228600">
              <a:lnSpc>
                <a:spcPct val="90000"/>
              </a:lnSpc>
              <a:spcAft>
                <a:spcPts val="600"/>
              </a:spcAft>
              <a:buFont typeface="Arial" panose="020B0604020202020204" pitchFamily="34" charset="0"/>
              <a:buChar char="•"/>
            </a:pPr>
            <a:r>
              <a:rPr lang="en-US" sz="2200" b="1"/>
              <a:t>Scenario Three: </a:t>
            </a:r>
            <a:r>
              <a:rPr lang="en-US" sz="2200"/>
              <a:t>Blood sugar monitor.</a:t>
            </a:r>
          </a:p>
        </p:txBody>
      </p:sp>
    </p:spTree>
    <p:extLst>
      <p:ext uri="{BB962C8B-B14F-4D97-AF65-F5344CB8AC3E}">
        <p14:creationId xmlns:p14="http://schemas.microsoft.com/office/powerpoint/2010/main" val="116561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836AA4E-638E-4351-BE90-C97AF202CB85}"/>
              </a:ext>
            </a:extLst>
          </p:cNvPr>
          <p:cNvSpPr txBox="1"/>
          <p:nvPr/>
        </p:nvSpPr>
        <p:spPr>
          <a:xfrm>
            <a:off x="841248" y="548640"/>
            <a:ext cx="3600860" cy="5431536"/>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5400" b="1" i="0" u="none" strike="noStrike" kern="1200" cap="none" spc="0" normalizeH="0" baseline="0" noProof="0" dirty="0">
                <a:ln>
                  <a:noFill/>
                </a:ln>
                <a:solidFill>
                  <a:schemeClr val="tx1"/>
                </a:solidFill>
                <a:effectLst/>
                <a:uLnTx/>
                <a:uFillTx/>
                <a:latin typeface="+mj-lt"/>
                <a:ea typeface="+mj-ea"/>
                <a:cs typeface="+mj-cs"/>
              </a:rPr>
              <a:t>Scenario One: </a:t>
            </a:r>
            <a:r>
              <a:rPr kumimoji="0" lang="en-US" sz="5400" b="0" i="0" u="none" strike="noStrike" kern="1200" cap="none" spc="0" normalizeH="0" baseline="0" noProof="0" dirty="0">
                <a:ln>
                  <a:noFill/>
                </a:ln>
                <a:solidFill>
                  <a:schemeClr val="tx1"/>
                </a:solidFill>
                <a:effectLst/>
                <a:uLnTx/>
                <a:uFillTx/>
                <a:latin typeface="+mj-lt"/>
                <a:ea typeface="+mj-ea"/>
                <a:cs typeface="+mj-cs"/>
              </a:rPr>
              <a:t>Digital- diagnosis of COVID-19 in rural areas</a:t>
            </a:r>
          </a:p>
          <a:p>
            <a:pPr marL="0" marR="0" lvl="0" indent="0" fontAlgn="auto">
              <a:lnSpc>
                <a:spcPct val="90000"/>
              </a:lnSpc>
              <a:spcBef>
                <a:spcPct val="0"/>
              </a:spcBef>
              <a:spcAft>
                <a:spcPts val="600"/>
              </a:spcAft>
              <a:buClrTx/>
              <a:buSzTx/>
              <a:tabLst/>
              <a:defRPr/>
            </a:pP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3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9012A8-342C-4367-950C-2B4845C4C7E0}"/>
              </a:ext>
            </a:extLst>
          </p:cNvPr>
          <p:cNvSpPr txBox="1"/>
          <p:nvPr/>
        </p:nvSpPr>
        <p:spPr>
          <a:xfrm>
            <a:off x="5126418" y="552091"/>
            <a:ext cx="6224335" cy="5431536"/>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b="1" dirty="0"/>
              <a:t>The aim of the program: </a:t>
            </a:r>
            <a:r>
              <a:rPr lang="en-US" dirty="0"/>
              <a:t>To diagnose covid-19/ care management cases.</a:t>
            </a:r>
            <a:br>
              <a:rPr lang="en-US" dirty="0"/>
            </a:br>
            <a:br>
              <a:rPr lang="en-US" dirty="0"/>
            </a:br>
            <a:r>
              <a:rPr lang="en-US" b="1" dirty="0"/>
              <a:t>Highlights: </a:t>
            </a:r>
            <a:r>
              <a:rPr lang="en-US" dirty="0"/>
              <a:t>These software works on smart devices (tablets, phones, pcs etc.). The patient is the user, he/she enters personal data, then the software asks about signs, symptoms. </a:t>
            </a:r>
            <a:br>
              <a:rPr lang="en-US" dirty="0"/>
            </a:br>
            <a:br>
              <a:rPr lang="en-US" dirty="0"/>
            </a:br>
            <a:r>
              <a:rPr lang="en-US" b="1" dirty="0"/>
              <a:t>Software processing: </a:t>
            </a:r>
            <a:r>
              <a:rPr lang="en-US" dirty="0"/>
              <a:t>Calculate the probability for each input, sum it together, store Data, organize and share it with main Hospital/ Medical infection center to ease the treatment, transportation, and admission for any urgent cases. </a:t>
            </a:r>
            <a:br>
              <a:rPr lang="en-US" dirty="0"/>
            </a:br>
            <a:br>
              <a:rPr lang="en-US" dirty="0"/>
            </a:br>
            <a:r>
              <a:rPr lang="en-US" b="1" dirty="0"/>
              <a:t>output: </a:t>
            </a:r>
            <a:r>
              <a:rPr lang="en-US" dirty="0"/>
              <a:t>If possibility of having covid-19 is high (urgent cases), Emergency testing teams are sent out to the patient,  manage and coordinate of health services.</a:t>
            </a:r>
          </a:p>
          <a:p>
            <a:pPr>
              <a:lnSpc>
                <a:spcPct val="90000"/>
              </a:lnSpc>
              <a:spcAft>
                <a:spcPts val="600"/>
              </a:spcAft>
            </a:pPr>
            <a:r>
              <a:rPr lang="en-US" b="1" dirty="0"/>
              <a:t>                                                    If NOT  </a:t>
            </a:r>
          </a:p>
          <a:p>
            <a:pPr>
              <a:lnSpc>
                <a:spcPct val="90000"/>
              </a:lnSpc>
              <a:spcAft>
                <a:spcPts val="600"/>
              </a:spcAft>
            </a:pPr>
            <a:r>
              <a:rPr lang="en-US" b="1" dirty="0"/>
              <a:t>                                                (stable ones)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Recommendations, isolation and guidance via video conference by the practitioner.</a:t>
            </a:r>
          </a:p>
        </p:txBody>
      </p:sp>
    </p:spTree>
    <p:extLst>
      <p:ext uri="{BB962C8B-B14F-4D97-AF65-F5344CB8AC3E}">
        <p14:creationId xmlns:p14="http://schemas.microsoft.com/office/powerpoint/2010/main" val="268944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4DB1CEED-CE5E-4AB7-B1A2-9320A8864B93}"/>
              </a:ext>
            </a:extLst>
          </p:cNvPr>
          <p:cNvSpPr/>
          <p:nvPr/>
        </p:nvSpPr>
        <p:spPr>
          <a:xfrm>
            <a:off x="4697095" y="30685"/>
            <a:ext cx="2797810" cy="1397000"/>
          </a:xfrm>
          <a:prstGeom prst="ellipse">
            <a:avLst/>
          </a:prstGeom>
          <a:solidFill>
            <a:schemeClr val="accent5">
              <a:lumMod val="20000"/>
              <a:lumOff val="80000"/>
            </a:schemeClr>
          </a:solidFill>
          <a:ln w="28575">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a:solidFill>
                  <a:srgbClr val="4472C4"/>
                </a:solidFill>
                <a:effectLst/>
                <a:ea typeface="Calibri" panose="020F0502020204030204" pitchFamily="34" charset="0"/>
                <a:cs typeface="Arial" panose="020B0604020202020204" pitchFamily="34" charset="0"/>
              </a:rPr>
              <a:t>Start</a:t>
            </a:r>
            <a:endParaRPr lang="en-US" sz="1100">
              <a:effectLst/>
              <a:ea typeface="Calibri" panose="020F050202020403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F7C65408-B73C-4912-B8A2-0E7E5D57BEED}"/>
              </a:ext>
            </a:extLst>
          </p:cNvPr>
          <p:cNvCxnSpPr>
            <a:cxnSpLocks/>
          </p:cNvCxnSpPr>
          <p:nvPr/>
        </p:nvCxnSpPr>
        <p:spPr>
          <a:xfrm>
            <a:off x="6091872" y="1454191"/>
            <a:ext cx="4127" cy="3047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Flowchart: Data 36">
            <a:extLst>
              <a:ext uri="{FF2B5EF4-FFF2-40B4-BE49-F238E27FC236}">
                <a16:creationId xmlns:a16="http://schemas.microsoft.com/office/drawing/2014/main" id="{74CAD45A-ADB7-41E4-88B3-CF0038F06952}"/>
              </a:ext>
            </a:extLst>
          </p:cNvPr>
          <p:cNvSpPr/>
          <p:nvPr/>
        </p:nvSpPr>
        <p:spPr>
          <a:xfrm>
            <a:off x="4855844" y="1758910"/>
            <a:ext cx="2480310" cy="617855"/>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dirty="0">
                <a:solidFill>
                  <a:srgbClr val="4472C4"/>
                </a:solidFill>
                <a:effectLst/>
                <a:ea typeface="Calibri" panose="020F0502020204030204" pitchFamily="34" charset="0"/>
                <a:cs typeface="Arial" panose="020B0604020202020204" pitchFamily="34" charset="0"/>
              </a:rPr>
              <a:t>Input signs, symptoms, and personal data</a:t>
            </a:r>
            <a:endParaRPr lang="en-US" sz="1100" dirty="0">
              <a:effectLst/>
              <a:ea typeface="Calibri" panose="020F0502020204030204" pitchFamily="34" charset="0"/>
              <a:cs typeface="Arial" panose="020B0604020202020204" pitchFamily="34" charset="0"/>
            </a:endParaRPr>
          </a:p>
        </p:txBody>
      </p:sp>
      <p:cxnSp>
        <p:nvCxnSpPr>
          <p:cNvPr id="38" name="Straight Arrow Connector 37">
            <a:extLst>
              <a:ext uri="{FF2B5EF4-FFF2-40B4-BE49-F238E27FC236}">
                <a16:creationId xmlns:a16="http://schemas.microsoft.com/office/drawing/2014/main" id="{085A7879-65DC-4279-A2DB-6F5B604D7678}"/>
              </a:ext>
            </a:extLst>
          </p:cNvPr>
          <p:cNvCxnSpPr>
            <a:cxnSpLocks/>
          </p:cNvCxnSpPr>
          <p:nvPr/>
        </p:nvCxnSpPr>
        <p:spPr>
          <a:xfrm>
            <a:off x="6091872" y="2376765"/>
            <a:ext cx="4127" cy="2489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B7B1405-8FA6-48FA-A224-F4232FED95E1}"/>
              </a:ext>
            </a:extLst>
          </p:cNvPr>
          <p:cNvSpPr/>
          <p:nvPr/>
        </p:nvSpPr>
        <p:spPr>
          <a:xfrm>
            <a:off x="4802822" y="2625750"/>
            <a:ext cx="2578100" cy="85915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b="1" dirty="0">
                <a:solidFill>
                  <a:srgbClr val="4472C4"/>
                </a:solidFill>
                <a:effectLst/>
                <a:ea typeface="Calibri" panose="020F0502020204030204" pitchFamily="34" charset="0"/>
                <a:cs typeface="Arial" panose="020B0604020202020204" pitchFamily="34" charset="0"/>
              </a:rPr>
              <a:t>Calculate the possibility + Data storage and sharing (interoperability with main centers and hospitals)</a:t>
            </a:r>
            <a:endParaRPr lang="en-US" sz="1100" dirty="0">
              <a:effectLst/>
              <a:ea typeface="Calibri" panose="020F0502020204030204" pitchFamily="34" charset="0"/>
              <a:cs typeface="Arial" panose="020B0604020202020204" pitchFamily="34" charset="0"/>
            </a:endParaRPr>
          </a:p>
        </p:txBody>
      </p:sp>
      <p:sp>
        <p:nvSpPr>
          <p:cNvPr id="40" name="Diamond 39">
            <a:extLst>
              <a:ext uri="{FF2B5EF4-FFF2-40B4-BE49-F238E27FC236}">
                <a16:creationId xmlns:a16="http://schemas.microsoft.com/office/drawing/2014/main" id="{095B96E2-07FE-4154-940E-0BBDD74123F7}"/>
              </a:ext>
            </a:extLst>
          </p:cNvPr>
          <p:cNvSpPr/>
          <p:nvPr/>
        </p:nvSpPr>
        <p:spPr>
          <a:xfrm>
            <a:off x="5358437" y="3668864"/>
            <a:ext cx="1466870" cy="1479734"/>
          </a:xfrm>
          <a:prstGeom prst="diamon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rgbClr val="4472C4"/>
                </a:solidFill>
                <a:effectLst/>
                <a:ea typeface="Calibri" panose="020F0502020204030204" pitchFamily="34" charset="0"/>
                <a:cs typeface="Arial" panose="020B0604020202020204" pitchFamily="34" charset="0"/>
              </a:rPr>
              <a:t>High </a:t>
            </a:r>
            <a:endParaRPr lang="en-US" sz="14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1400" b="1" dirty="0" err="1">
                <a:solidFill>
                  <a:srgbClr val="4472C4"/>
                </a:solidFill>
                <a:effectLst/>
                <a:ea typeface="Calibri" panose="020F0502020204030204" pitchFamily="34" charset="0"/>
                <a:cs typeface="Arial" panose="020B0604020202020204" pitchFamily="34" charset="0"/>
              </a:rPr>
              <a:t>Proba-bility</a:t>
            </a:r>
            <a:endParaRPr lang="en-US" sz="1400" dirty="0">
              <a:effectLst/>
              <a:ea typeface="Calibri" panose="020F0502020204030204" pitchFamily="34" charset="0"/>
              <a:cs typeface="Arial" panose="020B0604020202020204" pitchFamily="34" charset="0"/>
            </a:endParaRPr>
          </a:p>
        </p:txBody>
      </p:sp>
      <p:cxnSp>
        <p:nvCxnSpPr>
          <p:cNvPr id="41" name="Straight Arrow Connector 40">
            <a:extLst>
              <a:ext uri="{FF2B5EF4-FFF2-40B4-BE49-F238E27FC236}">
                <a16:creationId xmlns:a16="http://schemas.microsoft.com/office/drawing/2014/main" id="{B0B5ECC7-6A38-4A82-8B5F-E164756CF34D}"/>
              </a:ext>
            </a:extLst>
          </p:cNvPr>
          <p:cNvCxnSpPr>
            <a:cxnSpLocks/>
          </p:cNvCxnSpPr>
          <p:nvPr/>
        </p:nvCxnSpPr>
        <p:spPr>
          <a:xfrm>
            <a:off x="6091872" y="3431445"/>
            <a:ext cx="4127" cy="2489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71510A9-A9CF-49AC-901B-37E1138A70C7}"/>
              </a:ext>
            </a:extLst>
          </p:cNvPr>
          <p:cNvSpPr/>
          <p:nvPr/>
        </p:nvSpPr>
        <p:spPr>
          <a:xfrm>
            <a:off x="4760594" y="5590223"/>
            <a:ext cx="2662555" cy="1163955"/>
          </a:xfrm>
          <a:prstGeom prst="ellipse">
            <a:avLst/>
          </a:prstGeom>
          <a:solidFill>
            <a:schemeClr val="accent5">
              <a:lumMod val="20000"/>
              <a:lumOff val="80000"/>
            </a:schemeClr>
          </a:solidFill>
          <a:ln w="28575">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500" b="1">
                <a:solidFill>
                  <a:srgbClr val="4472C4"/>
                </a:solidFill>
                <a:effectLst/>
                <a:ea typeface="Calibri" panose="020F0502020204030204" pitchFamily="34" charset="0"/>
                <a:cs typeface="Arial" panose="020B0604020202020204" pitchFamily="34" charset="0"/>
              </a:rPr>
              <a:t>End</a:t>
            </a:r>
            <a:endParaRPr lang="en-US" sz="1100">
              <a:effectLst/>
              <a:ea typeface="Calibri" panose="020F050202020403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01961591-576A-4D24-B6D3-40DB102C124F}"/>
              </a:ext>
            </a:extLst>
          </p:cNvPr>
          <p:cNvSpPr/>
          <p:nvPr/>
        </p:nvSpPr>
        <p:spPr>
          <a:xfrm>
            <a:off x="7689930" y="4289443"/>
            <a:ext cx="2578100" cy="85915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400" b="1" dirty="0">
                <a:solidFill>
                  <a:srgbClr val="4472C4"/>
                </a:solidFill>
                <a:effectLst/>
                <a:ea typeface="Calibri" panose="020F0502020204030204" pitchFamily="34" charset="0"/>
                <a:cs typeface="Arial" panose="020B0604020202020204" pitchFamily="34" charset="0"/>
              </a:rPr>
              <a:t>organize management and coordination of health services!</a:t>
            </a:r>
            <a:endParaRPr lang="en-US" sz="1100" dirty="0">
              <a:effectLst/>
              <a:ea typeface="Calibri" panose="020F050202020403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FE34895D-D80F-4438-972C-F103EEDD4002}"/>
              </a:ext>
            </a:extLst>
          </p:cNvPr>
          <p:cNvSpPr/>
          <p:nvPr/>
        </p:nvSpPr>
        <p:spPr>
          <a:xfrm>
            <a:off x="2040453" y="4284598"/>
            <a:ext cx="2578100" cy="85915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400" b="1" dirty="0">
                <a:solidFill>
                  <a:srgbClr val="4472C4"/>
                </a:solidFill>
                <a:effectLst/>
                <a:ea typeface="Calibri" panose="020F0502020204030204" pitchFamily="34" charset="0"/>
                <a:cs typeface="Arial" panose="020B0604020202020204" pitchFamily="34" charset="0"/>
              </a:rPr>
              <a:t>Recommendations, supplements, isolation and stay healthy via video conference. </a:t>
            </a:r>
            <a:endParaRPr lang="en-US" sz="1100" dirty="0">
              <a:effectLst/>
              <a:ea typeface="Calibri" panose="020F0502020204030204" pitchFamily="34" charset="0"/>
              <a:cs typeface="Arial" panose="020B0604020202020204" pitchFamily="34" charset="0"/>
            </a:endParaRPr>
          </a:p>
        </p:txBody>
      </p:sp>
      <p:cxnSp>
        <p:nvCxnSpPr>
          <p:cNvPr id="45" name="Connector: Elbow 44">
            <a:extLst>
              <a:ext uri="{FF2B5EF4-FFF2-40B4-BE49-F238E27FC236}">
                <a16:creationId xmlns:a16="http://schemas.microsoft.com/office/drawing/2014/main" id="{0DD2552F-AA71-4B3E-933D-56675BC797D8}"/>
              </a:ext>
            </a:extLst>
          </p:cNvPr>
          <p:cNvCxnSpPr>
            <a:stCxn id="40" idx="3"/>
            <a:endCxn id="43" idx="1"/>
          </p:cNvCxnSpPr>
          <p:nvPr/>
        </p:nvCxnSpPr>
        <p:spPr>
          <a:xfrm>
            <a:off x="6825307" y="4408731"/>
            <a:ext cx="864623" cy="310290"/>
          </a:xfrm>
          <a:prstGeom prst="bentConnector3">
            <a:avLst>
              <a:gd name="adj1" fmla="val 4461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1FCDFD58-1A98-4437-933B-E243C578AFCF}"/>
              </a:ext>
            </a:extLst>
          </p:cNvPr>
          <p:cNvCxnSpPr>
            <a:cxnSpLocks/>
            <a:endCxn id="44" idx="3"/>
          </p:cNvCxnSpPr>
          <p:nvPr/>
        </p:nvCxnSpPr>
        <p:spPr>
          <a:xfrm rot="10800000" flipV="1">
            <a:off x="4618553" y="4408730"/>
            <a:ext cx="739884" cy="30544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43BB0147-3210-41DA-974A-847AADEDEB85}"/>
              </a:ext>
            </a:extLst>
          </p:cNvPr>
          <p:cNvCxnSpPr>
            <a:cxnSpLocks/>
          </p:cNvCxnSpPr>
          <p:nvPr/>
        </p:nvCxnSpPr>
        <p:spPr>
          <a:xfrm rot="16200000" flipH="1">
            <a:off x="3530826" y="4942433"/>
            <a:ext cx="1028448" cy="143109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12144C31-9A95-428C-A26B-386B0C9782E7}"/>
              </a:ext>
            </a:extLst>
          </p:cNvPr>
          <p:cNvCxnSpPr>
            <a:cxnSpLocks/>
            <a:stCxn id="43" idx="2"/>
            <a:endCxn id="42" idx="6"/>
          </p:cNvCxnSpPr>
          <p:nvPr/>
        </p:nvCxnSpPr>
        <p:spPr>
          <a:xfrm rot="5400000">
            <a:off x="7689264" y="4882484"/>
            <a:ext cx="1023603" cy="155583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AA444D-3F3C-4A86-A0A5-88169820C96E}"/>
              </a:ext>
            </a:extLst>
          </p:cNvPr>
          <p:cNvSpPr txBox="1"/>
          <p:nvPr/>
        </p:nvSpPr>
        <p:spPr>
          <a:xfrm>
            <a:off x="6692705" y="4009277"/>
            <a:ext cx="688217" cy="369332"/>
          </a:xfrm>
          <a:prstGeom prst="rect">
            <a:avLst/>
          </a:prstGeom>
          <a:noFill/>
        </p:spPr>
        <p:txBody>
          <a:bodyPr wrap="square">
            <a:spAutoFit/>
          </a:bodyPr>
          <a:lstStyle/>
          <a:p>
            <a:r>
              <a:rPr lang="en-GB" dirty="0">
                <a:solidFill>
                  <a:schemeClr val="tx2"/>
                </a:solidFill>
              </a:rPr>
              <a:t>Yes</a:t>
            </a:r>
            <a:r>
              <a:rPr lang="en-GB" dirty="0"/>
              <a:t> </a:t>
            </a:r>
          </a:p>
        </p:txBody>
      </p:sp>
      <p:sp>
        <p:nvSpPr>
          <p:cNvPr id="19" name="TextBox 18">
            <a:extLst>
              <a:ext uri="{FF2B5EF4-FFF2-40B4-BE49-F238E27FC236}">
                <a16:creationId xmlns:a16="http://schemas.microsoft.com/office/drawing/2014/main" id="{EB358D8C-678E-4327-A784-0D54DDDE7331}"/>
              </a:ext>
            </a:extLst>
          </p:cNvPr>
          <p:cNvSpPr txBox="1"/>
          <p:nvPr/>
        </p:nvSpPr>
        <p:spPr>
          <a:xfrm>
            <a:off x="5015436" y="4014898"/>
            <a:ext cx="483860" cy="369332"/>
          </a:xfrm>
          <a:prstGeom prst="rect">
            <a:avLst/>
          </a:prstGeom>
          <a:noFill/>
        </p:spPr>
        <p:txBody>
          <a:bodyPr wrap="square">
            <a:spAutoFit/>
          </a:bodyPr>
          <a:lstStyle/>
          <a:p>
            <a:r>
              <a:rPr lang="en-GB" dirty="0">
                <a:solidFill>
                  <a:schemeClr val="tx2"/>
                </a:solidFill>
              </a:rPr>
              <a:t>No</a:t>
            </a:r>
          </a:p>
        </p:txBody>
      </p:sp>
    </p:spTree>
    <p:extLst>
      <p:ext uri="{BB962C8B-B14F-4D97-AF65-F5344CB8AC3E}">
        <p14:creationId xmlns:p14="http://schemas.microsoft.com/office/powerpoint/2010/main" val="222487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F52F39A-A97A-4508-ABE6-160A387A557F}"/>
              </a:ext>
            </a:extLst>
          </p:cNvPr>
          <p:cNvSpPr txBox="1"/>
          <p:nvPr/>
        </p:nvSpPr>
        <p:spPr>
          <a:xfrm>
            <a:off x="841248" y="548640"/>
            <a:ext cx="3600860" cy="5431536"/>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600" b="1" i="0" u="none" strike="noStrike" kern="1200" cap="none" spc="0" normalizeH="0" baseline="0" noProof="0">
                <a:ln>
                  <a:noFill/>
                </a:ln>
                <a:solidFill>
                  <a:schemeClr val="tx1"/>
                </a:solidFill>
                <a:effectLst/>
                <a:uLnTx/>
                <a:uFillTx/>
                <a:latin typeface="+mj-lt"/>
                <a:ea typeface="+mj-ea"/>
                <a:cs typeface="+mj-cs"/>
              </a:rPr>
              <a:t>Scenario Two:  </a:t>
            </a:r>
            <a:r>
              <a:rPr kumimoji="0" lang="en-US" sz="4600" b="0" i="0" u="none" strike="noStrike" kern="1200" cap="none" spc="0" normalizeH="0" baseline="0" noProof="0">
                <a:ln>
                  <a:noFill/>
                </a:ln>
                <a:solidFill>
                  <a:schemeClr val="tx1"/>
                </a:solidFill>
                <a:effectLst/>
                <a:uLnTx/>
                <a:uFillTx/>
                <a:latin typeface="+mj-lt"/>
                <a:ea typeface="+mj-ea"/>
                <a:cs typeface="+mj-cs"/>
              </a:rPr>
              <a:t>Virtual hospital ward/Remote patient monitoring- case of COVID-19</a:t>
            </a:r>
          </a:p>
        </p:txBody>
      </p:sp>
      <p:sp>
        <p:nvSpPr>
          <p:cNvPr id="3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36CFC-D2E8-4A0D-BAE5-C8199C48965C}"/>
              </a:ext>
            </a:extLst>
          </p:cNvPr>
          <p:cNvSpPr txBox="1"/>
          <p:nvPr/>
        </p:nvSpPr>
        <p:spPr>
          <a:xfrm>
            <a:off x="5126417" y="1037503"/>
            <a:ext cx="6224335" cy="5431536"/>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000" b="1" dirty="0"/>
              <a:t>The aim of the program:</a:t>
            </a:r>
            <a:r>
              <a:rPr lang="en-US" sz="2000" dirty="0"/>
              <a:t> The patients at high risk of admission to hospital are considered for admission to the ward and for intermediate care management. A virtual ward team is created in specialized health care centers to monitor the patients regularly. In The virtual ward team, patients are discussed at different frequencies depending on their circumstances and stability.</a:t>
            </a:r>
          </a:p>
          <a:p>
            <a:pPr indent="-228600">
              <a:lnSpc>
                <a:spcPct val="90000"/>
              </a:lnSpc>
              <a:spcAft>
                <a:spcPts val="600"/>
              </a:spcAft>
              <a:buFont typeface="Arial" panose="020B0604020202020204" pitchFamily="34" charset="0"/>
              <a:buChar char="•"/>
            </a:pPr>
            <a:r>
              <a:rPr lang="en-US" sz="2000" dirty="0"/>
              <a:t>The aim is to reduce the likelihood of admission and the burden on hospitals. Admission to a virtual ward is determined both by predictive modelling and by clinical decision making by the virtual ward team and the patient's doctor.  </a:t>
            </a:r>
          </a:p>
          <a:p>
            <a:pPr indent="-228600">
              <a:lnSpc>
                <a:spcPct val="90000"/>
              </a:lnSpc>
              <a:spcAft>
                <a:spcPts val="600"/>
              </a:spcAft>
              <a:buFont typeface="Arial" panose="020B0604020202020204" pitchFamily="34" charset="0"/>
              <a:buChar char="•"/>
            </a:pPr>
            <a:r>
              <a:rPr lang="en-US" sz="2000" dirty="0"/>
              <a:t>Patients are being equipped with wearable wireless devices </a:t>
            </a:r>
            <a:r>
              <a:rPr lang="en-US" sz="2000" b="1" dirty="0"/>
              <a:t>(biosensors) </a:t>
            </a:r>
            <a:r>
              <a:rPr lang="en-US" sz="2000" dirty="0"/>
              <a:t>connected to our application, that would automatically and constantly monitor and record their vital signs (blood oxygen saturation, heartbeat rate, temperature, etc.)  The patient's room will be equipped with video cameras which are also connected via the app to the virtual ward team in healthcare centers or hospitals.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09956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A7A77F-A133-4A0C-A91F-61EDE7BF4EB2}"/>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a:t>Software processing: </a:t>
            </a:r>
            <a:r>
              <a:rPr lang="en-US" sz="2200"/>
              <a:t>The biosensor wearable device uploads the recorded readings to the application using 5G connection. After every 30minutes the application forwards the readings to the virtual ward team in the health care centres/hospitals using 5G network, making it possible for the “input readings and forwarding” to automatically take place faster and more accurate.</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b="1"/>
              <a:t>Output: </a:t>
            </a:r>
            <a:r>
              <a:rPr lang="en-US" sz="2200"/>
              <a:t>If patients health statistics drops continuously to an intensive care level (Red zone), the app alerts the virtual ward team which in turn sends out an emergency team to the patients designated address. If not, the health professional gives advices and update on new recommendations based on progress (if needed) as feedback through the application’s comment box.</a:t>
            </a:r>
          </a:p>
        </p:txBody>
      </p:sp>
    </p:spTree>
    <p:extLst>
      <p:ext uri="{BB962C8B-B14F-4D97-AF65-F5344CB8AC3E}">
        <p14:creationId xmlns:p14="http://schemas.microsoft.com/office/powerpoint/2010/main" val="1731098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1143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Abu Hilal</dc:creator>
  <cp:lastModifiedBy>Mubarak Aliyu</cp:lastModifiedBy>
  <cp:revision>7</cp:revision>
  <dcterms:created xsi:type="dcterms:W3CDTF">2021-01-25T13:47:50Z</dcterms:created>
  <dcterms:modified xsi:type="dcterms:W3CDTF">2022-11-06T13:57:45Z</dcterms:modified>
</cp:coreProperties>
</file>