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3" r:id="rId5"/>
    <p:sldId id="261" r:id="rId6"/>
    <p:sldId id="262" r:id="rId7"/>
    <p:sldId id="266" r:id="rId8"/>
    <p:sldId id="264" r:id="rId9"/>
    <p:sldId id="272" r:id="rId10"/>
    <p:sldId id="267" r:id="rId11"/>
    <p:sldId id="265"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EC362-F91A-46C3-98A8-71EB2D161077}" type="datetimeFigureOut">
              <a:rPr lang="en-PK" smtClean="0"/>
              <a:t>01/10/2023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048-575F-4087-B9A4-BE642B35D1DD}"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67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EC362-F91A-46C3-98A8-71EB2D161077}" type="datetimeFigureOut">
              <a:rPr lang="en-PK" smtClean="0"/>
              <a:t>01/10/2023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401826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EC362-F91A-46C3-98A8-71EB2D161077}" type="datetimeFigureOut">
              <a:rPr lang="en-PK" smtClean="0"/>
              <a:t>01/10/2023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336488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EC362-F91A-46C3-98A8-71EB2D161077}" type="datetimeFigureOut">
              <a:rPr lang="en-PK" smtClean="0"/>
              <a:t>01/10/2023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42404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EC362-F91A-46C3-98A8-71EB2D161077}" type="datetimeFigureOut">
              <a:rPr lang="en-PK" smtClean="0"/>
              <a:t>01/10/2023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048-575F-4087-B9A4-BE642B35D1DD}"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EC362-F91A-46C3-98A8-71EB2D161077}" type="datetimeFigureOut">
              <a:rPr lang="en-PK" smtClean="0"/>
              <a:t>01/10/2023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239461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EC362-F91A-46C3-98A8-71EB2D161077}" type="datetimeFigureOut">
              <a:rPr lang="en-PK" smtClean="0"/>
              <a:t>01/10/2023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35524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EC362-F91A-46C3-98A8-71EB2D161077}" type="datetimeFigureOut">
              <a:rPr lang="en-PK" smtClean="0"/>
              <a:t>01/10/2023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265674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3EC362-F91A-46C3-98A8-71EB2D161077}" type="datetimeFigureOut">
              <a:rPr lang="en-PK" smtClean="0"/>
              <a:t>01/10/2023</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220699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3EC362-F91A-46C3-98A8-71EB2D161077}" type="datetimeFigureOut">
              <a:rPr lang="en-PK" smtClean="0"/>
              <a:t>01/10/2023</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61048-575F-4087-B9A4-BE642B35D1DD}" type="slidenum">
              <a:rPr lang="en-PK" smtClean="0"/>
              <a:t>‹#›</a:t>
            </a:fld>
            <a:endParaRPr lang="en-PK"/>
          </a:p>
        </p:txBody>
      </p:sp>
    </p:spTree>
    <p:extLst>
      <p:ext uri="{BB962C8B-B14F-4D97-AF65-F5344CB8AC3E}">
        <p14:creationId xmlns:p14="http://schemas.microsoft.com/office/powerpoint/2010/main" val="373691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EC362-F91A-46C3-98A8-71EB2D161077}" type="datetimeFigureOut">
              <a:rPr lang="en-PK" smtClean="0"/>
              <a:t>01/10/2023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61048-575F-4087-B9A4-BE642B35D1DD}" type="slidenum">
              <a:rPr lang="en-PK" smtClean="0"/>
              <a:t>‹#›</a:t>
            </a:fld>
            <a:endParaRPr lang="en-PK"/>
          </a:p>
        </p:txBody>
      </p:sp>
    </p:spTree>
    <p:extLst>
      <p:ext uri="{BB962C8B-B14F-4D97-AF65-F5344CB8AC3E}">
        <p14:creationId xmlns:p14="http://schemas.microsoft.com/office/powerpoint/2010/main" val="357730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3EC362-F91A-46C3-98A8-71EB2D161077}" type="datetimeFigureOut">
              <a:rPr lang="en-PK" smtClean="0"/>
              <a:t>01/10/2023</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61048-575F-4087-B9A4-BE642B35D1DD}"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700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18CD-14D9-EDBD-4990-7E1DC945F40E}"/>
              </a:ext>
            </a:extLst>
          </p:cNvPr>
          <p:cNvSpPr>
            <a:spLocks noGrp="1"/>
          </p:cNvSpPr>
          <p:nvPr>
            <p:ph type="title"/>
          </p:nvPr>
        </p:nvSpPr>
        <p:spPr>
          <a:xfrm>
            <a:off x="1097280" y="1704657"/>
            <a:ext cx="10058400" cy="55586"/>
          </a:xfrm>
        </p:spPr>
        <p:txBody>
          <a:bodyPr>
            <a:normAutofit fontScale="90000"/>
          </a:bodyPr>
          <a:lstStyle/>
          <a:p>
            <a:r>
              <a:rPr lang="" b="1" dirty="0">
                <a:solidFill>
                  <a:schemeClr val="tx1"/>
                </a:solidFill>
              </a:rPr>
              <a:t>E-commerce Customer Churn Analysis </a:t>
            </a:r>
          </a:p>
        </p:txBody>
      </p:sp>
      <p:sp>
        <p:nvSpPr>
          <p:cNvPr id="3" name="Content Placeholder 2">
            <a:extLst>
              <a:ext uri="{FF2B5EF4-FFF2-40B4-BE49-F238E27FC236}">
                <a16:creationId xmlns:a16="http://schemas.microsoft.com/office/drawing/2014/main" id="{798BA78F-9421-30A2-EC02-2A5F09FBB0DD}"/>
              </a:ext>
            </a:extLst>
          </p:cNvPr>
          <p:cNvSpPr>
            <a:spLocks noGrp="1"/>
          </p:cNvSpPr>
          <p:nvPr>
            <p:ph idx="1"/>
          </p:nvPr>
        </p:nvSpPr>
        <p:spPr>
          <a:xfrm>
            <a:off x="1097280" y="2631101"/>
            <a:ext cx="9779170" cy="3576071"/>
          </a:xfrm>
        </p:spPr>
        <p:txBody>
          <a:bodyPr/>
          <a:lstStyle/>
          <a:p>
            <a:r>
              <a:rPr lang="" b="1" dirty="0">
                <a:solidFill>
                  <a:schemeClr val="tx1"/>
                </a:solidFill>
              </a:rPr>
              <a:t>Presented By:</a:t>
            </a:r>
          </a:p>
          <a:p>
            <a:pPr marL="520700" indent="-342900">
              <a:buFont typeface="Arial" panose="020B0604020202020204" pitchFamily="34" charset="0"/>
              <a:buChar char="•"/>
            </a:pPr>
            <a:r>
              <a:rPr lang="" dirty="0">
                <a:solidFill>
                  <a:schemeClr val="tx1"/>
                </a:solidFill>
              </a:rPr>
              <a:t>Mubeen Arshad</a:t>
            </a:r>
          </a:p>
        </p:txBody>
      </p:sp>
    </p:spTree>
    <p:extLst>
      <p:ext uri="{BB962C8B-B14F-4D97-AF65-F5344CB8AC3E}">
        <p14:creationId xmlns:p14="http://schemas.microsoft.com/office/powerpoint/2010/main" val="64656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20E859-934D-A644-766B-31D78B7B08CF}"/>
              </a:ext>
            </a:extLst>
          </p:cNvPr>
          <p:cNvSpPr txBox="1"/>
          <p:nvPr/>
        </p:nvSpPr>
        <p:spPr>
          <a:xfrm>
            <a:off x="1146412" y="2159017"/>
            <a:ext cx="3193576" cy="1477328"/>
          </a:xfrm>
          <a:prstGeom prst="rect">
            <a:avLst/>
          </a:prstGeom>
          <a:noFill/>
        </p:spPr>
        <p:txBody>
          <a:bodyPr wrap="square">
            <a:spAutoFit/>
          </a:bodyPr>
          <a:lstStyle/>
          <a:p>
            <a:pPr>
              <a:spcAft>
                <a:spcPts val="80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analysis shows that the average order count for retained customers is 3.02, which is more than the churned customers which is 2.84. </a:t>
            </a:r>
            <a:endParaRPr lang="en-PK"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4CE56E3-06E7-A327-AD84-136856EFDA73}"/>
              </a:ext>
            </a:extLst>
          </p:cNvPr>
          <p:cNvSpPr/>
          <p:nvPr/>
        </p:nvSpPr>
        <p:spPr>
          <a:xfrm>
            <a:off x="1146412" y="968446"/>
            <a:ext cx="5058381" cy="10781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000" b="1" dirty="0">
                <a:solidFill>
                  <a:schemeClr val="tx1">
                    <a:lumMod val="95000"/>
                    <a:lumOff val="5000"/>
                  </a:schemeClr>
                </a:solidFill>
              </a:rPr>
              <a:t>Churn by Order Count</a:t>
            </a:r>
            <a:endParaRPr lang="en-PK" sz="3000" b="1" dirty="0">
              <a:solidFill>
                <a:schemeClr val="tx1">
                  <a:lumMod val="95000"/>
                  <a:lumOff val="5000"/>
                </a:schemeClr>
              </a:solidFill>
            </a:endParaRPr>
          </a:p>
        </p:txBody>
      </p:sp>
      <p:pic>
        <p:nvPicPr>
          <p:cNvPr id="8" name="Picture 7">
            <a:extLst>
              <a:ext uri="{FF2B5EF4-FFF2-40B4-BE49-F238E27FC236}">
                <a16:creationId xmlns:a16="http://schemas.microsoft.com/office/drawing/2014/main" id="{A879D0C4-E9CC-C6D8-3761-B2F36A517BD3}"/>
              </a:ext>
            </a:extLst>
          </p:cNvPr>
          <p:cNvPicPr>
            <a:picLocks noChangeAspect="1"/>
          </p:cNvPicPr>
          <p:nvPr/>
        </p:nvPicPr>
        <p:blipFill>
          <a:blip r:embed="rId2"/>
          <a:stretch>
            <a:fillRect/>
          </a:stretch>
        </p:blipFill>
        <p:spPr>
          <a:xfrm>
            <a:off x="5527344" y="1927002"/>
            <a:ext cx="5373450" cy="4385099"/>
          </a:xfrm>
          <a:prstGeom prst="rect">
            <a:avLst/>
          </a:prstGeom>
        </p:spPr>
      </p:pic>
    </p:spTree>
    <p:extLst>
      <p:ext uri="{BB962C8B-B14F-4D97-AF65-F5344CB8AC3E}">
        <p14:creationId xmlns:p14="http://schemas.microsoft.com/office/powerpoint/2010/main" val="82428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8B7429E5-6E73-33A9-5AFD-5803B5FA578E}"/>
              </a:ext>
            </a:extLst>
          </p:cNvPr>
          <p:cNvSpPr>
            <a:spLocks noGrp="1"/>
          </p:cNvSpPr>
          <p:nvPr>
            <p:ph idx="1"/>
          </p:nvPr>
        </p:nvSpPr>
        <p:spPr>
          <a:xfrm>
            <a:off x="301301" y="1907382"/>
            <a:ext cx="3384281" cy="3811248"/>
          </a:xfrm>
        </p:spPr>
        <p:txBody>
          <a:bodyPr vert="horz" lIns="0" tIns="45720" rIns="0" bIns="45720" rtlCol="0">
            <a:normAutofit/>
          </a:bodyPr>
          <a:lstStyle/>
          <a:p>
            <a:pPr marL="0" indent="0">
              <a:lnSpc>
                <a:spcPct val="110000"/>
              </a:lnSpc>
              <a:buNone/>
            </a:pPr>
            <a:r>
              <a:rPr lang="en-US" sz="1800" kern="0" dirty="0">
                <a:solidFill>
                  <a:schemeClr val="bg1"/>
                </a:solidFill>
                <a:latin typeface="Calibri" panose="020F0502020204030204" pitchFamily="34" charset="0"/>
                <a:ea typeface="Times New Roman" panose="02020603050405020304" pitchFamily="18" charset="0"/>
              </a:rPr>
              <a:t>T</a:t>
            </a:r>
            <a:r>
              <a:rPr lang="en-US" sz="1800" kern="0" dirty="0">
                <a:solidFill>
                  <a:schemeClr val="bg1"/>
                </a:solidFill>
                <a:effectLst/>
                <a:latin typeface="Calibri" panose="020F0502020204030204" pitchFamily="34" charset="0"/>
                <a:ea typeface="Times New Roman" panose="02020603050405020304" pitchFamily="18" charset="0"/>
              </a:rPr>
              <a:t>he most preferred payment modes among churned customers are “Cash on Deliver” and “E wallet”, with 24.90% and 22.80% of churned customers, respectively. This indicates </a:t>
            </a:r>
            <a:r>
              <a:rPr lang="en-PK"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that these two payment modes might be more commonly associated with churn.</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While “Debit card” and “Credit card” have lower churn rates.</a:t>
            </a:r>
            <a:endParaRPr lang="en-US" sz="1800" dirty="0">
              <a:solidFill>
                <a:schemeClr val="bg1"/>
              </a:solidFill>
            </a:endParaRPr>
          </a:p>
        </p:txBody>
      </p:sp>
      <p:sp>
        <p:nvSpPr>
          <p:cNvPr id="26"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pic>
        <p:nvPicPr>
          <p:cNvPr id="9" name="Picture 8" descr="A pie chart with text and numbers&#10;&#10;Description automatically generated">
            <a:extLst>
              <a:ext uri="{FF2B5EF4-FFF2-40B4-BE49-F238E27FC236}">
                <a16:creationId xmlns:a16="http://schemas.microsoft.com/office/drawing/2014/main" id="{CDC8CFB0-B8BE-307D-CDCB-0680D3F5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561" y="1344515"/>
            <a:ext cx="7305068" cy="4374114"/>
          </a:xfrm>
          <a:prstGeom prst="rect">
            <a:avLst/>
          </a:prstGeom>
        </p:spPr>
      </p:pic>
      <p:sp>
        <p:nvSpPr>
          <p:cNvPr id="10" name="Rectangle 9">
            <a:extLst>
              <a:ext uri="{FF2B5EF4-FFF2-40B4-BE49-F238E27FC236}">
                <a16:creationId xmlns:a16="http://schemas.microsoft.com/office/drawing/2014/main" id="{74F1FE49-920D-C94A-3173-154DD644D22E}"/>
              </a:ext>
            </a:extLst>
          </p:cNvPr>
          <p:cNvSpPr/>
          <p:nvPr/>
        </p:nvSpPr>
        <p:spPr>
          <a:xfrm>
            <a:off x="301301" y="443553"/>
            <a:ext cx="2949418" cy="1105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000" b="1" kern="0" dirty="0">
                <a:solidFill>
                  <a:schemeClr val="bg1"/>
                </a:solidFill>
                <a:effectLst/>
                <a:latin typeface="+mj-lt"/>
                <a:ea typeface="Times New Roman" panose="02020603050405020304" pitchFamily="18" charset="0"/>
                <a:cs typeface="Calibri" panose="020F0502020204030204" pitchFamily="34" charset="0"/>
              </a:rPr>
              <a:t>Churn rates based on Preferred Payment Mode:</a:t>
            </a:r>
            <a:endParaRPr lang="en-PK" sz="3000" b="1" dirty="0">
              <a:solidFill>
                <a:schemeClr val="bg1"/>
              </a:solidFill>
              <a:latin typeface="+mj-lt"/>
            </a:endParaRPr>
          </a:p>
        </p:txBody>
      </p:sp>
    </p:spTree>
    <p:extLst>
      <p:ext uri="{BB962C8B-B14F-4D97-AF65-F5344CB8AC3E}">
        <p14:creationId xmlns:p14="http://schemas.microsoft.com/office/powerpoint/2010/main" val="140037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B36846-28FC-CACD-CD8A-7CC866552770}"/>
              </a:ext>
            </a:extLst>
          </p:cNvPr>
          <p:cNvSpPr txBox="1"/>
          <p:nvPr/>
        </p:nvSpPr>
        <p:spPr>
          <a:xfrm>
            <a:off x="1146412" y="2141608"/>
            <a:ext cx="3740495" cy="2308324"/>
          </a:xfrm>
          <a:prstGeom prst="rect">
            <a:avLst/>
          </a:prstGeom>
          <a:noFill/>
        </p:spPr>
        <p:txBody>
          <a:bodyPr wrap="square">
            <a:spAutoFit/>
          </a:bodyPr>
          <a:lstStyle/>
          <a:p>
            <a:pPr>
              <a:spcAft>
                <a:spcPts val="80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analysis shows that the city tier has an impact on customer churn rates. Tier 1 cities have lower churn rates than Tier 2 and Tier 3 cities, possibly due to competition, customer preferences, or the availability of alternatives across different city tiers.</a:t>
            </a:r>
            <a:endParaRPr lang="en-PK"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A1E39E-27D0-0765-6309-1E93A6B3338E}"/>
              </a:ext>
            </a:extLst>
          </p:cNvPr>
          <p:cNvSpPr/>
          <p:nvPr/>
        </p:nvSpPr>
        <p:spPr>
          <a:xfrm>
            <a:off x="1146412" y="968446"/>
            <a:ext cx="5058381" cy="10781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000" b="1" dirty="0">
                <a:solidFill>
                  <a:schemeClr val="tx1">
                    <a:lumMod val="95000"/>
                    <a:lumOff val="5000"/>
                  </a:schemeClr>
                </a:solidFill>
              </a:rPr>
              <a:t>Churn by City tier</a:t>
            </a:r>
            <a:endParaRPr lang="en-PK" sz="3000" b="1" dirty="0">
              <a:solidFill>
                <a:schemeClr val="tx1">
                  <a:lumMod val="95000"/>
                  <a:lumOff val="5000"/>
                </a:schemeClr>
              </a:solidFill>
            </a:endParaRPr>
          </a:p>
        </p:txBody>
      </p:sp>
      <p:pic>
        <p:nvPicPr>
          <p:cNvPr id="8" name="Picture 7">
            <a:extLst>
              <a:ext uri="{FF2B5EF4-FFF2-40B4-BE49-F238E27FC236}">
                <a16:creationId xmlns:a16="http://schemas.microsoft.com/office/drawing/2014/main" id="{0F4C3E43-B8D9-3FF3-FE65-92A473F4DFEE}"/>
              </a:ext>
            </a:extLst>
          </p:cNvPr>
          <p:cNvPicPr>
            <a:picLocks noChangeAspect="1"/>
          </p:cNvPicPr>
          <p:nvPr/>
        </p:nvPicPr>
        <p:blipFill>
          <a:blip r:embed="rId2"/>
          <a:stretch>
            <a:fillRect/>
          </a:stretch>
        </p:blipFill>
        <p:spPr>
          <a:xfrm>
            <a:off x="5558971" y="1884883"/>
            <a:ext cx="5454772" cy="4392880"/>
          </a:xfrm>
          <a:prstGeom prst="rect">
            <a:avLst/>
          </a:prstGeom>
        </p:spPr>
      </p:pic>
    </p:spTree>
    <p:extLst>
      <p:ext uri="{BB962C8B-B14F-4D97-AF65-F5344CB8AC3E}">
        <p14:creationId xmlns:p14="http://schemas.microsoft.com/office/powerpoint/2010/main" val="265852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E863D-830D-197C-E8E9-B1457967FEB5}"/>
              </a:ext>
            </a:extLst>
          </p:cNvPr>
          <p:cNvSpPr>
            <a:spLocks noGrp="1"/>
          </p:cNvSpPr>
          <p:nvPr>
            <p:ph type="title"/>
          </p:nvPr>
        </p:nvSpPr>
        <p:spPr>
          <a:xfrm>
            <a:off x="965030" y="963997"/>
            <a:ext cx="3254691" cy="4938361"/>
          </a:xfrm>
        </p:spPr>
        <p:txBody>
          <a:bodyPr anchor="ctr">
            <a:normAutofit/>
          </a:bodyPr>
          <a:lstStyle/>
          <a:p>
            <a:pPr algn="r"/>
            <a:r>
              <a:rPr lang="" sz="3000" b="1" dirty="0">
                <a:solidFill>
                  <a:schemeClr val="tx1"/>
                </a:solidFill>
              </a:rPr>
              <a:t>Recommendations </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A86B3D-CBC1-92DC-F717-F4513EDD2F39}"/>
              </a:ext>
            </a:extLst>
          </p:cNvPr>
          <p:cNvSpPr>
            <a:spLocks noGrp="1"/>
          </p:cNvSpPr>
          <p:nvPr>
            <p:ph idx="1"/>
          </p:nvPr>
        </p:nvSpPr>
        <p:spPr>
          <a:xfrm>
            <a:off x="5134882" y="320040"/>
            <a:ext cx="6602192" cy="6217919"/>
          </a:xfrm>
        </p:spPr>
        <p:txBody>
          <a:bodyPr anchor="ctr">
            <a:normAutofit/>
          </a:bodyPr>
          <a:lstStyle/>
          <a:p>
            <a:pPr marL="457200" indent="-457200">
              <a:buFont typeface="+mj-lt"/>
              <a:buAutoNum type="arabicPeriod"/>
            </a:pPr>
            <a:r>
              <a:rPr lang="" sz="1800" dirty="0">
                <a:solidFill>
                  <a:schemeClr val="tx1"/>
                </a:solidFill>
              </a:rPr>
              <a:t>Tailor retention and understand the preferences and needs of customers in each tier to provide target offerings and incentives that resonate with them.</a:t>
            </a:r>
          </a:p>
          <a:p>
            <a:pPr marL="457200" indent="-457200">
              <a:buFont typeface="+mj-lt"/>
              <a:buAutoNum type="arabicPeriod"/>
            </a:pPr>
            <a:r>
              <a:rPr lang="" sz="1800" dirty="0">
                <a:solidFill>
                  <a:schemeClr val="tx1"/>
                </a:solidFill>
              </a:rPr>
              <a:t>Simplify the payment process particularly for options like cash on delivery and E wallet enhance security measures and offer incentives for customers to use more reliable payment methods.</a:t>
            </a:r>
          </a:p>
          <a:p>
            <a:pPr marL="457200" indent="-457200">
              <a:buFont typeface="+mj-lt"/>
              <a:buAutoNum type="arabicPeriod"/>
            </a:pPr>
            <a:r>
              <a:rPr lang="" sz="1800" dirty="0">
                <a:solidFill>
                  <a:schemeClr val="tx1"/>
                </a:solidFill>
              </a:rPr>
              <a:t>Improve customer support, and actively listen to customer feedback, and make necessary improvements to address their concerns.</a:t>
            </a:r>
          </a:p>
          <a:p>
            <a:pPr marL="457200" indent="-457200">
              <a:buFont typeface="+mj-lt"/>
              <a:buAutoNum type="arabicPeriod"/>
            </a:pPr>
            <a:r>
              <a:rPr lang="" sz="1800" dirty="0">
                <a:solidFill>
                  <a:schemeClr val="tx1"/>
                </a:solidFill>
              </a:rPr>
              <a:t>Proactively engage and reward satisfied customers across all satisfaction levels.</a:t>
            </a:r>
          </a:p>
          <a:p>
            <a:pPr marL="457200" indent="-457200">
              <a:buFont typeface="+mj-lt"/>
              <a:buAutoNum type="arabicPeriod"/>
            </a:pPr>
            <a:r>
              <a:rPr lang="" sz="1800" dirty="0">
                <a:solidFill>
                  <a:schemeClr val="tx1"/>
                </a:solidFill>
              </a:rPr>
              <a:t>Regularly communicate with customers through personalized messages, exclusive offers, and loyalty programs to maintain their loyalty and reduce the risk of churn.</a:t>
            </a:r>
          </a:p>
        </p:txBody>
      </p:sp>
    </p:spTree>
    <p:extLst>
      <p:ext uri="{BB962C8B-B14F-4D97-AF65-F5344CB8AC3E}">
        <p14:creationId xmlns:p14="http://schemas.microsoft.com/office/powerpoint/2010/main" val="178864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B7353-C97A-D77D-04AB-BC27333942CA}"/>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Thankyou </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22443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75FB-F5BF-25A4-6D7A-68FC6FB4C0BA}"/>
              </a:ext>
            </a:extLst>
          </p:cNvPr>
          <p:cNvSpPr>
            <a:spLocks noGrp="1"/>
          </p:cNvSpPr>
          <p:nvPr>
            <p:ph type="title"/>
          </p:nvPr>
        </p:nvSpPr>
        <p:spPr/>
        <p:txBody>
          <a:bodyPr>
            <a:normAutofit/>
          </a:bodyPr>
          <a:lstStyle/>
          <a:p>
            <a:r>
              <a:rPr lang="" sz="3000" b="1" dirty="0">
                <a:solidFill>
                  <a:schemeClr val="tx1"/>
                </a:solidFill>
              </a:rPr>
              <a:t>Objective </a:t>
            </a:r>
          </a:p>
        </p:txBody>
      </p:sp>
      <p:sp>
        <p:nvSpPr>
          <p:cNvPr id="3" name="Content Placeholder 2">
            <a:extLst>
              <a:ext uri="{FF2B5EF4-FFF2-40B4-BE49-F238E27FC236}">
                <a16:creationId xmlns:a16="http://schemas.microsoft.com/office/drawing/2014/main" id="{0114BEEF-AAD4-8BC1-F910-53B15CDF281B}"/>
              </a:ext>
            </a:extLst>
          </p:cNvPr>
          <p:cNvSpPr>
            <a:spLocks noGrp="1"/>
          </p:cNvSpPr>
          <p:nvPr>
            <p:ph idx="1"/>
          </p:nvPr>
        </p:nvSpPr>
        <p:spPr>
          <a:xfrm>
            <a:off x="1097279" y="2334638"/>
            <a:ext cx="8237790" cy="3557544"/>
          </a:xfrm>
        </p:spPr>
        <p:txBody>
          <a:bodyPr>
            <a:normAutofit/>
          </a:bodyPr>
          <a:lstStyle/>
          <a:p>
            <a:pPr marL="355600" indent="-355600">
              <a:lnSpc>
                <a:spcPct val="150000"/>
              </a:lnSpc>
              <a:buFont typeface="Arial" panose="020B0604020202020204" pitchFamily="34" charset="0"/>
              <a:buChar char="•"/>
            </a:pPr>
            <a:r>
              <a:rPr lang="en-US" sz="1800" dirty="0">
                <a:solidFill>
                  <a:schemeClr val="tx1"/>
                </a:solidFill>
              </a:rPr>
              <a:t>Number of churn and retained customer across various attributes/dimensions</a:t>
            </a:r>
          </a:p>
          <a:p>
            <a:pPr marL="355600" indent="-355600">
              <a:lnSpc>
                <a:spcPct val="100000"/>
              </a:lnSpc>
              <a:buFont typeface="Arial" panose="020B0604020202020204" pitchFamily="34" charset="0"/>
              <a:buChar char="•"/>
            </a:pPr>
            <a:r>
              <a:rPr lang="en-US" sz="1800" dirty="0">
                <a:solidFill>
                  <a:schemeClr val="tx1"/>
                </a:solidFill>
              </a:rPr>
              <a:t>Explore the reasons behind customer churn</a:t>
            </a:r>
          </a:p>
          <a:p>
            <a:pPr marL="355600" indent="-355600">
              <a:lnSpc>
                <a:spcPct val="150000"/>
              </a:lnSpc>
              <a:buFont typeface="Arial" panose="020B0604020202020204" pitchFamily="34" charset="0"/>
              <a:buChar char="•"/>
            </a:pPr>
            <a:r>
              <a:rPr lang="en-US" sz="1800" dirty="0">
                <a:solidFill>
                  <a:schemeClr val="tx1"/>
                </a:solidFill>
              </a:rPr>
              <a:t>What necessary actions can you take to help the company reduce its churn rate.</a:t>
            </a:r>
            <a:endParaRPr lang="" sz="1800" b="1" dirty="0">
              <a:solidFill>
                <a:schemeClr val="tx1"/>
              </a:solidFill>
            </a:endParaRPr>
          </a:p>
        </p:txBody>
      </p:sp>
    </p:spTree>
    <p:extLst>
      <p:ext uri="{BB962C8B-B14F-4D97-AF65-F5344CB8AC3E}">
        <p14:creationId xmlns:p14="http://schemas.microsoft.com/office/powerpoint/2010/main" val="217523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480C-89F0-A448-F0D6-01C170829340}"/>
              </a:ext>
            </a:extLst>
          </p:cNvPr>
          <p:cNvSpPr>
            <a:spLocks noGrp="1"/>
          </p:cNvSpPr>
          <p:nvPr>
            <p:ph type="title"/>
          </p:nvPr>
        </p:nvSpPr>
        <p:spPr/>
        <p:txBody>
          <a:bodyPr>
            <a:normAutofit/>
          </a:bodyPr>
          <a:lstStyle/>
          <a:p>
            <a:r>
              <a:rPr lang="" sz="3000" b="1" dirty="0">
                <a:solidFill>
                  <a:schemeClr val="tx1"/>
                </a:solidFill>
              </a:rPr>
              <a:t>Project Approach</a:t>
            </a:r>
          </a:p>
        </p:txBody>
      </p:sp>
      <p:sp>
        <p:nvSpPr>
          <p:cNvPr id="3" name="Content Placeholder 2">
            <a:extLst>
              <a:ext uri="{FF2B5EF4-FFF2-40B4-BE49-F238E27FC236}">
                <a16:creationId xmlns:a16="http://schemas.microsoft.com/office/drawing/2014/main" id="{899E30C5-B53D-246F-1A09-5664D1FEB729}"/>
              </a:ext>
            </a:extLst>
          </p:cNvPr>
          <p:cNvSpPr>
            <a:spLocks noGrp="1"/>
          </p:cNvSpPr>
          <p:nvPr>
            <p:ph idx="1"/>
          </p:nvPr>
        </p:nvSpPr>
        <p:spPr>
          <a:xfrm>
            <a:off x="1097280" y="2036802"/>
            <a:ext cx="8988416" cy="2849097"/>
          </a:xfrm>
        </p:spPr>
        <p:txBody>
          <a:bodyPr>
            <a:normAutofit/>
          </a:bodyPr>
          <a:lstStyle/>
          <a:p>
            <a:pPr marL="355600" indent="-355600">
              <a:lnSpc>
                <a:spcPct val="150000"/>
              </a:lnSpc>
              <a:buFont typeface="Arial" panose="020B0604020202020204" pitchFamily="34" charset="0"/>
              <a:buChar char="•"/>
            </a:pPr>
            <a:r>
              <a:rPr lang="en-US" sz="1800" b="0" i="0" dirty="0">
                <a:solidFill>
                  <a:schemeClr val="tx1"/>
                </a:solidFill>
                <a:effectLst/>
              </a:rPr>
              <a:t>The dataset had lots of information about our customers like their profiles, how satisfied they were, how they like to pay, and how long it's been since they ordered. </a:t>
            </a:r>
          </a:p>
          <a:p>
            <a:pPr marL="355600" indent="-355600">
              <a:lnSpc>
                <a:spcPct val="150000"/>
              </a:lnSpc>
              <a:buFont typeface="Arial" panose="020B0604020202020204" pitchFamily="34" charset="0"/>
              <a:buChar char="•"/>
            </a:pPr>
            <a:r>
              <a:rPr lang="en-US" sz="1800" b="0" i="0" dirty="0">
                <a:solidFill>
                  <a:schemeClr val="tx1"/>
                </a:solidFill>
                <a:effectLst/>
              </a:rPr>
              <a:t>We made sure the data was clean and tidy using a tool called MS Excel, and we looked at it in a visual way using Microsoft Power BI. </a:t>
            </a:r>
            <a:endParaRPr lang="" sz="1800" dirty="0">
              <a:solidFill>
                <a:schemeClr val="tx1"/>
              </a:solidFill>
            </a:endParaRPr>
          </a:p>
        </p:txBody>
      </p:sp>
    </p:spTree>
    <p:extLst>
      <p:ext uri="{BB962C8B-B14F-4D97-AF65-F5344CB8AC3E}">
        <p14:creationId xmlns:p14="http://schemas.microsoft.com/office/powerpoint/2010/main" val="57409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E5D444-23D8-27D5-5E2C-9E5AA0ED615F}"/>
              </a:ext>
            </a:extLst>
          </p:cNvPr>
          <p:cNvPicPr>
            <a:picLocks noChangeAspect="1"/>
          </p:cNvPicPr>
          <p:nvPr/>
        </p:nvPicPr>
        <p:blipFill rotWithShape="1">
          <a:blip r:embed="rId2"/>
          <a:srcRect l="14802" r="7380" b="1270"/>
          <a:stretch/>
        </p:blipFill>
        <p:spPr>
          <a:xfrm>
            <a:off x="2800065" y="1937982"/>
            <a:ext cx="6591870" cy="4109584"/>
          </a:xfrm>
          <a:prstGeom prst="rect">
            <a:avLst/>
          </a:prstGeom>
        </p:spPr>
      </p:pic>
      <p:sp>
        <p:nvSpPr>
          <p:cNvPr id="11" name="Rectangle 10">
            <a:extLst>
              <a:ext uri="{FF2B5EF4-FFF2-40B4-BE49-F238E27FC236}">
                <a16:creationId xmlns:a16="http://schemas.microsoft.com/office/drawing/2014/main" id="{D87B8844-54CE-DFBC-7F9E-EB07B725C3E4}"/>
              </a:ext>
            </a:extLst>
          </p:cNvPr>
          <p:cNvSpPr/>
          <p:nvPr/>
        </p:nvSpPr>
        <p:spPr>
          <a:xfrm>
            <a:off x="1187356" y="1147233"/>
            <a:ext cx="4708477" cy="7907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Exploratory Data Analysis</a:t>
            </a:r>
            <a:endParaRPr lang="en-PK" sz="3000" b="1" dirty="0">
              <a:solidFill>
                <a:schemeClr val="tx1"/>
              </a:solidFill>
            </a:endParaRPr>
          </a:p>
        </p:txBody>
      </p:sp>
      <p:pic>
        <p:nvPicPr>
          <p:cNvPr id="15" name="Picture 14">
            <a:extLst>
              <a:ext uri="{FF2B5EF4-FFF2-40B4-BE49-F238E27FC236}">
                <a16:creationId xmlns:a16="http://schemas.microsoft.com/office/drawing/2014/main" id="{6FB447D6-0350-FAC8-3FBE-CD31CB40D9BE}"/>
              </a:ext>
            </a:extLst>
          </p:cNvPr>
          <p:cNvPicPr>
            <a:picLocks noChangeAspect="1"/>
          </p:cNvPicPr>
          <p:nvPr/>
        </p:nvPicPr>
        <p:blipFill>
          <a:blip r:embed="rId3"/>
          <a:stretch>
            <a:fillRect/>
          </a:stretch>
        </p:blipFill>
        <p:spPr>
          <a:xfrm>
            <a:off x="8552099" y="1827947"/>
            <a:ext cx="1038225" cy="800100"/>
          </a:xfrm>
          <a:prstGeom prst="rect">
            <a:avLst/>
          </a:prstGeom>
        </p:spPr>
      </p:pic>
      <p:cxnSp>
        <p:nvCxnSpPr>
          <p:cNvPr id="17" name="Straight Arrow Connector 16">
            <a:extLst>
              <a:ext uri="{FF2B5EF4-FFF2-40B4-BE49-F238E27FC236}">
                <a16:creationId xmlns:a16="http://schemas.microsoft.com/office/drawing/2014/main" id="{8E5E530D-EE14-9FD1-F49D-A7B41690513E}"/>
              </a:ext>
            </a:extLst>
          </p:cNvPr>
          <p:cNvCxnSpPr/>
          <p:nvPr/>
        </p:nvCxnSpPr>
        <p:spPr>
          <a:xfrm>
            <a:off x="6905767" y="2227997"/>
            <a:ext cx="15421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8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82E1-18D3-9A51-5FC7-E9E360E02A3C}"/>
              </a:ext>
            </a:extLst>
          </p:cNvPr>
          <p:cNvSpPr>
            <a:spLocks noGrp="1"/>
          </p:cNvSpPr>
          <p:nvPr>
            <p:ph type="title"/>
          </p:nvPr>
        </p:nvSpPr>
        <p:spPr/>
        <p:txBody>
          <a:bodyPr>
            <a:normAutofit/>
          </a:bodyPr>
          <a:lstStyle/>
          <a:p>
            <a:r>
              <a:rPr lang="" sz="3000" b="1" dirty="0">
                <a:solidFill>
                  <a:schemeClr val="tx1"/>
                </a:solidFill>
              </a:rPr>
              <a:t>Analysis workflow stages:</a:t>
            </a:r>
          </a:p>
        </p:txBody>
      </p:sp>
      <p:sp>
        <p:nvSpPr>
          <p:cNvPr id="3" name="Content Placeholder 2">
            <a:extLst>
              <a:ext uri="{FF2B5EF4-FFF2-40B4-BE49-F238E27FC236}">
                <a16:creationId xmlns:a16="http://schemas.microsoft.com/office/drawing/2014/main" id="{24EDD033-6C38-095A-E79B-56D3582B0E96}"/>
              </a:ext>
            </a:extLst>
          </p:cNvPr>
          <p:cNvSpPr>
            <a:spLocks noGrp="1"/>
          </p:cNvSpPr>
          <p:nvPr>
            <p:ph idx="1"/>
          </p:nvPr>
        </p:nvSpPr>
        <p:spPr/>
        <p:txBody>
          <a:bodyPr>
            <a:normAutofit/>
          </a:bodyPr>
          <a:lstStyle/>
          <a:p>
            <a:pPr marL="457200" indent="-457200">
              <a:buFont typeface="+mj-lt"/>
              <a:buAutoNum type="arabicPeriod"/>
            </a:pPr>
            <a:r>
              <a:rPr lang="" sz="1800" dirty="0">
                <a:solidFill>
                  <a:schemeClr val="tx1"/>
                </a:solidFill>
              </a:rPr>
              <a:t>Data Cleaning</a:t>
            </a:r>
          </a:p>
          <a:p>
            <a:pPr marL="457200" indent="-457200">
              <a:buFont typeface="+mj-lt"/>
              <a:buAutoNum type="arabicPeriod"/>
            </a:pPr>
            <a:r>
              <a:rPr lang="" sz="1800" dirty="0">
                <a:solidFill>
                  <a:schemeClr val="tx1"/>
                </a:solidFill>
              </a:rPr>
              <a:t>Data Exploration</a:t>
            </a:r>
          </a:p>
          <a:p>
            <a:pPr marL="457200" indent="-457200">
              <a:buFont typeface="+mj-lt"/>
              <a:buAutoNum type="arabicPeriod"/>
            </a:pPr>
            <a:r>
              <a:rPr lang="" sz="1800" dirty="0">
                <a:solidFill>
                  <a:schemeClr val="tx1"/>
                </a:solidFill>
              </a:rPr>
              <a:t>Insights Generation</a:t>
            </a:r>
          </a:p>
          <a:p>
            <a:pPr marL="457200" indent="-457200">
              <a:buFont typeface="+mj-lt"/>
              <a:buAutoNum type="arabicPeriod"/>
            </a:pPr>
            <a:r>
              <a:rPr lang="" sz="1800" dirty="0">
                <a:solidFill>
                  <a:schemeClr val="tx1"/>
                </a:solidFill>
              </a:rPr>
              <a:t>Recommendations</a:t>
            </a:r>
          </a:p>
        </p:txBody>
      </p:sp>
    </p:spTree>
    <p:extLst>
      <p:ext uri="{BB962C8B-B14F-4D97-AF65-F5344CB8AC3E}">
        <p14:creationId xmlns:p14="http://schemas.microsoft.com/office/powerpoint/2010/main" val="383751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4386-31A0-C4C7-F793-88141B5CECBE}"/>
              </a:ext>
            </a:extLst>
          </p:cNvPr>
          <p:cNvSpPr>
            <a:spLocks noGrp="1"/>
          </p:cNvSpPr>
          <p:nvPr>
            <p:ph type="title"/>
          </p:nvPr>
        </p:nvSpPr>
        <p:spPr/>
        <p:txBody>
          <a:bodyPr>
            <a:normAutofit/>
          </a:bodyPr>
          <a:lstStyle/>
          <a:p>
            <a:r>
              <a:rPr lang="" sz="3000" b="1" dirty="0">
                <a:solidFill>
                  <a:schemeClr val="tx1"/>
                </a:solidFill>
              </a:rPr>
              <a:t>Problem statement </a:t>
            </a:r>
          </a:p>
        </p:txBody>
      </p:sp>
      <p:sp>
        <p:nvSpPr>
          <p:cNvPr id="3" name="Content Placeholder 2">
            <a:extLst>
              <a:ext uri="{FF2B5EF4-FFF2-40B4-BE49-F238E27FC236}">
                <a16:creationId xmlns:a16="http://schemas.microsoft.com/office/drawing/2014/main" id="{52801126-95F6-C756-B7DF-A375791AF235}"/>
              </a:ext>
            </a:extLst>
          </p:cNvPr>
          <p:cNvSpPr>
            <a:spLocks noGrp="1"/>
          </p:cNvSpPr>
          <p:nvPr>
            <p:ph idx="1"/>
          </p:nvPr>
        </p:nvSpPr>
        <p:spPr>
          <a:xfrm>
            <a:off x="1097280" y="1845733"/>
            <a:ext cx="8988416" cy="4254815"/>
          </a:xfrm>
        </p:spPr>
        <p:txBody>
          <a:bodyPr>
            <a:normAutofit/>
          </a:bodyPr>
          <a:lstStyle/>
          <a:p>
            <a:pPr marL="355600" indent="-355600">
              <a:lnSpc>
                <a:spcPct val="100000"/>
              </a:lnSpc>
              <a:buFont typeface="Arial" panose="020B0604020202020204" pitchFamily="34" charset="0"/>
              <a:buChar char="•"/>
            </a:pPr>
            <a:r>
              <a:rPr lang="en-US" sz="1800" dirty="0">
                <a:solidFill>
                  <a:schemeClr val="tx1"/>
                </a:solidFill>
              </a:rPr>
              <a:t>What is the overall churn rate for the mobile app?</a:t>
            </a:r>
          </a:p>
          <a:p>
            <a:pPr marL="355600" indent="-355600">
              <a:lnSpc>
                <a:spcPct val="100000"/>
              </a:lnSpc>
              <a:buFont typeface="Arial" panose="020B0604020202020204" pitchFamily="34" charset="0"/>
              <a:buChar char="•"/>
            </a:pPr>
            <a:r>
              <a:rPr lang="en-US" sz="1800" dirty="0">
                <a:solidFill>
                  <a:schemeClr val="tx1"/>
                </a:solidFill>
              </a:rPr>
              <a:t>Do customers with longer tenure tend to churn less? Calculate the average tenure for both churned and retained customers.</a:t>
            </a:r>
          </a:p>
          <a:p>
            <a:pPr marL="355600" indent="-355600">
              <a:lnSpc>
                <a:spcPct val="100000"/>
              </a:lnSpc>
              <a:buFont typeface="Arial" panose="020B0604020202020204" pitchFamily="34" charset="0"/>
              <a:buChar char="•"/>
            </a:pPr>
            <a:r>
              <a:rPr lang="en-US" sz="1800" dirty="0">
                <a:solidFill>
                  <a:schemeClr val="tx1"/>
                </a:solidFill>
              </a:rPr>
              <a:t>Does customer satisfaction score correlate with churn? Calculate the average satisfaction score for both churned and retained customers.</a:t>
            </a:r>
          </a:p>
          <a:p>
            <a:pPr marL="355600" indent="-355600">
              <a:lnSpc>
                <a:spcPct val="100000"/>
              </a:lnSpc>
              <a:buFont typeface="Arial" panose="020B0604020202020204" pitchFamily="34" charset="0"/>
              <a:buChar char="•"/>
            </a:pPr>
            <a:r>
              <a:rPr lang="en-US" sz="1800" dirty="0">
                <a:solidFill>
                  <a:schemeClr val="tx1"/>
                </a:solidFill>
              </a:rPr>
              <a:t>Are customers who place more orders less likely to churn? Calculate the average order count for both churned and retained customers.</a:t>
            </a:r>
          </a:p>
          <a:p>
            <a:pPr marL="355600" indent="-355600">
              <a:lnSpc>
                <a:spcPct val="100000"/>
              </a:lnSpc>
              <a:buFont typeface="Arial" panose="020B0604020202020204" pitchFamily="34" charset="0"/>
              <a:buChar char="•"/>
            </a:pPr>
            <a:r>
              <a:rPr lang="en-US" sz="1800" dirty="0">
                <a:solidFill>
                  <a:schemeClr val="tx1"/>
                </a:solidFill>
              </a:rPr>
              <a:t>Are there any differences in churn rates based on the preferred payment mode?</a:t>
            </a:r>
          </a:p>
          <a:p>
            <a:pPr marL="355600" indent="-355600">
              <a:lnSpc>
                <a:spcPct val="100000"/>
              </a:lnSpc>
              <a:buFont typeface="Arial" panose="020B0604020202020204" pitchFamily="34" charset="0"/>
              <a:buChar char="•"/>
            </a:pPr>
            <a:r>
              <a:rPr lang="en-US" sz="1800" dirty="0">
                <a:solidFill>
                  <a:schemeClr val="tx1"/>
                </a:solidFill>
              </a:rPr>
              <a:t>What is the distribution of the churn customers across different city tier?</a:t>
            </a:r>
          </a:p>
          <a:p>
            <a:endParaRPr lang="" dirty="0">
              <a:solidFill>
                <a:schemeClr val="tx1"/>
              </a:solidFill>
            </a:endParaRPr>
          </a:p>
        </p:txBody>
      </p:sp>
    </p:spTree>
    <p:extLst>
      <p:ext uri="{BB962C8B-B14F-4D97-AF65-F5344CB8AC3E}">
        <p14:creationId xmlns:p14="http://schemas.microsoft.com/office/powerpoint/2010/main" val="182757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 name="Rectangle 1">
            <a:extLst>
              <a:ext uri="{FF2B5EF4-FFF2-40B4-BE49-F238E27FC236}">
                <a16:creationId xmlns:a16="http://schemas.microsoft.com/office/drawing/2014/main" id="{FB83FD3C-946B-7103-BA87-890BCB12F9EC}"/>
              </a:ext>
            </a:extLst>
          </p:cNvPr>
          <p:cNvSpPr/>
          <p:nvPr/>
        </p:nvSpPr>
        <p:spPr>
          <a:xfrm>
            <a:off x="7791599" y="459677"/>
            <a:ext cx="3766402" cy="971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3000" b="1" spc="200" dirty="0">
                <a:solidFill>
                  <a:srgbClr val="FFFFFF"/>
                </a:solidFill>
                <a:latin typeface="+mj-lt"/>
              </a:rPr>
              <a:t>Overall Churn rate</a:t>
            </a:r>
          </a:p>
        </p:txBody>
      </p:sp>
      <p:sp>
        <p:nvSpPr>
          <p:cNvPr id="23" name="Rectangle 2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6" name="TextBox 5">
            <a:extLst>
              <a:ext uri="{FF2B5EF4-FFF2-40B4-BE49-F238E27FC236}">
                <a16:creationId xmlns:a16="http://schemas.microsoft.com/office/drawing/2014/main" id="{93F903D1-AEE1-2EFE-B362-991AB93EF4F3}"/>
              </a:ext>
            </a:extLst>
          </p:cNvPr>
          <p:cNvSpPr txBox="1"/>
          <p:nvPr/>
        </p:nvSpPr>
        <p:spPr>
          <a:xfrm>
            <a:off x="7877683" y="1549407"/>
            <a:ext cx="3766402" cy="1200329"/>
          </a:xfrm>
          <a:prstGeom prst="rect">
            <a:avLst/>
          </a:prstGeom>
          <a:noFill/>
        </p:spPr>
        <p:txBody>
          <a:bodyPr wrap="square">
            <a:spAutoFit/>
          </a:bodyPr>
          <a:lstStyle/>
          <a:p>
            <a:pPr>
              <a:spcAft>
                <a:spcPts val="800"/>
              </a:spcAft>
            </a:pPr>
            <a:r>
              <a:rPr lang="en-US"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churn rate of 16.84% shows that a specific portion of customers in the dataset have ended their association with the company.</a:t>
            </a:r>
            <a:endParaRPr lang="en-PK"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3C6D784-8C2D-9151-341C-F902EE7D6AB1}"/>
              </a:ext>
            </a:extLst>
          </p:cNvPr>
          <p:cNvPicPr>
            <a:picLocks noChangeAspect="1"/>
          </p:cNvPicPr>
          <p:nvPr/>
        </p:nvPicPr>
        <p:blipFill>
          <a:blip r:embed="rId2"/>
          <a:stretch>
            <a:fillRect/>
          </a:stretch>
        </p:blipFill>
        <p:spPr>
          <a:xfrm>
            <a:off x="1596788" y="1341441"/>
            <a:ext cx="4167816" cy="2718790"/>
          </a:xfrm>
          <a:prstGeom prst="rect">
            <a:avLst/>
          </a:prstGeom>
        </p:spPr>
      </p:pic>
    </p:spTree>
    <p:extLst>
      <p:ext uri="{BB962C8B-B14F-4D97-AF65-F5344CB8AC3E}">
        <p14:creationId xmlns:p14="http://schemas.microsoft.com/office/powerpoint/2010/main" val="302790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5316A7-64C6-787C-F76F-E69FF4C2F41E}"/>
              </a:ext>
            </a:extLst>
          </p:cNvPr>
          <p:cNvSpPr txBox="1"/>
          <p:nvPr/>
        </p:nvSpPr>
        <p:spPr>
          <a:xfrm>
            <a:off x="1146412" y="2169426"/>
            <a:ext cx="3493827" cy="2031325"/>
          </a:xfrm>
          <a:prstGeom prst="rect">
            <a:avLst/>
          </a:prstGeom>
          <a:noFill/>
        </p:spPr>
        <p:txBody>
          <a:bodyPr wrap="square">
            <a:spAutoFit/>
          </a:bodyPr>
          <a:lstStyle/>
          <a:p>
            <a:pPr>
              <a:spcAft>
                <a:spcPts val="80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analysis indicates that the customers who churned have less average tenure period which is 3.1 and the customers who are retained with the company have an average of longer tenure around 11.1.</a:t>
            </a:r>
            <a:endParaRPr lang="en-PK"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6B34CBD-81C8-18D3-67B6-F64D05C29791}"/>
              </a:ext>
            </a:extLst>
          </p:cNvPr>
          <p:cNvPicPr>
            <a:picLocks noChangeAspect="1"/>
          </p:cNvPicPr>
          <p:nvPr/>
        </p:nvPicPr>
        <p:blipFill>
          <a:blip r:embed="rId2"/>
          <a:stretch>
            <a:fillRect/>
          </a:stretch>
        </p:blipFill>
        <p:spPr>
          <a:xfrm>
            <a:off x="5785299" y="1937412"/>
            <a:ext cx="5914030" cy="4052206"/>
          </a:xfrm>
          <a:prstGeom prst="rect">
            <a:avLst/>
          </a:prstGeom>
        </p:spPr>
      </p:pic>
      <p:sp>
        <p:nvSpPr>
          <p:cNvPr id="10" name="Rectangle 9">
            <a:extLst>
              <a:ext uri="{FF2B5EF4-FFF2-40B4-BE49-F238E27FC236}">
                <a16:creationId xmlns:a16="http://schemas.microsoft.com/office/drawing/2014/main" id="{B7202E9A-D80A-94FB-5635-BB73D9474880}"/>
              </a:ext>
            </a:extLst>
          </p:cNvPr>
          <p:cNvSpPr/>
          <p:nvPr/>
        </p:nvSpPr>
        <p:spPr>
          <a:xfrm>
            <a:off x="1146412" y="968446"/>
            <a:ext cx="5058381" cy="10781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000" b="1" dirty="0">
                <a:solidFill>
                  <a:schemeClr val="tx1">
                    <a:lumMod val="95000"/>
                    <a:lumOff val="5000"/>
                  </a:schemeClr>
                </a:solidFill>
              </a:rPr>
              <a:t>Churn by Tenure</a:t>
            </a:r>
            <a:endParaRPr lang="en-PK" sz="3000" b="1" dirty="0">
              <a:solidFill>
                <a:schemeClr val="tx1">
                  <a:lumMod val="95000"/>
                  <a:lumOff val="5000"/>
                </a:schemeClr>
              </a:solidFill>
            </a:endParaRPr>
          </a:p>
        </p:txBody>
      </p:sp>
    </p:spTree>
    <p:extLst>
      <p:ext uri="{BB962C8B-B14F-4D97-AF65-F5344CB8AC3E}">
        <p14:creationId xmlns:p14="http://schemas.microsoft.com/office/powerpoint/2010/main" val="51106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7" descr="A graph of a graph&#10;&#10;Description automatically generated with medium confidence">
            <a:extLst>
              <a:ext uri="{FF2B5EF4-FFF2-40B4-BE49-F238E27FC236}">
                <a16:creationId xmlns:a16="http://schemas.microsoft.com/office/drawing/2014/main" id="{6611563B-9D3C-BF6C-191F-52EDDD615113}"/>
              </a:ext>
            </a:extLst>
          </p:cNvPr>
          <p:cNvPicPr>
            <a:picLocks noChangeAspect="1"/>
          </p:cNvPicPr>
          <p:nvPr/>
        </p:nvPicPr>
        <p:blipFill>
          <a:blip r:embed="rId2"/>
          <a:stretch>
            <a:fillRect/>
          </a:stretch>
        </p:blipFill>
        <p:spPr>
          <a:xfrm>
            <a:off x="633999" y="926578"/>
            <a:ext cx="6275667" cy="5004843"/>
          </a:xfrm>
          <a:prstGeom prst="rect">
            <a:avLst/>
          </a:prstGeom>
        </p:spPr>
      </p:pic>
      <p:sp>
        <p:nvSpPr>
          <p:cNvPr id="21" name="Rectangle 2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 name="Rectangle 1">
            <a:extLst>
              <a:ext uri="{FF2B5EF4-FFF2-40B4-BE49-F238E27FC236}">
                <a16:creationId xmlns:a16="http://schemas.microsoft.com/office/drawing/2014/main" id="{FB83FD3C-946B-7103-BA87-890BCB12F9EC}"/>
              </a:ext>
            </a:extLst>
          </p:cNvPr>
          <p:cNvSpPr/>
          <p:nvPr/>
        </p:nvSpPr>
        <p:spPr>
          <a:xfrm>
            <a:off x="7791599" y="459677"/>
            <a:ext cx="3766402" cy="971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3000" b="1" spc="200" dirty="0">
                <a:solidFill>
                  <a:srgbClr val="FFFFFF"/>
                </a:solidFill>
                <a:latin typeface="+mj-lt"/>
              </a:rPr>
              <a:t>Churn by customer satisfaction</a:t>
            </a:r>
          </a:p>
        </p:txBody>
      </p:sp>
      <p:sp>
        <p:nvSpPr>
          <p:cNvPr id="23" name="Rectangle 2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6" name="TextBox 5">
            <a:extLst>
              <a:ext uri="{FF2B5EF4-FFF2-40B4-BE49-F238E27FC236}">
                <a16:creationId xmlns:a16="http://schemas.microsoft.com/office/drawing/2014/main" id="{93F903D1-AEE1-2EFE-B362-991AB93EF4F3}"/>
              </a:ext>
            </a:extLst>
          </p:cNvPr>
          <p:cNvSpPr txBox="1"/>
          <p:nvPr/>
        </p:nvSpPr>
        <p:spPr>
          <a:xfrm>
            <a:off x="7877683" y="1549407"/>
            <a:ext cx="3986452" cy="2031325"/>
          </a:xfrm>
          <a:prstGeom prst="rect">
            <a:avLst/>
          </a:prstGeom>
          <a:noFill/>
        </p:spPr>
        <p:txBody>
          <a:bodyPr wrap="square">
            <a:spAutoFit/>
          </a:bodyPr>
          <a:lstStyle/>
          <a:p>
            <a:pPr>
              <a:spcAft>
                <a:spcPts val="800"/>
              </a:spcAft>
            </a:pPr>
            <a:r>
              <a:rPr lang="en-US"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average satisfaction score for churned customers is 3.39 and retained customers is 3.00. which indicated that the customers who are more satisfied tend to churn more likely and customers who are not satisfied are retained with the company.</a:t>
            </a:r>
            <a:endParaRPr lang="en-PK"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57072619"/>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2A8E8E"/>
      </a:accent1>
      <a:accent2>
        <a:srgbClr val="116A6A"/>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254</TotalTime>
  <Words>595</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E-commerce Customer Churn Analysis </vt:lpstr>
      <vt:lpstr>Objective </vt:lpstr>
      <vt:lpstr>Project Approach</vt:lpstr>
      <vt:lpstr>PowerPoint Presentation</vt:lpstr>
      <vt:lpstr>Analysis workflow stages:</vt:lpstr>
      <vt:lpstr>Problem statement </vt:lpstr>
      <vt:lpstr>PowerPoint Presentation</vt:lpstr>
      <vt:lpstr>PowerPoint Presentation</vt:lpstr>
      <vt:lpstr>PowerPoint Presentation</vt:lpstr>
      <vt:lpstr>PowerPoint Presentation</vt:lpstr>
      <vt:lpstr>PowerPoint Presentation</vt:lpstr>
      <vt:lpstr>PowerPoint Presentation</vt:lpstr>
      <vt:lpstr>Recommendations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Amna Shakeel Ahmed</dc:creator>
  <cp:lastModifiedBy>Amna Shakeel Ahmed</cp:lastModifiedBy>
  <cp:revision>10</cp:revision>
  <dcterms:created xsi:type="dcterms:W3CDTF">2023-09-20T18:41:25Z</dcterms:created>
  <dcterms:modified xsi:type="dcterms:W3CDTF">2023-10-01T12:15:28Z</dcterms:modified>
</cp:coreProperties>
</file>