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72" r:id="rId7"/>
    <p:sldId id="269" r:id="rId8"/>
    <p:sldId id="271" r:id="rId9"/>
    <p:sldId id="262" r:id="rId10"/>
    <p:sldId id="263" r:id="rId11"/>
    <p:sldId id="27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7E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74" d="100"/>
          <a:sy n="74" d="100"/>
        </p:scale>
        <p:origin x="576" y="9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5/3/2023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05" y="544313"/>
            <a:ext cx="4609546" cy="54598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xmlns="" id="{0E6B042D-E9CB-40E0-AAE9-6AD11F53E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7689584" y="710726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xmlns="" id="{5B07AEC6-55AE-4E18-BEEA-A226E87C7897}"/>
              </a:ext>
            </a:extLst>
          </p:cNvPr>
          <p:cNvGrpSpPr/>
          <p:nvPr/>
        </p:nvGrpSpPr>
        <p:grpSpPr>
          <a:xfrm>
            <a:off x="7892904" y="1136023"/>
            <a:ext cx="2043265" cy="1204173"/>
            <a:chOff x="2883022" y="2932655"/>
            <a:chExt cx="2043265" cy="112965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4DF2E04-7632-4FED-B0BF-8FB243D982A3}"/>
                </a:ext>
              </a:extLst>
            </p:cNvPr>
            <p:cNvSpPr txBox="1"/>
            <p:nvPr/>
          </p:nvSpPr>
          <p:spPr>
            <a:xfrm>
              <a:off x="2914261" y="2932655"/>
              <a:ext cx="20120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ATM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C9A1C71-347B-44A9-88B4-692D9731582D}"/>
                </a:ext>
              </a:extLst>
            </p:cNvPr>
            <p:cNvSpPr txBox="1"/>
            <p:nvPr/>
          </p:nvSpPr>
          <p:spPr>
            <a:xfrm>
              <a:off x="2883022" y="3773582"/>
              <a:ext cx="2029273" cy="288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Automatic Teller Machine</a:t>
              </a:r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Semester Project</a:t>
            </a:r>
            <a:endParaRPr lang="en-US" sz="48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721" y="3863610"/>
            <a:ext cx="5718048" cy="1257574"/>
          </a:xfrm>
        </p:spPr>
        <p:txBody>
          <a:bodyPr/>
          <a:lstStyle/>
          <a:p>
            <a:r>
              <a:rPr lang="en-US" b="1" dirty="0" smtClean="0">
                <a:solidFill>
                  <a:srgbClr val="07307E"/>
                </a:solidFill>
                <a:latin typeface="Gabriola" panose="04040605051002020D02" pitchFamily="82" charset="0"/>
                <a:cs typeface="Aldhabi" panose="01000000000000000000" pitchFamily="2" charset="-78"/>
              </a:rPr>
              <a:t>By </a:t>
            </a:r>
            <a:r>
              <a:rPr lang="en-US" b="1" dirty="0" smtClean="0">
                <a:solidFill>
                  <a:srgbClr val="07307E"/>
                </a:solidFill>
                <a:latin typeface="Gabriola" panose="04040605051002020D02" pitchFamily="82" charset="0"/>
                <a:cs typeface="Aldhabi" panose="01000000000000000000" pitchFamily="2" charset="-78"/>
              </a:rPr>
              <a:t>M. </a:t>
            </a:r>
            <a:r>
              <a:rPr lang="en-US" b="1" dirty="0" smtClean="0">
                <a:solidFill>
                  <a:srgbClr val="07307E"/>
                </a:solidFill>
                <a:latin typeface="Gabriola" panose="04040605051002020D02" pitchFamily="82" charset="0"/>
                <a:cs typeface="Aldhabi" panose="01000000000000000000" pitchFamily="2" charset="-78"/>
              </a:rPr>
              <a:t>Mubeen Channa</a:t>
            </a:r>
            <a:endParaRPr lang="en-US" b="1" dirty="0">
              <a:solidFill>
                <a:srgbClr val="07307E"/>
              </a:solidFill>
              <a:latin typeface="Gabriola" panose="04040605051002020D02" pitchFamily="82" charset="0"/>
              <a:cs typeface="Aldhabi" panose="01000000000000000000" pitchFamily="2" charset="-78"/>
            </a:endParaRPr>
          </a:p>
          <a:p>
            <a:endParaRPr lang="en-US" b="1" dirty="0" smtClean="0">
              <a:solidFill>
                <a:srgbClr val="07307E"/>
              </a:solidFill>
              <a:latin typeface="Gabriola" panose="04040605051002020D02" pitchFamily="82" charset="0"/>
              <a:cs typeface="Aldhabi" panose="01000000000000000000" pitchFamily="2" charset="-78"/>
            </a:endParaRPr>
          </a:p>
          <a:p>
            <a:r>
              <a:rPr lang="en-US" b="1" dirty="0" smtClean="0">
                <a:solidFill>
                  <a:srgbClr val="07307E"/>
                </a:solidFill>
                <a:latin typeface="Gabriola" panose="04040605051002020D02" pitchFamily="82" charset="0"/>
                <a:cs typeface="Aldhabi" panose="01000000000000000000" pitchFamily="2" charset="-78"/>
              </a:rPr>
              <a:t>Assigned By Sir Noor </a:t>
            </a:r>
            <a:r>
              <a:rPr lang="en-US" b="1" dirty="0" err="1" smtClean="0">
                <a:solidFill>
                  <a:srgbClr val="07307E"/>
                </a:solidFill>
                <a:latin typeface="Gabriola" panose="04040605051002020D02" pitchFamily="82" charset="0"/>
                <a:cs typeface="Aldhabi" panose="01000000000000000000" pitchFamily="2" charset="-78"/>
              </a:rPr>
              <a:t>Nabi</a:t>
            </a:r>
            <a:endParaRPr lang="en-US" b="1" dirty="0">
              <a:solidFill>
                <a:srgbClr val="07307E"/>
              </a:solidFill>
              <a:latin typeface="Gabriola" panose="04040605051002020D02" pitchFamily="82" charset="0"/>
              <a:cs typeface="Aldhabi" panose="01000000000000000000" pitchFamily="2" charset="-78"/>
            </a:endParaRPr>
          </a:p>
        </p:txBody>
      </p:sp>
      <p:sp>
        <p:nvSpPr>
          <p:cNvPr id="4" name="AutoShape 2" descr="Premium Vector | Set of realistic atm machine isolated or atm bank cash  machine with interface keypad slot for card"/>
          <p:cNvSpPr>
            <a:spLocks noChangeAspect="1" noChangeArrowheads="1"/>
          </p:cNvSpPr>
          <p:nvPr/>
        </p:nvSpPr>
        <p:spPr bwMode="auto">
          <a:xfrm>
            <a:off x="2609461" y="266175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remium Vector | Set of realistic atm machine isolated or atm bank cash  machine with interface keypad slot for c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Premium Vector | Set of realistic atm machine isolated or atm bank cash  machine with interface keypad slot for car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747449"/>
            <a:ext cx="7342622" cy="1215566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b="0" dirty="0" smtClean="0"/>
              <a:t>ATM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69" y="2118098"/>
            <a:ext cx="7342631" cy="1105480"/>
          </a:xfrm>
        </p:spPr>
        <p:txBody>
          <a:bodyPr/>
          <a:lstStyle/>
          <a:p>
            <a:r>
              <a:rPr lang="en-US" dirty="0" smtClean="0"/>
              <a:t>What is ATM?</a:t>
            </a:r>
          </a:p>
          <a:p>
            <a:r>
              <a:rPr lang="en-US" dirty="0" smtClean="0"/>
              <a:t>Why We Need To Use ATM?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69" y="3223578"/>
            <a:ext cx="4942829" cy="289777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</a:t>
            </a:r>
            <a:r>
              <a:rPr lang="en-US" b="1" dirty="0" smtClean="0"/>
              <a:t>utomated </a:t>
            </a:r>
            <a:r>
              <a:rPr lang="en-US" b="1" dirty="0"/>
              <a:t>T</a:t>
            </a:r>
            <a:r>
              <a:rPr lang="en-US" b="1" dirty="0" smtClean="0"/>
              <a:t>eller </a:t>
            </a:r>
            <a:r>
              <a:rPr lang="en-US" b="1" dirty="0"/>
              <a:t>M</a:t>
            </a:r>
            <a:r>
              <a:rPr lang="en-US" b="1" dirty="0" smtClean="0"/>
              <a:t>achine </a:t>
            </a:r>
            <a:r>
              <a:rPr lang="en-US" b="1" dirty="0"/>
              <a:t>(ATM)</a:t>
            </a:r>
            <a:r>
              <a:rPr lang="en-US" dirty="0"/>
              <a:t> is </a:t>
            </a:r>
            <a:r>
              <a:rPr lang="en-US" dirty="0" smtClean="0"/>
              <a:t>a type of computer </a:t>
            </a:r>
            <a:r>
              <a:rPr lang="en-US" dirty="0"/>
              <a:t>that allows you to complete bank transactions </a:t>
            </a:r>
            <a:r>
              <a:rPr lang="en-US" dirty="0" smtClean="0"/>
              <a:t>without Go in bank.</a:t>
            </a:r>
          </a:p>
          <a:p>
            <a:pPr lvl="0"/>
            <a:endParaRPr lang="en-US" dirty="0"/>
          </a:p>
          <a:p>
            <a:r>
              <a:rPr lang="en-US" dirty="0"/>
              <a:t>The ability to access </a:t>
            </a:r>
            <a:r>
              <a:rPr lang="en-US" dirty="0" smtClean="0"/>
              <a:t>our account </a:t>
            </a:r>
            <a:r>
              <a:rPr lang="en-US" dirty="0"/>
              <a:t>24/7 at multiple </a:t>
            </a:r>
            <a:r>
              <a:rPr lang="en-US" dirty="0" smtClean="0"/>
              <a:t>locations.</a:t>
            </a:r>
          </a:p>
          <a:p>
            <a:r>
              <a:rPr lang="en-US" dirty="0" smtClean="0"/>
              <a:t>It is easy to carry </a:t>
            </a:r>
            <a:r>
              <a:rPr lang="en-US" dirty="0"/>
              <a:t>a slim card as opposed to </a:t>
            </a:r>
            <a:r>
              <a:rPr lang="en-US" dirty="0" smtClean="0"/>
              <a:t>a wad of cash book.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endParaRPr lang="en-US" b="1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xmlns="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 smtClean="0"/>
              <a:t>Our Project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96102"/>
            <a:ext cx="7342631" cy="80089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Data Used: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14153"/>
            <a:ext cx="4942829" cy="2958275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Libraries. </a:t>
            </a:r>
          </a:p>
          <a:p>
            <a:pPr lvl="0"/>
            <a:r>
              <a:rPr lang="en-US" sz="2800" dirty="0" smtClean="0"/>
              <a:t>Functions.</a:t>
            </a:r>
          </a:p>
          <a:p>
            <a:pPr lvl="0"/>
            <a:r>
              <a:rPr lang="en-US" sz="2800" dirty="0" smtClean="0"/>
              <a:t>Conditional Statement.</a:t>
            </a:r>
          </a:p>
          <a:p>
            <a:pPr lvl="0"/>
            <a:r>
              <a:rPr lang="en-US" sz="2800" dirty="0" err="1" smtClean="0"/>
              <a:t>Goto</a:t>
            </a:r>
            <a:r>
              <a:rPr lang="en-US" sz="2800" dirty="0" smtClean="0"/>
              <a:t> statements. </a:t>
            </a:r>
          </a:p>
          <a:p>
            <a:pPr lvl="0"/>
            <a:r>
              <a:rPr lang="en-US" sz="2800" dirty="0" smtClean="0"/>
              <a:t>Control Statements. 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xmlns="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Iostream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40A3223-3DA3-4CF2-82B6-144766754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3783" y="1681163"/>
            <a:ext cx="5183188" cy="823912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Fstream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>
          <a:xfrm>
            <a:off x="527899" y="2604215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is input output library </a:t>
            </a:r>
          </a:p>
          <a:p>
            <a:pPr marL="0" indent="0">
              <a:buNone/>
            </a:pPr>
            <a:r>
              <a:rPr lang="en-US" dirty="0" smtClean="0"/>
              <a:t>It defines simple input and output</a:t>
            </a:r>
          </a:p>
          <a:p>
            <a:pPr marL="0" indent="0">
              <a:buNone/>
            </a:pPr>
            <a:r>
              <a:rPr lang="en-US" dirty="0" smtClean="0"/>
              <a:t>Such as </a:t>
            </a:r>
            <a:r>
              <a:rPr lang="en-US" dirty="0" err="1" smtClean="0"/>
              <a:t>cin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xmlns="" id="{C955AFB3-173C-4848-B3E9-1375591B297E}"/>
              </a:ext>
            </a:extLst>
          </p:cNvPr>
          <p:cNvSpPr txBox="1">
            <a:spLocks/>
          </p:cNvSpPr>
          <p:nvPr/>
        </p:nvSpPr>
        <p:spPr>
          <a:xfrm>
            <a:off x="5994278" y="2604215"/>
            <a:ext cx="5475600" cy="1558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dirty="0" smtClean="0"/>
              <a:t>This header file mainly describes the file stream it is used to handle our data being read from file as input </a:t>
            </a:r>
            <a:r>
              <a:rPr lang="en-US" dirty="0"/>
              <a:t>o</a:t>
            </a:r>
            <a:r>
              <a:rPr lang="en-US" dirty="0" smtClean="0"/>
              <a:t>r data being written into the file as output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xmlns="" id="{C955AFB3-173C-4848-B3E9-1375591B297E}"/>
              </a:ext>
            </a:extLst>
          </p:cNvPr>
          <p:cNvSpPr txBox="1">
            <a:spLocks/>
          </p:cNvSpPr>
          <p:nvPr/>
        </p:nvSpPr>
        <p:spPr>
          <a:xfrm>
            <a:off x="329884" y="3005138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Conio.h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7"/>
            <a:ext cx="5475290" cy="1073012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W</a:t>
            </a:r>
            <a:r>
              <a:rPr lang="en-US" dirty="0" smtClean="0"/>
              <a:t>e have used it to it’s </a:t>
            </a:r>
            <a:r>
              <a:rPr lang="en-US" dirty="0" err="1" smtClean="0"/>
              <a:t>getch</a:t>
            </a:r>
            <a:r>
              <a:rPr lang="en-US" dirty="0" smtClean="0"/>
              <a:t>() function to hold our screen till the user input any key. 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Unistd.h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 smtClean="0"/>
              <a:t>We have used it to make our program delay some time.</a:t>
            </a:r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  <a:p>
            <a:pPr marL="0" indent="0">
              <a:buClr>
                <a:schemeClr val="accent2"/>
              </a:buClr>
              <a:buNone/>
            </a:pPr>
            <a:r>
              <a:rPr lang="en-US" dirty="0" smtClean="0"/>
              <a:t>It is used for hold the screen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178" y="4502150"/>
            <a:ext cx="5475290" cy="781188"/>
          </a:xfrm>
        </p:spPr>
        <p:txBody>
          <a:bodyPr/>
          <a:lstStyle/>
          <a:p>
            <a:r>
              <a:rPr lang="en-US" dirty="0" err="1" smtClean="0"/>
              <a:t>Windows.h</a:t>
            </a:r>
            <a:endParaRPr lang="en-US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503178" y="5336062"/>
            <a:ext cx="5475290" cy="10730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We have used it for clear screen.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9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xmlns="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2"/>
                </a:solidFill>
              </a:rPr>
              <a:t>Conditional Statements</a:t>
            </a:r>
            <a:endParaRPr lang="en-US" b="0" dirty="0">
              <a:solidFill>
                <a:schemeClr val="accent2"/>
              </a:solidFill>
            </a:endParaRP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Two Types of Conditions Used In Project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5225764" cy="1276927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 smtClean="0"/>
              <a:t> 1. Switch Case Condition</a:t>
            </a:r>
          </a:p>
          <a:p>
            <a:pPr>
              <a:buClr>
                <a:schemeClr val="accent2"/>
              </a:buClr>
            </a:pPr>
            <a:r>
              <a:rPr lang="en-US" dirty="0"/>
              <a:t> </a:t>
            </a:r>
            <a:r>
              <a:rPr lang="en-US" dirty="0" smtClean="0"/>
              <a:t>2. If-else Condition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xmlns="" id="{92896B42-4638-40D0-8887-7AB8D1D86B3D}"/>
              </a:ext>
            </a:extLst>
          </p:cNvPr>
          <p:cNvSpPr txBox="1">
            <a:spLocks/>
          </p:cNvSpPr>
          <p:nvPr/>
        </p:nvSpPr>
        <p:spPr>
          <a:xfrm>
            <a:off x="531814" y="3282689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 smtClean="0">
                <a:solidFill>
                  <a:schemeClr val="accent2"/>
                </a:solidFill>
              </a:rPr>
              <a:t>Control Statement</a:t>
            </a:r>
            <a:endParaRPr lang="en-US" b="0" dirty="0">
              <a:solidFill>
                <a:schemeClr val="accent2"/>
              </a:solidFill>
            </a:endParaRP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xmlns="" id="{7CFD0302-279C-8A48-9E27-AD5B08D6501E}"/>
              </a:ext>
            </a:extLst>
          </p:cNvPr>
          <p:cNvSpPr txBox="1">
            <a:spLocks/>
          </p:cNvSpPr>
          <p:nvPr/>
        </p:nvSpPr>
        <p:spPr>
          <a:xfrm>
            <a:off x="518678" y="5177295"/>
            <a:ext cx="5225764" cy="12769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dirty="0" smtClean="0"/>
              <a:t>1. For Loop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xmlns="" id="{D7CE36F2-C321-46C5-AFD9-00917224D390}"/>
              </a:ext>
            </a:extLst>
          </p:cNvPr>
          <p:cNvSpPr txBox="1">
            <a:spLocks/>
          </p:cNvSpPr>
          <p:nvPr/>
        </p:nvSpPr>
        <p:spPr>
          <a:xfrm>
            <a:off x="518678" y="4430658"/>
            <a:ext cx="7368596" cy="6088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Control Statement Used In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xmlns="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b="0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Features Used In Our Project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 txBox="1">
            <a:spLocks/>
          </p:cNvSpPr>
          <p:nvPr/>
        </p:nvSpPr>
        <p:spPr bwMode="auto">
          <a:xfrm>
            <a:off x="518678" y="2235868"/>
            <a:ext cx="4942829" cy="29582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accent2"/>
                </a:solidFill>
              </a:rPr>
              <a:t>Balance Inquiry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Cash Withdraw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Deposit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Transfer Money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Change Pin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Transaction History</a:t>
            </a:r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xmlns="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330" y="2235868"/>
            <a:ext cx="3075857" cy="98783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Flowchart</a:t>
            </a:r>
            <a:endParaRPr lang="en-US" sz="5400" b="0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375" y="3410557"/>
            <a:ext cx="7368596" cy="608895"/>
          </a:xfrm>
        </p:spPr>
        <p:txBody>
          <a:bodyPr/>
          <a:lstStyle/>
          <a:p>
            <a:r>
              <a:rPr lang="en-US" u="sng" dirty="0" smtClean="0"/>
              <a:t>Lets Draw </a:t>
            </a:r>
            <a:r>
              <a:rPr lang="en-US" u="sng" dirty="0" err="1" smtClean="0"/>
              <a:t>FLowchart</a:t>
            </a:r>
            <a:r>
              <a:rPr lang="en-US" u="sng" dirty="0" smtClean="0"/>
              <a:t> Of Project </a:t>
            </a:r>
            <a:endParaRPr lang="en-US" u="sn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 txBox="1">
            <a:spLocks/>
          </p:cNvSpPr>
          <p:nvPr/>
        </p:nvSpPr>
        <p:spPr bwMode="auto">
          <a:xfrm>
            <a:off x="518678" y="2235868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89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4638" y="2358131"/>
            <a:ext cx="4519806" cy="1616252"/>
          </a:xfrm>
        </p:spPr>
        <p:txBody>
          <a:bodyPr>
            <a:noAutofit/>
          </a:bodyPr>
          <a:lstStyle/>
          <a:p>
            <a:r>
              <a:rPr lang="en-US" sz="6600" dirty="0"/>
              <a:t>Thank </a:t>
            </a:r>
            <a:r>
              <a:rPr lang="en-US" sz="6600" b="0" dirty="0"/>
              <a:t>You.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1" r="6891"/>
          <a:stretch>
            <a:fillRect/>
          </a:stretch>
        </p:blipFill>
        <p:spPr>
          <a:xfrm>
            <a:off x="1812187" y="1002612"/>
            <a:ext cx="4428523" cy="5137089"/>
          </a:xfr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245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Aldhabi</vt:lpstr>
      <vt:lpstr>Arial</vt:lpstr>
      <vt:lpstr>Arial Black</vt:lpstr>
      <vt:lpstr>Calibri</vt:lpstr>
      <vt:lpstr>Calibri Light</vt:lpstr>
      <vt:lpstr>CiscoSans ExtraLight</vt:lpstr>
      <vt:lpstr>Gabriola</vt:lpstr>
      <vt:lpstr>Gill Sans SemiBold</vt:lpstr>
      <vt:lpstr>Times New Roman</vt:lpstr>
      <vt:lpstr>Office Theme</vt:lpstr>
      <vt:lpstr>Semester Project</vt:lpstr>
      <vt:lpstr>About ATM</vt:lpstr>
      <vt:lpstr>About Our Project</vt:lpstr>
      <vt:lpstr>Libraries </vt:lpstr>
      <vt:lpstr>Libraries </vt:lpstr>
      <vt:lpstr>Conditional Statements</vt:lpstr>
      <vt:lpstr>Features</vt:lpstr>
      <vt:lpstr>Flowchart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2022-12-21T22:20:37Z</dcterms:created>
  <dcterms:modified xsi:type="dcterms:W3CDTF">2023-05-02T19:11:07Z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