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6" r:id="rId9"/>
    <p:sldId id="265" r:id="rId10"/>
    <p:sldId id="263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672C2D-A626-4E08-94DC-E3CD413ED99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PK"/>
        </a:p>
      </dgm:t>
    </dgm:pt>
    <dgm:pt modelId="{69BD8E0B-85C9-4D89-B6E0-2F828D5F436A}">
      <dgm:prSet/>
      <dgm:spPr/>
      <dgm:t>
        <a:bodyPr/>
        <a:lstStyle/>
        <a:p>
          <a:r>
            <a:rPr lang="en-US" b="1" u="sng"/>
            <a:t>Types of maglev trains</a:t>
          </a:r>
          <a:endParaRPr lang="en-PK"/>
        </a:p>
      </dgm:t>
    </dgm:pt>
    <dgm:pt modelId="{1164048B-F37D-46A0-9A2C-814A7B8465E9}" type="parTrans" cxnId="{7EAC6718-D302-4F0D-BC17-1B931FF3D0BC}">
      <dgm:prSet/>
      <dgm:spPr/>
      <dgm:t>
        <a:bodyPr/>
        <a:lstStyle/>
        <a:p>
          <a:endParaRPr lang="en-PK"/>
        </a:p>
      </dgm:t>
    </dgm:pt>
    <dgm:pt modelId="{8B138D75-3934-4DD1-BBF9-75157B911C7F}" type="sibTrans" cxnId="{7EAC6718-D302-4F0D-BC17-1B931FF3D0BC}">
      <dgm:prSet/>
      <dgm:spPr/>
      <dgm:t>
        <a:bodyPr/>
        <a:lstStyle/>
        <a:p>
          <a:endParaRPr lang="en-PK"/>
        </a:p>
      </dgm:t>
    </dgm:pt>
    <dgm:pt modelId="{B7470D3C-B5CB-4C99-A627-14EDFE610060}" type="pres">
      <dgm:prSet presAssocID="{AE672C2D-A626-4E08-94DC-E3CD413ED99F}" presName="Name0" presStyleCnt="0">
        <dgm:presLayoutVars>
          <dgm:dir/>
          <dgm:resizeHandles val="exact"/>
        </dgm:presLayoutVars>
      </dgm:prSet>
      <dgm:spPr/>
    </dgm:pt>
    <dgm:pt modelId="{F5E3DB31-2F8A-4A10-809E-1FA49BA3C81F}" type="pres">
      <dgm:prSet presAssocID="{69BD8E0B-85C9-4D89-B6E0-2F828D5F436A}" presName="node" presStyleLbl="node1" presStyleIdx="0" presStyleCnt="1" custLinFactNeighborX="1360" custLinFactNeighborY="-2446">
        <dgm:presLayoutVars>
          <dgm:bulletEnabled val="1"/>
        </dgm:presLayoutVars>
      </dgm:prSet>
      <dgm:spPr/>
    </dgm:pt>
  </dgm:ptLst>
  <dgm:cxnLst>
    <dgm:cxn modelId="{7EAC6718-D302-4F0D-BC17-1B931FF3D0BC}" srcId="{AE672C2D-A626-4E08-94DC-E3CD413ED99F}" destId="{69BD8E0B-85C9-4D89-B6E0-2F828D5F436A}" srcOrd="0" destOrd="0" parTransId="{1164048B-F37D-46A0-9A2C-814A7B8465E9}" sibTransId="{8B138D75-3934-4DD1-BBF9-75157B911C7F}"/>
    <dgm:cxn modelId="{5127277C-1533-4A27-9166-0D36F2D4868A}" type="presOf" srcId="{AE672C2D-A626-4E08-94DC-E3CD413ED99F}" destId="{B7470D3C-B5CB-4C99-A627-14EDFE610060}" srcOrd="0" destOrd="0" presId="urn:microsoft.com/office/officeart/2005/8/layout/process1"/>
    <dgm:cxn modelId="{F9F288F6-C8A6-435A-B58F-F0ACB294C2DE}" type="presOf" srcId="{69BD8E0B-85C9-4D89-B6E0-2F828D5F436A}" destId="{F5E3DB31-2F8A-4A10-809E-1FA49BA3C81F}" srcOrd="0" destOrd="0" presId="urn:microsoft.com/office/officeart/2005/8/layout/process1"/>
    <dgm:cxn modelId="{8A09955D-9F63-4918-B354-AD8F77D3C866}" type="presParOf" srcId="{B7470D3C-B5CB-4C99-A627-14EDFE610060}" destId="{F5E3DB31-2F8A-4A10-809E-1FA49BA3C81F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52A6D8-ACB1-4194-BBF0-327C5D437D81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PK"/>
        </a:p>
      </dgm:t>
    </dgm:pt>
    <dgm:pt modelId="{7D4F4E52-C558-4B6B-B737-39C64F14FB98}">
      <dgm:prSet custT="1"/>
      <dgm:spPr/>
      <dgm:t>
        <a:bodyPr/>
        <a:lstStyle/>
        <a:p>
          <a:r>
            <a:rPr lang="en-US" sz="3200" u="sng" dirty="0"/>
            <a:t>Model of Maglev Train</a:t>
          </a:r>
          <a:endParaRPr lang="en-PK" sz="3200" u="sng" dirty="0"/>
        </a:p>
      </dgm:t>
    </dgm:pt>
    <dgm:pt modelId="{15CEA2FC-3566-4AF3-837B-32B4A99E1A7A}" type="parTrans" cxnId="{9655F0FE-ECE8-46B7-A633-D7065FFE29C6}">
      <dgm:prSet/>
      <dgm:spPr/>
      <dgm:t>
        <a:bodyPr/>
        <a:lstStyle/>
        <a:p>
          <a:endParaRPr lang="en-PK"/>
        </a:p>
      </dgm:t>
    </dgm:pt>
    <dgm:pt modelId="{8F41FAF7-70F7-4881-8D2E-F689BF2F2A11}" type="sibTrans" cxnId="{9655F0FE-ECE8-46B7-A633-D7065FFE29C6}">
      <dgm:prSet/>
      <dgm:spPr/>
      <dgm:t>
        <a:bodyPr/>
        <a:lstStyle/>
        <a:p>
          <a:endParaRPr lang="en-PK"/>
        </a:p>
      </dgm:t>
    </dgm:pt>
    <dgm:pt modelId="{661C2838-F310-4674-B4A8-DEF5C72ECC63}" type="pres">
      <dgm:prSet presAssocID="{D752A6D8-ACB1-4194-BBF0-327C5D437D81}" presName="linear" presStyleCnt="0">
        <dgm:presLayoutVars>
          <dgm:dir/>
          <dgm:animLvl val="lvl"/>
          <dgm:resizeHandles val="exact"/>
        </dgm:presLayoutVars>
      </dgm:prSet>
      <dgm:spPr/>
    </dgm:pt>
    <dgm:pt modelId="{0BF7058D-1C28-4FC6-AA87-1DE4185EEE30}" type="pres">
      <dgm:prSet presAssocID="{7D4F4E52-C558-4B6B-B737-39C64F14FB98}" presName="parentLin" presStyleCnt="0"/>
      <dgm:spPr/>
    </dgm:pt>
    <dgm:pt modelId="{D103F4D4-C1F5-4065-BE5D-97F7A0C873F8}" type="pres">
      <dgm:prSet presAssocID="{7D4F4E52-C558-4B6B-B737-39C64F14FB98}" presName="parentLeftMargin" presStyleLbl="node1" presStyleIdx="0" presStyleCnt="1"/>
      <dgm:spPr/>
    </dgm:pt>
    <dgm:pt modelId="{9E845481-C6F2-4E98-9A4F-3B7DE2E8EDE1}" type="pres">
      <dgm:prSet presAssocID="{7D4F4E52-C558-4B6B-B737-39C64F14FB98}" presName="parentText" presStyleLbl="node1" presStyleIdx="0" presStyleCnt="1" custScaleX="105870" custScaleY="177243" custLinFactNeighborX="-7916" custLinFactNeighborY="-2431">
        <dgm:presLayoutVars>
          <dgm:chMax val="0"/>
          <dgm:bulletEnabled val="1"/>
        </dgm:presLayoutVars>
      </dgm:prSet>
      <dgm:spPr/>
    </dgm:pt>
    <dgm:pt modelId="{D20072E7-44D7-4A2A-944D-3AF77F69E340}" type="pres">
      <dgm:prSet presAssocID="{7D4F4E52-C558-4B6B-B737-39C64F14FB98}" presName="negativeSpace" presStyleCnt="0"/>
      <dgm:spPr/>
    </dgm:pt>
    <dgm:pt modelId="{8BDC68DD-C5C0-4141-A07D-94C6C20B72C5}" type="pres">
      <dgm:prSet presAssocID="{7D4F4E52-C558-4B6B-B737-39C64F14FB98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CAA6BC22-653F-468B-AFE8-B0AEF7F7156A}" type="presOf" srcId="{7D4F4E52-C558-4B6B-B737-39C64F14FB98}" destId="{D103F4D4-C1F5-4065-BE5D-97F7A0C873F8}" srcOrd="0" destOrd="0" presId="urn:microsoft.com/office/officeart/2005/8/layout/list1"/>
    <dgm:cxn modelId="{B5E34F81-939D-451D-A2D5-5D6FEBD79080}" type="presOf" srcId="{7D4F4E52-C558-4B6B-B737-39C64F14FB98}" destId="{9E845481-C6F2-4E98-9A4F-3B7DE2E8EDE1}" srcOrd="1" destOrd="0" presId="urn:microsoft.com/office/officeart/2005/8/layout/list1"/>
    <dgm:cxn modelId="{ACABA38D-6021-41ED-99A4-F7C54C75A335}" type="presOf" srcId="{D752A6D8-ACB1-4194-BBF0-327C5D437D81}" destId="{661C2838-F310-4674-B4A8-DEF5C72ECC63}" srcOrd="0" destOrd="0" presId="urn:microsoft.com/office/officeart/2005/8/layout/list1"/>
    <dgm:cxn modelId="{9655F0FE-ECE8-46B7-A633-D7065FFE29C6}" srcId="{D752A6D8-ACB1-4194-BBF0-327C5D437D81}" destId="{7D4F4E52-C558-4B6B-B737-39C64F14FB98}" srcOrd="0" destOrd="0" parTransId="{15CEA2FC-3566-4AF3-837B-32B4A99E1A7A}" sibTransId="{8F41FAF7-70F7-4881-8D2E-F689BF2F2A11}"/>
    <dgm:cxn modelId="{C31B9529-4C22-46AC-9783-3710FC99BCCF}" type="presParOf" srcId="{661C2838-F310-4674-B4A8-DEF5C72ECC63}" destId="{0BF7058D-1C28-4FC6-AA87-1DE4185EEE30}" srcOrd="0" destOrd="0" presId="urn:microsoft.com/office/officeart/2005/8/layout/list1"/>
    <dgm:cxn modelId="{6577846B-0DB0-4435-8D3E-9839846ED95F}" type="presParOf" srcId="{0BF7058D-1C28-4FC6-AA87-1DE4185EEE30}" destId="{D103F4D4-C1F5-4065-BE5D-97F7A0C873F8}" srcOrd="0" destOrd="0" presId="urn:microsoft.com/office/officeart/2005/8/layout/list1"/>
    <dgm:cxn modelId="{08AAAA8F-C2D2-4997-A6AC-EE87CE051806}" type="presParOf" srcId="{0BF7058D-1C28-4FC6-AA87-1DE4185EEE30}" destId="{9E845481-C6F2-4E98-9A4F-3B7DE2E8EDE1}" srcOrd="1" destOrd="0" presId="urn:microsoft.com/office/officeart/2005/8/layout/list1"/>
    <dgm:cxn modelId="{43C54AB2-B043-41A4-AD80-7E94604591B6}" type="presParOf" srcId="{661C2838-F310-4674-B4A8-DEF5C72ECC63}" destId="{D20072E7-44D7-4A2A-944D-3AF77F69E340}" srcOrd="1" destOrd="0" presId="urn:microsoft.com/office/officeart/2005/8/layout/list1"/>
    <dgm:cxn modelId="{C1D797C8-F199-4439-8C7C-BC8078F70083}" type="presParOf" srcId="{661C2838-F310-4674-B4A8-DEF5C72ECC63}" destId="{8BDC68DD-C5C0-4141-A07D-94C6C20B72C5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E3DB31-2F8A-4A10-809E-1FA49BA3C81F}">
      <dsp:nvSpPr>
        <dsp:cNvPr id="0" name=""/>
        <dsp:cNvSpPr/>
      </dsp:nvSpPr>
      <dsp:spPr>
        <a:xfrm>
          <a:off x="7471" y="0"/>
          <a:ext cx="7643630" cy="7442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u="sng" kern="1200"/>
            <a:t>Types of maglev trains</a:t>
          </a:r>
          <a:endParaRPr lang="en-PK" sz="3200" kern="1200"/>
        </a:p>
      </dsp:txBody>
      <dsp:txXfrm>
        <a:off x="29269" y="21798"/>
        <a:ext cx="7600034" cy="7006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DC68DD-C5C0-4141-A07D-94C6C20B72C5}">
      <dsp:nvSpPr>
        <dsp:cNvPr id="0" name=""/>
        <dsp:cNvSpPr/>
      </dsp:nvSpPr>
      <dsp:spPr>
        <a:xfrm>
          <a:off x="0" y="514227"/>
          <a:ext cx="7343192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845481-C6F2-4E98-9A4F-3B7DE2E8EDE1}">
      <dsp:nvSpPr>
        <dsp:cNvPr id="0" name=""/>
        <dsp:cNvSpPr/>
      </dsp:nvSpPr>
      <dsp:spPr>
        <a:xfrm>
          <a:off x="337765" y="16590"/>
          <a:ext cx="5436651" cy="6801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4289" tIns="0" rIns="194289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u="sng" kern="1200" dirty="0"/>
            <a:t>Model of Maglev Train</a:t>
          </a:r>
          <a:endParaRPr lang="en-PK" sz="3200" u="sng" kern="1200" dirty="0"/>
        </a:p>
      </dsp:txBody>
      <dsp:txXfrm>
        <a:off x="370969" y="49794"/>
        <a:ext cx="5370243" cy="6137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7E0CF-533D-4265-9096-18299AE89A98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B0657-FF61-4A0A-BCB6-91E705134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12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B0657-FF61-4A0A-BCB6-91E705134D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14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3940-9FEA-453E-86E8-03D650389BAF}" type="datetimeFigureOut">
              <a:rPr lang="en-PK" smtClean="0"/>
              <a:t>10/31/2018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41012-EEEF-429A-8A52-B12E1974F95E}" type="slidenum">
              <a:rPr lang="en-PK" smtClean="0"/>
              <a:t>‹#›</a:t>
            </a:fld>
            <a:endParaRPr lang="en-PK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2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3940-9FEA-453E-86E8-03D650389BAF}" type="datetimeFigureOut">
              <a:rPr lang="en-PK" smtClean="0"/>
              <a:t>10/31/2018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41012-EEEF-429A-8A52-B12E1974F95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6143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3940-9FEA-453E-86E8-03D650389BAF}" type="datetimeFigureOut">
              <a:rPr lang="en-PK" smtClean="0"/>
              <a:t>10/31/2018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41012-EEEF-429A-8A52-B12E1974F95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94328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3940-9FEA-453E-86E8-03D650389BAF}" type="datetimeFigureOut">
              <a:rPr lang="en-PK" smtClean="0"/>
              <a:t>10/31/2018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41012-EEEF-429A-8A52-B12E1974F95E}" type="slidenum">
              <a:rPr lang="en-PK" smtClean="0"/>
              <a:t>‹#›</a:t>
            </a:fld>
            <a:endParaRPr lang="en-PK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1440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3940-9FEA-453E-86E8-03D650389BAF}" type="datetimeFigureOut">
              <a:rPr lang="en-PK" smtClean="0"/>
              <a:t>10/31/2018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41012-EEEF-429A-8A52-B12E1974F95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59268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3940-9FEA-453E-86E8-03D650389BAF}" type="datetimeFigureOut">
              <a:rPr lang="en-PK" smtClean="0"/>
              <a:t>10/31/2018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41012-EEEF-429A-8A52-B12E1974F95E}" type="slidenum">
              <a:rPr lang="en-PK" smtClean="0"/>
              <a:t>‹#›</a:t>
            </a:fld>
            <a:endParaRPr lang="en-PK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3093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3940-9FEA-453E-86E8-03D650389BAF}" type="datetimeFigureOut">
              <a:rPr lang="en-PK" smtClean="0"/>
              <a:t>10/31/2018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41012-EEEF-429A-8A52-B12E1974F95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73625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3940-9FEA-453E-86E8-03D650389BAF}" type="datetimeFigureOut">
              <a:rPr lang="en-PK" smtClean="0"/>
              <a:t>10/31/2018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41012-EEEF-429A-8A52-B12E1974F95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58154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3940-9FEA-453E-86E8-03D650389BAF}" type="datetimeFigureOut">
              <a:rPr lang="en-PK" smtClean="0"/>
              <a:t>10/31/2018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41012-EEEF-429A-8A52-B12E1974F95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270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3940-9FEA-453E-86E8-03D650389BAF}" type="datetimeFigureOut">
              <a:rPr lang="en-PK" smtClean="0"/>
              <a:t>10/31/2018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41012-EEEF-429A-8A52-B12E1974F95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74217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3940-9FEA-453E-86E8-03D650389BAF}" type="datetimeFigureOut">
              <a:rPr lang="en-PK" smtClean="0"/>
              <a:t>10/31/2018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41012-EEEF-429A-8A52-B12E1974F95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30448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3940-9FEA-453E-86E8-03D650389BAF}" type="datetimeFigureOut">
              <a:rPr lang="en-PK" smtClean="0"/>
              <a:t>10/31/2018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41012-EEEF-429A-8A52-B12E1974F95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736075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3940-9FEA-453E-86E8-03D650389BAF}" type="datetimeFigureOut">
              <a:rPr lang="en-PK" smtClean="0"/>
              <a:t>10/31/2018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41012-EEEF-429A-8A52-B12E1974F95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109332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3940-9FEA-453E-86E8-03D650389BAF}" type="datetimeFigureOut">
              <a:rPr lang="en-PK" smtClean="0"/>
              <a:t>10/31/2018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41012-EEEF-429A-8A52-B12E1974F95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63921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3940-9FEA-453E-86E8-03D650389BAF}" type="datetimeFigureOut">
              <a:rPr lang="en-PK" smtClean="0"/>
              <a:t>10/31/2018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41012-EEEF-429A-8A52-B12E1974F95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860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3940-9FEA-453E-86E8-03D650389BAF}" type="datetimeFigureOut">
              <a:rPr lang="en-PK" smtClean="0"/>
              <a:t>10/31/2018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41012-EEEF-429A-8A52-B12E1974F95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156016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3940-9FEA-453E-86E8-03D650389BAF}" type="datetimeFigureOut">
              <a:rPr lang="en-PK" smtClean="0"/>
              <a:t>10/31/2018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41012-EEEF-429A-8A52-B12E1974F95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9854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7283940-9FEA-453E-86E8-03D650389BAF}" type="datetimeFigureOut">
              <a:rPr lang="en-PK" smtClean="0"/>
              <a:t>10/31/2018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3E41012-EEEF-429A-8A52-B12E1974F95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15204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  <p:sldLayoutId id="2147483972" r:id="rId13"/>
    <p:sldLayoutId id="2147483973" r:id="rId14"/>
    <p:sldLayoutId id="2147483974" r:id="rId15"/>
    <p:sldLayoutId id="2147483975" r:id="rId16"/>
    <p:sldLayoutId id="214748397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ansfilm.net/streaming/japan-s-maglev-train-breaks-world-speed-record.htm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3.0/" TargetMode="External"/><Relationship Id="rId2" Type="http://schemas.openxmlformats.org/officeDocument/2006/relationships/hyperlink" Target="https://www.vexels.com/vectors/preview/77804/maglev-train-vecto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tudelft.nl/course-readings/2-2-1-track-systems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glev" TargetMode="External"/><Relationship Id="rId7" Type="http://schemas.openxmlformats.org/officeDocument/2006/relationships/hyperlink" Target="https://ocw.tudelft.nl/course-readings/6-2-1-special-system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commons.wikimedia.org/wiki/File:JR_Maglev-Lev.png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students.iitk.ac.in/projects/eclub_maglev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6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tufts.edu/eeseniordesignhandbook/2015/maglev-magnetic-levitating-trains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F1E87-F54A-4925-BB86-78BC50657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2849" y="0"/>
            <a:ext cx="5194041" cy="986355"/>
          </a:xfrm>
        </p:spPr>
        <p:txBody>
          <a:bodyPr>
            <a:normAutofit/>
          </a:bodyPr>
          <a:lstStyle/>
          <a:p>
            <a:r>
              <a:rPr lang="en-US" dirty="0"/>
              <a:t>Applied physics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606FCD-77E2-4369-A918-B580D04D8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665" y="4415355"/>
            <a:ext cx="5324669" cy="1655762"/>
          </a:xfrm>
        </p:spPr>
        <p:txBody>
          <a:bodyPr>
            <a:normAutofit fontScale="92500"/>
          </a:bodyPr>
          <a:lstStyle/>
          <a:p>
            <a:r>
              <a:rPr lang="en-US" sz="6600" dirty="0">
                <a:solidFill>
                  <a:schemeClr val="tx1"/>
                </a:solidFill>
              </a:rPr>
              <a:t>Maglev Train</a:t>
            </a:r>
            <a:endParaRPr lang="en-PK" sz="6600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B2EC83-6131-4C6F-B1AC-7D8F8B18C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5666" y="986355"/>
            <a:ext cx="4572000" cy="3429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BF7B70B-50BA-4A3A-B8CA-32D35771C029}"/>
              </a:ext>
            </a:extLst>
          </p:cNvPr>
          <p:cNvSpPr txBox="1"/>
          <p:nvPr/>
        </p:nvSpPr>
        <p:spPr>
          <a:xfrm>
            <a:off x="7501813" y="4826675"/>
            <a:ext cx="43853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Submitted by:</a:t>
            </a:r>
          </a:p>
          <a:p>
            <a:r>
              <a:rPr lang="en-US" dirty="0">
                <a:solidFill>
                  <a:schemeClr val="bg1"/>
                </a:solidFill>
              </a:rPr>
              <a:t>Group 6</a:t>
            </a:r>
          </a:p>
          <a:p>
            <a:r>
              <a:rPr lang="en-US" dirty="0"/>
              <a:t>Hasnain </a:t>
            </a:r>
            <a:r>
              <a:rPr lang="en-US" dirty="0" err="1"/>
              <a:t>Javed</a:t>
            </a:r>
            <a:r>
              <a:rPr lang="en-US" dirty="0"/>
              <a:t>   (01-134182-017)</a:t>
            </a:r>
          </a:p>
          <a:p>
            <a:r>
              <a:rPr lang="en-US" dirty="0"/>
              <a:t>Mubeen Jawad (01-134182-081)</a:t>
            </a:r>
          </a:p>
          <a:p>
            <a:r>
              <a:rPr lang="en-US" dirty="0"/>
              <a:t>Ruba Mohmand (01-134182-106)</a:t>
            </a:r>
          </a:p>
          <a:p>
            <a:r>
              <a:rPr lang="en-US" dirty="0"/>
              <a:t>Umair </a:t>
            </a:r>
            <a:r>
              <a:rPr lang="en-US" dirty="0">
                <a:latin typeface="Elephant" panose="02020904090505020303" pitchFamily="18" charset="0"/>
              </a:rPr>
              <a:t>Il</a:t>
            </a:r>
            <a:r>
              <a:rPr lang="en-US" dirty="0"/>
              <a:t>yas (01-134182-108)</a:t>
            </a:r>
          </a:p>
          <a:p>
            <a:r>
              <a:rPr lang="en-US" dirty="0"/>
              <a:t>Mohammad </a:t>
            </a:r>
            <a:r>
              <a:rPr lang="en-US" dirty="0" err="1"/>
              <a:t>Bazal</a:t>
            </a:r>
            <a:r>
              <a:rPr lang="en-US" dirty="0"/>
              <a:t> (01-134182-112)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455463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62CC8EC-C7CD-4CBD-863C-1A151120F563}"/>
              </a:ext>
            </a:extLst>
          </p:cNvPr>
          <p:cNvSpPr txBox="1"/>
          <p:nvPr/>
        </p:nvSpPr>
        <p:spPr>
          <a:xfrm>
            <a:off x="681135" y="353187"/>
            <a:ext cx="7380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Why use Maglev Trains</a:t>
            </a:r>
            <a:endParaRPr lang="en-PK" sz="32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4DD916-7623-43FC-80F3-70EFDED84BB9}"/>
              </a:ext>
            </a:extLst>
          </p:cNvPr>
          <p:cNvSpPr txBox="1"/>
          <p:nvPr/>
        </p:nvSpPr>
        <p:spPr>
          <a:xfrm>
            <a:off x="821094" y="1156996"/>
            <a:ext cx="825759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They consume less energy.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require no engine.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They move faster than normal trains because there is no ground friction, the only resistance it faces is air resistance.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There is no wear and tear of the tracks because it has no tires and there is no contact between tires and the tracks.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Maintenance cost is very low as compare to normal tracks.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Maglev trains are not affected by weather and are able to operate even in snow.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Maglev trains can carry more weight and travel at high speeds.</a:t>
            </a:r>
            <a:endParaRPr lang="en-PK" sz="2000" dirty="0"/>
          </a:p>
        </p:txBody>
      </p:sp>
    </p:spTree>
    <p:extLst>
      <p:ext uri="{BB962C8B-B14F-4D97-AF65-F5344CB8AC3E}">
        <p14:creationId xmlns:p14="http://schemas.microsoft.com/office/powerpoint/2010/main" val="2917155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34F5D4E-B4C9-443C-8B38-4C1FF691DB72}"/>
              </a:ext>
            </a:extLst>
          </p:cNvPr>
          <p:cNvSpPr txBox="1"/>
          <p:nvPr/>
        </p:nvSpPr>
        <p:spPr>
          <a:xfrm>
            <a:off x="0" y="6858000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sz="900">
                <a:hlinkClick r:id="rId2" tooltip="https://www.vexels.com/vectors/preview/77804/maglev-train-vector"/>
              </a:rPr>
              <a:t>This Photo</a:t>
            </a:r>
            <a:r>
              <a:rPr lang="en-PK" sz="900"/>
              <a:t> by Unknown Author is licensed under </a:t>
            </a:r>
            <a:r>
              <a:rPr lang="en-PK" sz="900">
                <a:hlinkClick r:id="rId3" tooltip="https://creativecommons.org/licenses/by/3.0/"/>
              </a:rPr>
              <a:t>CC BY</a:t>
            </a:r>
            <a:endParaRPr lang="en-PK" sz="9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8947A-7986-4AEB-B34A-705C09F4B863}"/>
              </a:ext>
            </a:extLst>
          </p:cNvPr>
          <p:cNvSpPr txBox="1"/>
          <p:nvPr/>
        </p:nvSpPr>
        <p:spPr>
          <a:xfrm>
            <a:off x="3172408" y="2379307"/>
            <a:ext cx="6096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/>
              <a:t>Thank you</a:t>
            </a:r>
            <a:endParaRPr lang="en-PK" sz="8800" b="1" dirty="0"/>
          </a:p>
        </p:txBody>
      </p:sp>
    </p:spTree>
    <p:extLst>
      <p:ext uri="{BB962C8B-B14F-4D97-AF65-F5344CB8AC3E}">
        <p14:creationId xmlns:p14="http://schemas.microsoft.com/office/powerpoint/2010/main" val="1989635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063D4-EF91-4143-A840-450E0386D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533" y="1212371"/>
            <a:ext cx="9383519" cy="353447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What is meant by Maglev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Bahnschrift Light" panose="020B0502040204020203" pitchFamily="34" charset="0"/>
              </a:rPr>
              <a:t>? and Maglev Train.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sz="2100" dirty="0">
                <a:solidFill>
                  <a:schemeClr val="tx1"/>
                </a:solidFill>
              </a:rPr>
              <a:t>Maglev stands for magnetic levitation.</a:t>
            </a:r>
          </a:p>
          <a:p>
            <a:pPr marL="0" indent="0">
              <a:buNone/>
            </a:pPr>
            <a:endParaRPr lang="en-US" sz="21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accent6">
                    <a:lumMod val="50000"/>
                  </a:schemeClr>
                </a:solidFill>
              </a:rPr>
              <a:t>Levitation: </a:t>
            </a:r>
            <a:r>
              <a:rPr lang="en-US" sz="2100" dirty="0">
                <a:solidFill>
                  <a:schemeClr val="tx1"/>
                </a:solidFill>
              </a:rPr>
              <a:t>Any object that is floating by means of magnetic power is known as magnetic levitation.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/>
                </a:solidFill>
              </a:rPr>
              <a:t>Maglev train:</a:t>
            </a:r>
            <a:r>
              <a:rPr lang="en-US" sz="2100" dirty="0">
                <a:solidFill>
                  <a:schemeClr val="tx1"/>
                </a:solidFill>
              </a:rPr>
              <a:t> A train that floats above the tracks.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accent6">
                    <a:lumMod val="50000"/>
                  </a:schemeClr>
                </a:solidFill>
              </a:rPr>
              <a:t>Principle: </a:t>
            </a:r>
            <a:r>
              <a:rPr lang="en-US" sz="2100" dirty="0">
                <a:solidFill>
                  <a:schemeClr val="tx1"/>
                </a:solidFill>
              </a:rPr>
              <a:t>Magnetic pressure is used to counteract the effects of gravitational force.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tx1"/>
                </a:solidFill>
              </a:rPr>
              <a:t>This becomes more clearer when you see the figure below.</a:t>
            </a:r>
          </a:p>
          <a:p>
            <a:pPr marL="0" indent="0">
              <a:buNone/>
            </a:pPr>
            <a:endParaRPr lang="en-US" sz="21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1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P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EF6434-6300-4F40-AFE0-98C5D39695C4}"/>
              </a:ext>
            </a:extLst>
          </p:cNvPr>
          <p:cNvSpPr txBox="1"/>
          <p:nvPr/>
        </p:nvSpPr>
        <p:spPr>
          <a:xfrm>
            <a:off x="5649685" y="290648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D746B0-FA25-4916-926C-28D7F66EF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61657" y="4450702"/>
            <a:ext cx="3810000" cy="216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17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784A6D0-F120-400C-A410-B3515254923F}"/>
              </a:ext>
            </a:extLst>
          </p:cNvPr>
          <p:cNvSpPr txBox="1"/>
          <p:nvPr/>
        </p:nvSpPr>
        <p:spPr>
          <a:xfrm>
            <a:off x="656923" y="366058"/>
            <a:ext cx="89947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chemeClr val="bg1">
                    <a:lumMod val="95000"/>
                    <a:lumOff val="5000"/>
                  </a:schemeClr>
                </a:solidFill>
              </a:rPr>
              <a:t>Basic principles of maglev trains</a:t>
            </a:r>
          </a:p>
          <a:p>
            <a:endParaRPr lang="en-US" dirty="0"/>
          </a:p>
          <a:p>
            <a:r>
              <a:rPr lang="en-US" dirty="0"/>
              <a:t>Maglev trains work on the following three principles to reach high speeds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Levitation				2.Propulsion					3.Lateral guidance</a:t>
            </a:r>
          </a:p>
          <a:p>
            <a:endParaRPr lang="en-US" dirty="0"/>
          </a:p>
          <a:p>
            <a:endParaRPr lang="en-PK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D318A5-B2E0-40CC-935F-EEF05CDB1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20835" y="1638300"/>
            <a:ext cx="3143250" cy="13335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7DC154D-A5A1-48A1-B625-A3095A915A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244628" y="1638300"/>
            <a:ext cx="2759557" cy="13335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EC37C54-256A-42FC-A56D-66F1871667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02084" y="1175657"/>
            <a:ext cx="2561844" cy="271054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C1725E8-E1EA-4E7C-A55A-9B73DECC0D6F}"/>
              </a:ext>
            </a:extLst>
          </p:cNvPr>
          <p:cNvSpPr txBox="1"/>
          <p:nvPr/>
        </p:nvSpPr>
        <p:spPr>
          <a:xfrm>
            <a:off x="502084" y="3577292"/>
            <a:ext cx="880986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Levitation: </a:t>
            </a:r>
            <a:r>
              <a:rPr lang="en-US"/>
              <a:t>Magnets on </a:t>
            </a:r>
            <a:r>
              <a:rPr lang="en-US" dirty="0"/>
              <a:t>the top of the guide way are oriented to repel similar poles in the magnet under the maglev train. This pushes the train upward into an hovering position.</a:t>
            </a:r>
          </a:p>
          <a:p>
            <a:r>
              <a:rPr lang="en-US" dirty="0">
                <a:solidFill>
                  <a:schemeClr val="bg1"/>
                </a:solidFill>
              </a:rPr>
              <a:t>Propulsion: </a:t>
            </a:r>
            <a:r>
              <a:rPr lang="en-US" dirty="0"/>
              <a:t>An alternating current is ran through electromagnetic coils on the guide way which creates a magnetic field that attracts and repels the superconducting magnets on the train and propels the train in forward direction.</a:t>
            </a:r>
          </a:p>
          <a:p>
            <a:r>
              <a:rPr lang="en-US" dirty="0">
                <a:solidFill>
                  <a:schemeClr val="bg1"/>
                </a:solidFill>
              </a:rPr>
              <a:t>Lateral guidance: </a:t>
            </a:r>
            <a:r>
              <a:rPr lang="en-US" dirty="0"/>
              <a:t>The super conducting magnet on the train induces a repulsive force from the levitation coils on the side closer to the train and an attractive force from the coils on the farther side. This keeps the train in center.</a:t>
            </a:r>
            <a:endParaRPr lang="en-P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878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36CF700-9500-48B4-8FCA-6318A4C7FF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5303926"/>
              </p:ext>
            </p:extLst>
          </p:nvPr>
        </p:nvGraphicFramePr>
        <p:xfrm>
          <a:off x="2146041" y="457199"/>
          <a:ext cx="7651102" cy="744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842E7C6-1CEF-4699-8B77-AFF62CE224BC}"/>
              </a:ext>
            </a:extLst>
          </p:cNvPr>
          <p:cNvSpPr txBox="1"/>
          <p:nvPr/>
        </p:nvSpPr>
        <p:spPr>
          <a:xfrm>
            <a:off x="951722" y="1201435"/>
            <a:ext cx="88454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Maglev trains work on two major technologies: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Electromagnetic suspension(EMS)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Electrodynamic suspension(EDS)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931B2F-B4E8-4205-9EC8-9AB337338FE3}"/>
              </a:ext>
            </a:extLst>
          </p:cNvPr>
          <p:cNvSpPr txBox="1"/>
          <p:nvPr/>
        </p:nvSpPr>
        <p:spPr>
          <a:xfrm>
            <a:off x="3293705" y="2646711"/>
            <a:ext cx="5355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Electromagnetic suspension(EMS)</a:t>
            </a:r>
            <a:endParaRPr lang="en-PK" sz="2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7839E4-D6EF-4039-90CF-67C07C1092DA}"/>
              </a:ext>
            </a:extLst>
          </p:cNvPr>
          <p:cNvSpPr txBox="1"/>
          <p:nvPr/>
        </p:nvSpPr>
        <p:spPr>
          <a:xfrm>
            <a:off x="951722" y="3629607"/>
            <a:ext cx="8201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Electromagnets are attached to the train.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Guidance magnets on the sides.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 speed is around 438km/hr.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3037FBC-2426-452B-A49F-AA4630EE21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655944" y="3249981"/>
            <a:ext cx="3141199" cy="314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45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B6DE9F-7BDB-4B34-99DB-526E071BFA88}"/>
              </a:ext>
            </a:extLst>
          </p:cNvPr>
          <p:cNvSpPr txBox="1"/>
          <p:nvPr/>
        </p:nvSpPr>
        <p:spPr>
          <a:xfrm>
            <a:off x="3460101" y="485192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Electrodynamic suspension(EDS)</a:t>
            </a:r>
            <a:endParaRPr lang="en-PK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0730D9-2FB9-4885-B16B-9BA18FE2F3AA}"/>
              </a:ext>
            </a:extLst>
          </p:cNvPr>
          <p:cNvSpPr txBox="1"/>
          <p:nvPr/>
        </p:nvSpPr>
        <p:spPr>
          <a:xfrm>
            <a:off x="802431" y="1490008"/>
            <a:ext cx="89107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Supercooled conducting magnets under the train which allow the train to levitate about 10 cm above the tracks.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force in the tracks created by induced magnetic field in wires or conducting strips in the tracks.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Naturally stable. Requires no feedback control.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Requires retractable wheels at low speeds, max speeds-522km/hr.</a:t>
            </a:r>
            <a:endParaRPr lang="en-PK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5C7CAB-3106-458D-ACD3-767334D4B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41780" y="3929947"/>
            <a:ext cx="5523721" cy="2038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9C266E-3F62-4427-8B6E-B958F8D5FA22}"/>
              </a:ext>
            </a:extLst>
          </p:cNvPr>
          <p:cNvSpPr txBox="1"/>
          <p:nvPr/>
        </p:nvSpPr>
        <p:spPr>
          <a:xfrm>
            <a:off x="3041780" y="5810445"/>
            <a:ext cx="55237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sz="900" dirty="0"/>
              <a:t>by Unknown Author is licensed under </a:t>
            </a:r>
          </a:p>
        </p:txBody>
      </p:sp>
    </p:spTree>
    <p:extLst>
      <p:ext uri="{BB962C8B-B14F-4D97-AF65-F5344CB8AC3E}">
        <p14:creationId xmlns:p14="http://schemas.microsoft.com/office/powerpoint/2010/main" val="3326671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2F5B53B-4CC5-495A-B967-7850417CB3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2074548"/>
              </p:ext>
            </p:extLst>
          </p:nvPr>
        </p:nvGraphicFramePr>
        <p:xfrm>
          <a:off x="2351314" y="457199"/>
          <a:ext cx="7343192" cy="86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B9F9B73-C095-4B6B-9EFF-B543D8A69B23}"/>
              </a:ext>
            </a:extLst>
          </p:cNvPr>
          <p:cNvSpPr txBox="1"/>
          <p:nvPr/>
        </p:nvSpPr>
        <p:spPr>
          <a:xfrm>
            <a:off x="858129" y="2136338"/>
            <a:ext cx="52378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Materials Needed 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Wooden Planks</a:t>
            </a:r>
          </a:p>
          <a:p>
            <a:pPr marL="342900" indent="-342900">
              <a:buAutoNum type="arabicPeriod"/>
            </a:pPr>
            <a:r>
              <a:rPr lang="en-US" dirty="0"/>
              <a:t>Card board</a:t>
            </a:r>
          </a:p>
          <a:p>
            <a:pPr marL="342900" indent="-342900">
              <a:buAutoNum type="arabicPeriod"/>
            </a:pPr>
            <a:r>
              <a:rPr lang="en-US" dirty="0"/>
              <a:t>Screws</a:t>
            </a:r>
          </a:p>
          <a:p>
            <a:pPr marL="342900" indent="-342900">
              <a:buAutoNum type="arabicPeriod"/>
            </a:pPr>
            <a:r>
              <a:rPr lang="en-US" dirty="0"/>
              <a:t>Long Magnets</a:t>
            </a:r>
          </a:p>
          <a:p>
            <a:pPr marL="342900" indent="-342900">
              <a:buAutoNum type="arabicPeriod"/>
            </a:pPr>
            <a:r>
              <a:rPr lang="en-US" dirty="0"/>
              <a:t>Double Sided Tape</a:t>
            </a:r>
          </a:p>
          <a:p>
            <a:pPr marL="342900" indent="-342900">
              <a:buAutoNum type="arabicPeriod"/>
            </a:pPr>
            <a:r>
              <a:rPr lang="en-US" dirty="0"/>
              <a:t>Small Plastic container</a:t>
            </a:r>
          </a:p>
          <a:p>
            <a:pPr marL="342900" indent="-342900">
              <a:buAutoNum type="arabicPeriod"/>
            </a:pPr>
            <a:r>
              <a:rPr lang="en-US" dirty="0"/>
              <a:t>Sand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B21D84-1633-4AEC-9DAF-1AFECBA0C9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0096" y="1671637"/>
            <a:ext cx="4524410" cy="404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44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428046-F6EB-4814-8648-2B229024ED49}"/>
              </a:ext>
            </a:extLst>
          </p:cNvPr>
          <p:cNvSpPr txBox="1"/>
          <p:nvPr/>
        </p:nvSpPr>
        <p:spPr>
          <a:xfrm>
            <a:off x="731520" y="379828"/>
            <a:ext cx="578182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Procedure: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Join the wooden planks perpendicularly with screws and screw the card board on the other side as shown in fig 1.1.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Use Double sided tape to attach the magnetics to the cardboard segment as seen in fig 1.2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Now use some more cardboard, magnetics and small block of wood to create the train as shown in fig 1.3.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Put the train on the track and check if anything needs to be modified.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F7E8265-116C-4AEB-B2F6-837D1AA45EBD}"/>
              </a:ext>
            </a:extLst>
          </p:cNvPr>
          <p:cNvGrpSpPr/>
          <p:nvPr/>
        </p:nvGrpSpPr>
        <p:grpSpPr>
          <a:xfrm>
            <a:off x="6513342" y="3429000"/>
            <a:ext cx="2799633" cy="2866291"/>
            <a:chOff x="6513342" y="3429000"/>
            <a:chExt cx="2799633" cy="286629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028ED2C-A1D6-4C07-848D-3C42D8D97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13342" y="3429000"/>
              <a:ext cx="2799633" cy="228239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1189914-F189-4876-865A-43FAFA34DEB1}"/>
                </a:ext>
              </a:extLst>
            </p:cNvPr>
            <p:cNvSpPr txBox="1"/>
            <p:nvPr/>
          </p:nvSpPr>
          <p:spPr>
            <a:xfrm>
              <a:off x="6513342" y="5925959"/>
              <a:ext cx="2011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Fig 1.3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8469676-A387-4B7C-A8AE-6AFE7D08C1C6}"/>
              </a:ext>
            </a:extLst>
          </p:cNvPr>
          <p:cNvGrpSpPr/>
          <p:nvPr/>
        </p:nvGrpSpPr>
        <p:grpSpPr>
          <a:xfrm>
            <a:off x="9312975" y="390464"/>
            <a:ext cx="2799633" cy="2750203"/>
            <a:chOff x="9312975" y="390464"/>
            <a:chExt cx="3005874" cy="275020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D04E61B-BF90-40B5-B38F-C0CEEBD70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12975" y="390464"/>
              <a:ext cx="3005874" cy="228239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7503ED-D33D-43D8-809A-C559C8099078}"/>
                </a:ext>
              </a:extLst>
            </p:cNvPr>
            <p:cNvSpPr txBox="1"/>
            <p:nvPr/>
          </p:nvSpPr>
          <p:spPr>
            <a:xfrm>
              <a:off x="9312975" y="2771335"/>
              <a:ext cx="2011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Fig 1.2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57E666E-E738-4909-B090-4CFD0BED5E59}"/>
              </a:ext>
            </a:extLst>
          </p:cNvPr>
          <p:cNvGrpSpPr/>
          <p:nvPr/>
        </p:nvGrpSpPr>
        <p:grpSpPr>
          <a:xfrm>
            <a:off x="6513342" y="390464"/>
            <a:ext cx="2754037" cy="2806615"/>
            <a:chOff x="6513342" y="390464"/>
            <a:chExt cx="2754037" cy="280661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763DE4A-3F7B-49E0-A4FB-DCE938DC4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13342" y="390464"/>
              <a:ext cx="2754037" cy="228239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0F19C23-BA6D-4C64-8E10-8FB52E0351B2}"/>
                </a:ext>
              </a:extLst>
            </p:cNvPr>
            <p:cNvSpPr txBox="1"/>
            <p:nvPr/>
          </p:nvSpPr>
          <p:spPr>
            <a:xfrm>
              <a:off x="6513342" y="2827747"/>
              <a:ext cx="2011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Fig 1.1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2240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BC4F0DB-349B-4AA3-9BFB-0847FC5DB51F}"/>
              </a:ext>
            </a:extLst>
          </p:cNvPr>
          <p:cNvGrpSpPr/>
          <p:nvPr/>
        </p:nvGrpSpPr>
        <p:grpSpPr>
          <a:xfrm>
            <a:off x="5294237" y="3141215"/>
            <a:ext cx="2409826" cy="3333455"/>
            <a:chOff x="9580486" y="3429000"/>
            <a:chExt cx="2362985" cy="333345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DF993D2-38B4-461E-B614-76E3C5DC6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80486" y="3429000"/>
              <a:ext cx="2362985" cy="286045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616099D-EC68-42D9-A0C5-6A77054DD1E3}"/>
                </a:ext>
              </a:extLst>
            </p:cNvPr>
            <p:cNvSpPr txBox="1"/>
            <p:nvPr/>
          </p:nvSpPr>
          <p:spPr>
            <a:xfrm>
              <a:off x="9580486" y="6393123"/>
              <a:ext cx="2011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Fig 1.5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71046CC-1FE9-40A4-8B59-32C7B33AAC70}"/>
              </a:ext>
            </a:extLst>
          </p:cNvPr>
          <p:cNvSpPr txBox="1"/>
          <p:nvPr/>
        </p:nvSpPr>
        <p:spPr>
          <a:xfrm>
            <a:off x="666750" y="1109890"/>
            <a:ext cx="81057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train might jump up and stick to the magnets of the tracks but it can be fixed by adding some weight onto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some weight into the plastic container like sand so the train levitates.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Keep adding and removing the sand from the container until the train is balanced.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9BB975-C8AF-4423-AEAB-C6CD31ECD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098" y="3124630"/>
            <a:ext cx="2447149" cy="30268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DD4BC6-4BDD-4891-9637-B6AA083E6AE9}"/>
              </a:ext>
            </a:extLst>
          </p:cNvPr>
          <p:cNvSpPr txBox="1"/>
          <p:nvPr/>
        </p:nvSpPr>
        <p:spPr>
          <a:xfrm>
            <a:off x="1181100" y="6151504"/>
            <a:ext cx="2409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1.4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264662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CB90DB-7A6E-4E25-9E40-0FC97FAE76D4}"/>
              </a:ext>
            </a:extLst>
          </p:cNvPr>
          <p:cNvSpPr txBox="1"/>
          <p:nvPr/>
        </p:nvSpPr>
        <p:spPr>
          <a:xfrm>
            <a:off x="1125414" y="5715"/>
            <a:ext cx="5190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Final Representation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FD8B23-847E-4CAF-9AE1-33E52D039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903" y="793725"/>
            <a:ext cx="4888524" cy="46005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8A144C-E026-4B50-83F6-1409CD55A89B}"/>
              </a:ext>
            </a:extLst>
          </p:cNvPr>
          <p:cNvSpPr txBox="1"/>
          <p:nvPr/>
        </p:nvSpPr>
        <p:spPr>
          <a:xfrm>
            <a:off x="1125414" y="5819775"/>
            <a:ext cx="7484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final representation of the train will look like the figure shown above.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87582398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1079</TotalTime>
  <Words>647</Words>
  <Application>Microsoft Office PowerPoint</Application>
  <PresentationFormat>Widescreen</PresentationFormat>
  <Paragraphs>80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Bahnschrift Light</vt:lpstr>
      <vt:lpstr>Calibri</vt:lpstr>
      <vt:lpstr>Century Gothic</vt:lpstr>
      <vt:lpstr>Elephant</vt:lpstr>
      <vt:lpstr>Wingdings 3</vt:lpstr>
      <vt:lpstr>Slice</vt:lpstr>
      <vt:lpstr>Applied physics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physics</dc:title>
  <dc:creator>DEll</dc:creator>
  <cp:lastModifiedBy>Mubeen Ahmed Jawad</cp:lastModifiedBy>
  <cp:revision>43</cp:revision>
  <dcterms:created xsi:type="dcterms:W3CDTF">2018-10-25T15:58:20Z</dcterms:created>
  <dcterms:modified xsi:type="dcterms:W3CDTF">2018-10-31T09:54:58Z</dcterms:modified>
</cp:coreProperties>
</file>