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4" r:id="rId4"/>
    <p:sldId id="257" r:id="rId5"/>
    <p:sldId id="258" r:id="rId6"/>
    <p:sldId id="259" r:id="rId7"/>
    <p:sldId id="265" r:id="rId8"/>
    <p:sldId id="266" r:id="rId9"/>
    <p:sldId id="267" r:id="rId10"/>
    <p:sldId id="260" r:id="rId11"/>
    <p:sldId id="262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2F"/>
    <a:srgbClr val="030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13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AD37F-72D3-44C9-8630-D090F424FBF6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4599C5-E119-47FD-AB04-76E2B091F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61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CDFF8-7532-0334-4351-C7F20D321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0B31-6F32-4EE0-F35F-D122A1922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9A99A-28EB-05FE-A45A-DA562F00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001C1-FD9E-B2AF-BDB4-2548798A5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E3A6F-218B-4FA3-D461-C423102CB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27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A3A9-7316-D075-06DC-C2AD2AB48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E638E2-784A-C184-50C8-AD02B083B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B1529-F49A-7C9B-1B83-C9B6D8D4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B8594-0F9E-29E3-367D-DD5B9074E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A6E5-593A-0C45-A786-56C734D3A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4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8891B-A238-5202-1BD9-4BFF35B68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A18FA-CB54-384E-72A8-6D7463DDD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B2E08-5A99-DF2F-1377-3BA24880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1DCC9-5405-6541-94BC-6AEA4049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809A-EA82-D1DC-48D4-97A0DBB2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9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F56D3-6A19-B8BA-ECED-51DD6017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9A847-882C-B077-F154-F86FC9E7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CE46D-74A2-CB5A-50DB-41159CA6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D4B07-40F7-5851-BCCD-A55E8ECC9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F9AA5-3593-EA8C-7B6D-2BF0F43F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6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F34E-C76C-F2AD-E83D-EA21FBF32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86A1-1810-3C91-6A3A-25DF891B4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85A7-6729-505D-8002-F594A7D9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000DF-76E8-85BE-2A43-91A4A1E37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83781-CD10-94C3-166A-138812E49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0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9BA4-5948-BD5F-737F-37DCE358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93890-EAC5-A478-4086-FCCF814947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FA9E2A-C7C5-367D-98D0-77AE6BD38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93CDA-AF30-DB54-6EC8-1712C356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6EEC0-73D8-D1E1-E23E-1BFDBFC84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A86D-B3C6-8059-DD05-002B9A035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1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C440-C013-A772-0C04-353F6B0F4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1412A-8D1C-5B2B-3D44-A28B4A58D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0818BE-9273-F079-49F0-9AD2168F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A1DA11-7E30-02B3-D075-92BD708A1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AC277-BF9E-7430-780B-016C99729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FE75F-B0C3-A83D-065E-F9463593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0BCBD-C7F3-4F8A-0AFF-43E10F873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8DF83E-3B02-578A-F7CB-E635B704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4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01EC-64D7-6CF3-B83A-80E3E4DD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F560A3-CB56-0EE7-A105-D27440F2B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A2C0-0707-D916-9A76-2B763FC4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FCEBA-5BB8-8147-5278-BD634055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16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79A506-BA2F-0106-6878-B1A64359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D18A2-F3DB-AD1B-8BAC-3B3EA4DE5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46097-1D2F-77A1-EB97-C5F63D074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1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2663-FF2F-C029-FB92-A5C288C00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4A64-FE6B-65E9-CE0B-BA4F160DC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5FE9E-F134-C777-AA7D-8E2120E99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5C363-5EE9-250D-1B68-36213ACB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BB5CB-53C9-22EE-4BB8-4E52E29B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84F98-B4C4-A55C-D507-C0BEAF38B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3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A38B8-FAF2-B4EA-C0B4-8A07243F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D4151-D052-B184-4C81-0309AD035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E1501-F40F-F34A-E433-FE24DFFB2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9D53C-2262-0C03-FF4E-F2844C85B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80A95-E08C-0DA8-E76C-D8CA5243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84810-985D-4EFB-4347-AD8E1FB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13140-5471-8B68-B940-D571D767C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9FCF2-AAFC-E7D1-CAFE-80DB7B37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0A592-E899-F763-66B9-3387BD35D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47B56-29D5-4556-AB45-B8D1BAB88F34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587D0-A598-860F-57FE-48FCBDA73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BB83A-B363-6324-D031-0A5E0BE06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135C5-B082-4C25-8E7D-1710D59BE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24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4D6F7-E734-3E2B-6504-EB0B268EF6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Active Lowpass Filter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188D3-584A-D82E-23BE-3B83B34B4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Skill demo 2</a:t>
            </a:r>
          </a:p>
        </p:txBody>
      </p:sp>
    </p:spTree>
    <p:extLst>
      <p:ext uri="{BB962C8B-B14F-4D97-AF65-F5344CB8AC3E}">
        <p14:creationId xmlns:p14="http://schemas.microsoft.com/office/powerpoint/2010/main" val="677463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250F-0405-B1C3-8A41-67DD7B794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Analysis</a:t>
            </a:r>
          </a:p>
        </p:txBody>
      </p:sp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5E1F18BB-B8B7-BA9E-22AE-3AF2520EAA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1" r="478" b="1202"/>
          <a:stretch/>
        </p:blipFill>
        <p:spPr>
          <a:xfrm>
            <a:off x="1146259" y="1796845"/>
            <a:ext cx="9899481" cy="4696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83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1E87-AEA3-F414-008F-CDA1F3861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94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At the cutoff frequency, a filter have a -3dB loss.</a:t>
                </a:r>
              </a:p>
              <a:p>
                <a:r>
                  <a:rPr lang="en-US" dirty="0"/>
                  <a:t>Our active filter have a gain of 9. </a:t>
                </a:r>
              </a:p>
              <a:p>
                <a:r>
                  <a:rPr lang="en-US" dirty="0"/>
                  <a:t>For gain of 9 we have a magnitude of 19dB.</a:t>
                </a:r>
              </a:p>
              <a:p>
                <a:r>
                  <a:rPr lang="en-US" dirty="0"/>
                  <a:t>Thus, at the cutoff frequency we will have 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19−3=16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30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271E87-AEA3-F414-008F-CDA1F3861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9425"/>
                <a:ext cx="10515600" cy="4351338"/>
              </a:xfrm>
              <a:blipFill>
                <a:blip r:embed="rId2"/>
                <a:stretch>
                  <a:fillRect l="-1043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91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C8E0480E-BC97-F440-FD72-7D34E4C318F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 t="6406"/>
          <a:stretch/>
        </p:blipFill>
        <p:spPr>
          <a:xfrm>
            <a:off x="1336420" y="269024"/>
            <a:ext cx="9519159" cy="4518876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566CC4B-5532-FBE5-60D0-A8D5D4E771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50" b="36055"/>
          <a:stretch/>
        </p:blipFill>
        <p:spPr>
          <a:xfrm>
            <a:off x="393700" y="4610100"/>
            <a:ext cx="3699900" cy="2067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02313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257580-A0CF-1495-1411-8CD125D01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99" y="279400"/>
            <a:ext cx="9763347" cy="5702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4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355F1-78B6-D3C2-CAF8-9D54974115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40A53-410E-3CA6-D085-567B16D77E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13198" r="14402" b="1124"/>
          <a:stretch/>
        </p:blipFill>
        <p:spPr bwMode="auto">
          <a:xfrm rot="16200000">
            <a:off x="2667000" y="-1213341"/>
            <a:ext cx="6857999" cy="9284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4497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6355F1-78B6-D3C2-CAF8-9D549741153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40A53-410E-3CA6-D085-567B16D77E5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9" t="13198" r="14402" b="1124"/>
          <a:stretch/>
        </p:blipFill>
        <p:spPr bwMode="auto">
          <a:xfrm rot="16200000">
            <a:off x="2667000" y="-1213341"/>
            <a:ext cx="6857999" cy="92846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37FCE4-56EE-0290-EF7C-2BC887C01485}"/>
              </a:ext>
            </a:extLst>
          </p:cNvPr>
          <p:cNvSpPr/>
          <p:nvPr/>
        </p:nvSpPr>
        <p:spPr>
          <a:xfrm>
            <a:off x="5943600" y="0"/>
            <a:ext cx="1930400" cy="7493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932F4-D50B-C50F-64ED-5F73E0132FA4}"/>
              </a:ext>
            </a:extLst>
          </p:cNvPr>
          <p:cNvSpPr/>
          <p:nvPr/>
        </p:nvSpPr>
        <p:spPr>
          <a:xfrm>
            <a:off x="1722928" y="1079500"/>
            <a:ext cx="2163272" cy="22479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80DFE1-97C5-2F80-4DC3-30B929292950}"/>
              </a:ext>
            </a:extLst>
          </p:cNvPr>
          <p:cNvSpPr/>
          <p:nvPr/>
        </p:nvSpPr>
        <p:spPr>
          <a:xfrm>
            <a:off x="4155470" y="1263650"/>
            <a:ext cx="1940530" cy="15684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7D23F5-F6D1-0CA0-3FD0-83FF8B0DF537}"/>
              </a:ext>
            </a:extLst>
          </p:cNvPr>
          <p:cNvSpPr/>
          <p:nvPr/>
        </p:nvSpPr>
        <p:spPr>
          <a:xfrm>
            <a:off x="4622799" y="4025901"/>
            <a:ext cx="1930400" cy="167639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5AAE89-A38E-E798-B6A9-DA8507519012}"/>
              </a:ext>
            </a:extLst>
          </p:cNvPr>
          <p:cNvSpPr txBox="1"/>
          <p:nvPr/>
        </p:nvSpPr>
        <p:spPr>
          <a:xfrm>
            <a:off x="6397952" y="670580"/>
            <a:ext cx="146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Arduino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50AC53-0EC2-C1B4-AA3E-250E05EDA10F}"/>
              </a:ext>
            </a:extLst>
          </p:cNvPr>
          <p:cNvSpPr txBox="1"/>
          <p:nvPr/>
        </p:nvSpPr>
        <p:spPr>
          <a:xfrm>
            <a:off x="1668233" y="125393"/>
            <a:ext cx="18032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Labrador board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89B7EE-A1A1-3E29-428A-44B54E66397B}"/>
              </a:ext>
            </a:extLst>
          </p:cNvPr>
          <p:cNvSpPr txBox="1"/>
          <p:nvPr/>
        </p:nvSpPr>
        <p:spPr>
          <a:xfrm>
            <a:off x="6081073" y="1655742"/>
            <a:ext cx="14685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Virtual Ground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6B01C-3266-DA3B-3CC4-12DF5B4F3C01}"/>
              </a:ext>
            </a:extLst>
          </p:cNvPr>
          <p:cNvSpPr txBox="1"/>
          <p:nvPr/>
        </p:nvSpPr>
        <p:spPr>
          <a:xfrm>
            <a:off x="6715370" y="4387046"/>
            <a:ext cx="193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Active Low pass filter</a:t>
            </a:r>
          </a:p>
        </p:txBody>
      </p:sp>
    </p:spTree>
    <p:extLst>
      <p:ext uri="{BB962C8B-B14F-4D97-AF65-F5344CB8AC3E}">
        <p14:creationId xmlns:p14="http://schemas.microsoft.com/office/powerpoint/2010/main" val="3642292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5B1B9A6-A515-668F-3FA0-13E2B7BB810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2736E49-F7D8-CD03-B221-F624144FF1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0"/>
            <a:ext cx="8077200" cy="6883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548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FE937-28B4-9393-5E93-BAC7DAB9A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69C3F-6AB6-0896-D361-D5C1486CA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 smtClean="0">
                          <a:effectLst/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x-IV_mathan" sz="2800" smtClean="0">
                          <a:effectLst/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x-IV_mathan" sz="2800" smtClean="0"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x-IV_mathan" sz="2800" smtClean="0">
                          <a:effectLst/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mbria Math" panose="02040503050406030204" pitchFamily="18" charset="0"/>
                  </a:rPr>
                  <a:t>Gain = 2+7=9 V/V</a:t>
                </a:r>
              </a:p>
              <a:p>
                <a:pPr marL="0" marR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mbria Math" panose="02040503050406030204" pitchFamily="18" charset="0"/>
                  </a:rPr>
                  <a:t>Cutoff = 10+(5*4) = 30 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169C3F-6AB6-0896-D361-D5C1486CA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4D900A9-9823-A422-56A4-FB002BDCEC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559" r="41066" b="681"/>
          <a:stretch/>
        </p:blipFill>
        <p:spPr>
          <a:xfrm>
            <a:off x="2338892" y="2017622"/>
            <a:ext cx="7514216" cy="107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E09F-0801-C6C6-00B2-C9CD57C5F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618"/>
                <a:ext cx="10515600" cy="6292764"/>
              </a:xfrm>
            </p:spPr>
            <p:txBody>
              <a:bodyPr>
                <a:normAutofit fontScale="62500" lnSpcReduction="20000"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Data: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=30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=470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𝑛𝐹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libri" panose="020F0502020204030204" pitchFamily="34" charset="0"/>
                  </a:rPr>
                  <a:t>Lowpass Filter Formula:</a:t>
                </a:r>
                <a:br>
                  <a:rPr lang="en-US" sz="2800" dirty="0">
                    <a:effectLst/>
                    <a:latin typeface="Calibri" panose="020F050202020403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800" dirty="0">
                  <a:effectLst/>
                  <a:latin typeface="Calibri" panose="020F0502020204030204" pitchFamily="34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x-IV_mathan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470</m:t>
                              </m:r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x-IV_mathan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=11287.58Ω≈11</m:t>
                      </m:r>
                      <m:r>
                        <m:rPr>
                          <m:sty m:val="p"/>
                        </m:rP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mbria Math" panose="02040503050406030204" pitchFamily="18" charset="0"/>
                  </a:rPr>
                  <a:t> 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800" dirty="0">
                    <a:effectLst/>
                    <a:latin typeface="Cambria Math" panose="02040503050406030204" pitchFamily="18" charset="0"/>
                  </a:rPr>
                  <a:t>We are using the inverting amplifier 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𝐺𝑎𝑖𝑛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=9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x-IV_mathan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x-IV_mathan" sz="2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x-IV_mathan" sz="2800">
                                  <a:effectLst/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x-IV_mathan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800" i="1" dirty="0">
                  <a:effectLst/>
                  <a:latin typeface="Cambria Math" panose="02040503050406030204" pitchFamily="18" charset="0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IV_mathan" sz="2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x-IV_mathan" sz="2800">
                              <a:effectLst/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x-IV_mathan" sz="2800">
                          <a:effectLst/>
                          <a:latin typeface="Cambria Math" panose="02040503050406030204" pitchFamily="18" charset="0"/>
                        </a:rPr>
                        <m:t>=1222≈1200Ω</m:t>
                      </m:r>
                    </m:oMath>
                  </m:oMathPara>
                </a14:m>
                <a:endParaRPr lang="x-IV_mathan" sz="2800" dirty="0"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47E09F-0801-C6C6-00B2-C9CD57C5F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618"/>
                <a:ext cx="10515600" cy="6292764"/>
              </a:xfrm>
              <a:blipFill>
                <a:blip r:embed="rId2"/>
                <a:stretch>
                  <a:fillRect l="-52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05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8F6C-627B-6F23-50BD-1E65203A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  <a:cs typeface="David" panose="020F0502020204030204" pitchFamily="34" charset="-79"/>
              </a:rPr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83C9-9DB5-B667-F5EB-1D25F0DC8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used the NI Multisim for the simulation of the circuit.</a:t>
            </a:r>
          </a:p>
          <a:p>
            <a:r>
              <a:rPr lang="en-US" dirty="0"/>
              <a:t>Our filter consist of 741 op-amp in the inverting amplifier configuration.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ircuit&#10;&#10;Description automatically generated">
            <a:extLst>
              <a:ext uri="{FF2B5EF4-FFF2-40B4-BE49-F238E27FC236}">
                <a16:creationId xmlns:a16="http://schemas.microsoft.com/office/drawing/2014/main" id="{2E53EF31-E7A7-C562-7652-7DC6E1E57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86" y="1241717"/>
            <a:ext cx="5291666" cy="4374566"/>
          </a:xfrm>
          <a:prstGeom prst="rect">
            <a:avLst/>
          </a:prstGeom>
        </p:spPr>
      </p:pic>
      <p:pic>
        <p:nvPicPr>
          <p:cNvPr id="5" name="Picture 4" descr="A diagram of a circuit&#10;&#10;Description automatically generated">
            <a:extLst>
              <a:ext uri="{FF2B5EF4-FFF2-40B4-BE49-F238E27FC236}">
                <a16:creationId xmlns:a16="http://schemas.microsoft.com/office/drawing/2014/main" id="{BB4338CE-500B-F05A-42D6-5B50A82C9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989"/>
            <a:ext cx="6800045" cy="3400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BED3D0-8F2D-35B8-EC98-4635E4E0B8DB}"/>
              </a:ext>
            </a:extLst>
          </p:cNvPr>
          <p:cNvSpPr txBox="1"/>
          <p:nvPr/>
        </p:nvSpPr>
        <p:spPr>
          <a:xfrm>
            <a:off x="2451101" y="5675253"/>
            <a:ext cx="3717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Virtual Ground Circuit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BDDA0-2123-D010-94EF-78789C0F63B8}"/>
              </a:ext>
            </a:extLst>
          </p:cNvPr>
          <p:cNvSpPr txBox="1"/>
          <p:nvPr/>
        </p:nvSpPr>
        <p:spPr>
          <a:xfrm>
            <a:off x="6800045" y="5675253"/>
            <a:ext cx="3528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Active Lowpass Filter</a:t>
            </a:r>
          </a:p>
        </p:txBody>
      </p:sp>
    </p:spTree>
    <p:extLst>
      <p:ext uri="{BB962C8B-B14F-4D97-AF65-F5344CB8AC3E}">
        <p14:creationId xmlns:p14="http://schemas.microsoft.com/office/powerpoint/2010/main" val="240460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ircuit&#10;&#10;Description automatically generated">
            <a:extLst>
              <a:ext uri="{FF2B5EF4-FFF2-40B4-BE49-F238E27FC236}">
                <a16:creationId xmlns:a16="http://schemas.microsoft.com/office/drawing/2014/main" id="{0200716D-A85A-2C19-5BA2-DDC5E8F4B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67" y="1241717"/>
            <a:ext cx="5291666" cy="43745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BE95FA8-63D8-8A16-F667-DB048F0C2C11}"/>
              </a:ext>
            </a:extLst>
          </p:cNvPr>
          <p:cNvSpPr/>
          <p:nvPr/>
        </p:nvSpPr>
        <p:spPr>
          <a:xfrm>
            <a:off x="4881093" y="3721994"/>
            <a:ext cx="1519707" cy="1894289"/>
          </a:xfrm>
          <a:prstGeom prst="rect">
            <a:avLst/>
          </a:prstGeom>
          <a:noFill/>
          <a:ln w="571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9D4790-4934-5B96-E27D-E41DC3251202}"/>
              </a:ext>
            </a:extLst>
          </p:cNvPr>
          <p:cNvSpPr txBox="1"/>
          <p:nvPr/>
        </p:nvSpPr>
        <p:spPr>
          <a:xfrm>
            <a:off x="8010659" y="5808372"/>
            <a:ext cx="2871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Lowpass Filter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30F17F-D06C-057C-DB20-C91E848773FB}"/>
              </a:ext>
            </a:extLst>
          </p:cNvPr>
          <p:cNvCxnSpPr>
            <a:stCxn id="11" idx="1"/>
            <a:endCxn id="7" idx="3"/>
          </p:cNvCxnSpPr>
          <p:nvPr/>
        </p:nvCxnSpPr>
        <p:spPr>
          <a:xfrm flipH="1" flipV="1">
            <a:off x="6400800" y="4669139"/>
            <a:ext cx="1609859" cy="1339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1EA72C-C5CC-504F-6AB9-7377703DA6C0}"/>
                  </a:ext>
                </a:extLst>
              </p:cNvPr>
              <p:cNvSpPr txBox="1"/>
              <p:nvPr/>
            </p:nvSpPr>
            <p:spPr>
              <a:xfrm>
                <a:off x="0" y="2407916"/>
                <a:ext cx="2979134" cy="2628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We are using an input signal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active filter can go up to input signal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On higher voltage then 150mV output starts clipping.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1EA72C-C5CC-504F-6AB9-7377703DA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07916"/>
                <a:ext cx="2979134" cy="2628155"/>
              </a:xfrm>
              <a:prstGeom prst="rect">
                <a:avLst/>
              </a:prstGeom>
              <a:blipFill>
                <a:blip r:embed="rId3"/>
                <a:stretch>
                  <a:fillRect l="-1636" t="-928" r="-1022" b="-3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1946CC-1E4F-BC3D-E13B-F3190931D5B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2979134" y="3721994"/>
            <a:ext cx="755740" cy="3801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907024-E6A9-09B3-7837-AD60675603A5}"/>
              </a:ext>
            </a:extLst>
          </p:cNvPr>
          <p:cNvSpPr txBox="1"/>
          <p:nvPr/>
        </p:nvSpPr>
        <p:spPr>
          <a:xfrm>
            <a:off x="444500" y="215346"/>
            <a:ext cx="7245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Vref</a:t>
            </a:r>
            <a:r>
              <a:rPr lang="en-US" dirty="0"/>
              <a:t> is the reference voltage from the virtual ground circuit which is 2.5V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62CAB1-9A55-5BD7-1AD2-BEDCFA757096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067351" y="584678"/>
            <a:ext cx="342709" cy="153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94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C57-54E4-0EEE-8B22-412D3899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Input and Output comparison below the cutoff frequency.</a:t>
                </a:r>
              </a:p>
              <a:p>
                <a:pPr algn="just"/>
                <a:r>
                  <a:rPr lang="en-US" dirty="0"/>
                  <a:t>At cursor 1 channel A and channel B is -100 mV and 904 mV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=9.04=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  <a:blipFill>
                <a:blip r:embed="rId2"/>
                <a:stretch>
                  <a:fillRect l="-2413" t="-238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0224A1A-B418-D107-657C-BE2EC1D24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9478" y="1690688"/>
            <a:ext cx="6646911" cy="2967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907054-DB32-DDEE-0E6F-2E6BCC815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94" y="4664674"/>
            <a:ext cx="5346695" cy="8587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255787-C7B8-5D19-2E3F-9CDADBD55177}"/>
              </a:ext>
            </a:extLst>
          </p:cNvPr>
          <p:cNvSpPr txBox="1"/>
          <p:nvPr/>
        </p:nvSpPr>
        <p:spPr>
          <a:xfrm>
            <a:off x="7202149" y="18256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A(INPUT)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9A9CE-7094-AEDB-135F-4CE2A6543F31}"/>
              </a:ext>
            </a:extLst>
          </p:cNvPr>
          <p:cNvSpPr txBox="1"/>
          <p:nvPr/>
        </p:nvSpPr>
        <p:spPr>
          <a:xfrm>
            <a:off x="9219048" y="427981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B(OUTPUT)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BF356-63EF-8443-DA02-2FCCC9079B97}"/>
              </a:ext>
            </a:extLst>
          </p:cNvPr>
          <p:cNvCxnSpPr>
            <a:stCxn id="24" idx="2"/>
          </p:cNvCxnSpPr>
          <p:nvPr/>
        </p:nvCxnSpPr>
        <p:spPr>
          <a:xfrm flipH="1">
            <a:off x="8210598" y="2194957"/>
            <a:ext cx="1" cy="881875"/>
          </a:xfrm>
          <a:prstGeom prst="straightConnector1">
            <a:avLst/>
          </a:prstGeom>
          <a:ln w="38100">
            <a:solidFill>
              <a:srgbClr val="030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9AC0B3-4E20-133A-E878-811359C3BFB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746014" y="3756662"/>
            <a:ext cx="589686" cy="523151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A9A4BB3-ADD8-7B6C-7EF7-CC9C77AEBE90}"/>
              </a:ext>
            </a:extLst>
          </p:cNvPr>
          <p:cNvSpPr/>
          <p:nvPr/>
        </p:nvSpPr>
        <p:spPr>
          <a:xfrm>
            <a:off x="8618387" y="4889500"/>
            <a:ext cx="2206132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6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C57-54E4-0EEE-8B22-412D3899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Input and Output comparison at the cutoff frequency.</a:t>
                </a:r>
              </a:p>
              <a:p>
                <a:pPr algn="just"/>
                <a:r>
                  <a:rPr lang="en-US" dirty="0"/>
                  <a:t>Phase shift is visible in the plot as the peaks mismatch.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653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=6.53=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</m:oMath>
                </a14:m>
                <a:endParaRPr lang="en-US" dirty="0"/>
              </a:p>
              <a:p>
                <a:pPr algn="just"/>
                <a:r>
                  <a:rPr lang="en-US" dirty="0"/>
                  <a:t>About 3dB loss.</a:t>
                </a: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  <a:blipFill>
                <a:blip r:embed="rId2"/>
                <a:stretch>
                  <a:fillRect l="-2413" t="-238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0224A1A-B418-D107-657C-BE2EC1D24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048" y="1690688"/>
            <a:ext cx="6631770" cy="2967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907054-DB32-DDEE-0E6F-2E6BCC815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950" y="4664674"/>
            <a:ext cx="4900183" cy="85879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255787-C7B8-5D19-2E3F-9CDADBD55177}"/>
              </a:ext>
            </a:extLst>
          </p:cNvPr>
          <p:cNvSpPr txBox="1"/>
          <p:nvPr/>
        </p:nvSpPr>
        <p:spPr>
          <a:xfrm>
            <a:off x="7202149" y="18256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A(INPUT)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9A9CE-7094-AEDB-135F-4CE2A6543F31}"/>
              </a:ext>
            </a:extLst>
          </p:cNvPr>
          <p:cNvSpPr txBox="1"/>
          <p:nvPr/>
        </p:nvSpPr>
        <p:spPr>
          <a:xfrm>
            <a:off x="9219048" y="427981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B(OUTPUT)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BF356-63EF-8443-DA02-2FCCC9079B9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8044249" y="2194957"/>
            <a:ext cx="166350" cy="918946"/>
          </a:xfrm>
          <a:prstGeom prst="straightConnector1">
            <a:avLst/>
          </a:prstGeom>
          <a:ln w="38100">
            <a:solidFill>
              <a:srgbClr val="030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9AC0B3-4E20-133A-E878-811359C3BFB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219048" y="3805881"/>
            <a:ext cx="1116652" cy="473932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A9A4BB3-ADD8-7B6C-7EF7-CC9C77AEBE90}"/>
              </a:ext>
            </a:extLst>
          </p:cNvPr>
          <p:cNvSpPr/>
          <p:nvPr/>
        </p:nvSpPr>
        <p:spPr>
          <a:xfrm>
            <a:off x="8666012" y="5037179"/>
            <a:ext cx="881213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58487-335C-B251-ACED-41FF29C655C8}"/>
              </a:ext>
            </a:extLst>
          </p:cNvPr>
          <p:cNvSpPr/>
          <p:nvPr/>
        </p:nvSpPr>
        <p:spPr>
          <a:xfrm>
            <a:off x="9678837" y="4889500"/>
            <a:ext cx="881213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2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B7C57-54E4-0EEE-8B22-412D3899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Input and Output comparison above the cutoff frequency.</a:t>
                </a:r>
              </a:p>
              <a:p>
                <a:pPr algn="just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=0.56=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𝑔𝑎𝑖𝑛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85F08FDD-01EA-A774-F943-F4F6FEF171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51278" cy="4351338"/>
              </a:xfrm>
              <a:blipFill>
                <a:blip r:embed="rId2"/>
                <a:stretch>
                  <a:fillRect l="-2413" t="-2381" r="-2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50224A1A-B418-D107-657C-BE2EC1D24A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0636" y="1690688"/>
            <a:ext cx="6604593" cy="2967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907054-DB32-DDEE-0E6F-2E6BCC815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950" y="4678375"/>
            <a:ext cx="4900183" cy="8313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255787-C7B8-5D19-2E3F-9CDADBD55177}"/>
              </a:ext>
            </a:extLst>
          </p:cNvPr>
          <p:cNvSpPr txBox="1"/>
          <p:nvPr/>
        </p:nvSpPr>
        <p:spPr>
          <a:xfrm>
            <a:off x="7202149" y="1825625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A(INPUT)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C9A9CE-7094-AEDB-135F-4CE2A6543F31}"/>
              </a:ext>
            </a:extLst>
          </p:cNvPr>
          <p:cNvSpPr txBox="1"/>
          <p:nvPr/>
        </p:nvSpPr>
        <p:spPr>
          <a:xfrm>
            <a:off x="9219048" y="4279813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 B(OUTPUT)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33BF356-63EF-8443-DA02-2FCCC9079B97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7886700" y="2194957"/>
            <a:ext cx="323899" cy="535543"/>
          </a:xfrm>
          <a:prstGeom prst="straightConnector1">
            <a:avLst/>
          </a:prstGeom>
          <a:ln w="38100">
            <a:solidFill>
              <a:srgbClr val="0303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19AC0B3-4E20-133A-E878-811359C3BFBA}"/>
              </a:ext>
            </a:extLst>
          </p:cNvPr>
          <p:cNvCxnSpPr>
            <a:cxnSpLocks/>
            <a:stCxn id="25" idx="0"/>
          </p:cNvCxnSpPr>
          <p:nvPr/>
        </p:nvCxnSpPr>
        <p:spPr>
          <a:xfrm flipH="1" flipV="1">
            <a:off x="9410700" y="3708400"/>
            <a:ext cx="925000" cy="571413"/>
          </a:xfrm>
          <a:prstGeom prst="straightConnector1">
            <a:avLst/>
          </a:prstGeom>
          <a:ln w="38100">
            <a:solidFill>
              <a:srgbClr val="FF2F2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A9A4BB3-ADD8-7B6C-7EF7-CC9C77AEBE90}"/>
              </a:ext>
            </a:extLst>
          </p:cNvPr>
          <p:cNvSpPr/>
          <p:nvPr/>
        </p:nvSpPr>
        <p:spPr>
          <a:xfrm>
            <a:off x="8666012" y="5037179"/>
            <a:ext cx="881213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858487-335C-B251-ACED-41FF29C655C8}"/>
              </a:ext>
            </a:extLst>
          </p:cNvPr>
          <p:cNvSpPr/>
          <p:nvPr/>
        </p:nvSpPr>
        <p:spPr>
          <a:xfrm>
            <a:off x="9678837" y="4889500"/>
            <a:ext cx="881213" cy="1905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33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338</Words>
  <Application>Microsoft Office PowerPoint</Application>
  <PresentationFormat>Widescreen</PresentationFormat>
  <Paragraphs>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Cambria Math</vt:lpstr>
      <vt:lpstr>Office Theme</vt:lpstr>
      <vt:lpstr>Active Lowpass Filter</vt:lpstr>
      <vt:lpstr>Calculation</vt:lpstr>
      <vt:lpstr>PowerPoint Presentation</vt:lpstr>
      <vt:lpstr>Simulation</vt:lpstr>
      <vt:lpstr>PowerPoint Presentation</vt:lpstr>
      <vt:lpstr>PowerPoint Presentation</vt:lpstr>
      <vt:lpstr>Simulation</vt:lpstr>
      <vt:lpstr>Simulation</vt:lpstr>
      <vt:lpstr>Simulation</vt:lpstr>
      <vt:lpstr>Frequency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Lowpass Filter</dc:title>
  <dc:creator>MUBEEN ALAM</dc:creator>
  <cp:lastModifiedBy>MUBEEN ALAM</cp:lastModifiedBy>
  <cp:revision>23</cp:revision>
  <dcterms:created xsi:type="dcterms:W3CDTF">2024-04-13T04:36:57Z</dcterms:created>
  <dcterms:modified xsi:type="dcterms:W3CDTF">2024-04-15T18:11:48Z</dcterms:modified>
</cp:coreProperties>
</file>