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3" r:id="rId6"/>
    <p:sldId id="264" r:id="rId7"/>
    <p:sldId id="276" r:id="rId8"/>
    <p:sldId id="281" r:id="rId9"/>
    <p:sldId id="265" r:id="rId10"/>
    <p:sldId id="283" r:id="rId11"/>
    <p:sldId id="267" r:id="rId12"/>
    <p:sldId id="268" r:id="rId13"/>
    <p:sldId id="269" r:id="rId14"/>
    <p:sldId id="270" r:id="rId15"/>
    <p:sldId id="285" r:id="rId16"/>
    <p:sldId id="271" r:id="rId17"/>
    <p:sldId id="272" r:id="rId18"/>
    <p:sldId id="286"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1/18/2022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1/18/2022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1/18/2022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1/18/2022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1/18/2022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sv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hyperlink" Target="https://www.peertechzpublications.com/articles/TCSIT-6-140.php"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irjet.net/archives/v7/i3/irjet-v7i3590.pdf" TargetMode="External"/><Relationship Id="rId2" Type="http://schemas.openxmlformats.org/officeDocument/2006/relationships/hyperlink" Target="https://www.researchgate.net/publication/352785109_a_review_on_phishing_website_detection_using_machine_learning" TargetMode="External"/><Relationship Id="rId1" Type="http://schemas.openxmlformats.org/officeDocument/2006/relationships/slideLayout" Target="../slideLayouts/slideLayout6.xml"/><Relationship Id="rId5" Type="http://schemas.openxmlformats.org/officeDocument/2006/relationships/hyperlink" Target="https://www.bibliomed.org/mnsfulltext/197/197-1599115293.Pdf?1640007654" TargetMode="External"/><Relationship Id="rId4" Type="http://schemas.openxmlformats.org/officeDocument/2006/relationships/hyperlink" Target="https://www.peertechzpublications.com/articles/TCSIT-6-140.Ph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8.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8.xml"/><Relationship Id="rId5" Type="http://schemas.openxmlformats.org/officeDocument/2006/relationships/image" Target="../media/image13.sv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sv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0" y="2052145"/>
            <a:ext cx="5028654" cy="1777271"/>
          </a:xfrm>
        </p:spPr>
        <p:txBody>
          <a:bodyPr>
            <a:normAutofit fontScale="90000"/>
          </a:bodyPr>
          <a:lstStyle/>
          <a:p>
            <a:pPr>
              <a:lnSpc>
                <a:spcPct val="150000"/>
              </a:lnSpc>
            </a:pPr>
            <a:br>
              <a:rPr lang="en-US" sz="3200" b="1" i="1" dirty="0">
                <a:latin typeface="Book Antiqua" panose="02040602050305030304" pitchFamily="18" charset="0"/>
              </a:rPr>
            </a:br>
            <a:r>
              <a:rPr lang="en-US" sz="4000" b="1" i="1" dirty="0">
                <a:latin typeface="Book Antiqua" panose="02040602050305030304" pitchFamily="18" charset="0"/>
              </a:rPr>
              <a:t>Chrome Extension for Detecting Phishing Websites</a:t>
            </a:r>
            <a:endParaRPr lang="en-US" sz="4000" b="1" i="1" dirty="0">
              <a:solidFill>
                <a:schemeClr val="tx1"/>
              </a:solidFill>
              <a:latin typeface="Book Antiqua" panose="02040602050305030304" pitchFamily="18"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16540" y="5441576"/>
            <a:ext cx="2770095" cy="1416414"/>
          </a:xfrm>
        </p:spPr>
        <p:txBody>
          <a:bodyPr>
            <a:normAutofit fontScale="77500" lnSpcReduction="20000"/>
          </a:bodyPr>
          <a:lstStyle/>
          <a:p>
            <a:pPr algn="l">
              <a:lnSpc>
                <a:spcPct val="100000"/>
              </a:lnSpc>
              <a:spcAft>
                <a:spcPts val="600"/>
              </a:spcAft>
            </a:pPr>
            <a:r>
              <a:rPr lang="en-US" sz="2400" b="1" dirty="0">
                <a:solidFill>
                  <a:schemeClr val="bg1"/>
                </a:solidFill>
                <a:latin typeface="Mongolian Baiti" panose="03000500000000000000" pitchFamily="66" charset="0"/>
                <a:cs typeface="Mongolian Baiti" panose="03000500000000000000" pitchFamily="66" charset="0"/>
              </a:rPr>
              <a:t>Presentation by:</a:t>
            </a:r>
          </a:p>
          <a:p>
            <a:pPr algn="l">
              <a:lnSpc>
                <a:spcPct val="100000"/>
              </a:lnSpc>
              <a:spcAft>
                <a:spcPts val="600"/>
              </a:spcAft>
            </a:pPr>
            <a:r>
              <a:rPr lang="en-US" sz="2400" b="1" dirty="0">
                <a:solidFill>
                  <a:schemeClr val="bg1"/>
                </a:solidFill>
                <a:latin typeface="Mongolian Baiti" panose="03000500000000000000" pitchFamily="66" charset="0"/>
                <a:cs typeface="Mongolian Baiti" panose="03000500000000000000" pitchFamily="66" charset="0"/>
              </a:rPr>
              <a:t>	Mubeena Nazar</a:t>
            </a:r>
          </a:p>
          <a:p>
            <a:pPr algn="l">
              <a:lnSpc>
                <a:spcPct val="100000"/>
              </a:lnSpc>
              <a:spcAft>
                <a:spcPts val="600"/>
              </a:spcAft>
            </a:pPr>
            <a:r>
              <a:rPr lang="en-US" sz="2400" b="1" dirty="0">
                <a:solidFill>
                  <a:schemeClr val="bg1"/>
                </a:solidFill>
                <a:latin typeface="Mongolian Baiti" panose="03000500000000000000" pitchFamily="66" charset="0"/>
                <a:cs typeface="Mongolian Baiti" panose="03000500000000000000" pitchFamily="66" charset="0"/>
              </a:rPr>
              <a:t>	Roll no:41  </a:t>
            </a:r>
          </a:p>
          <a:p>
            <a:pPr algn="l">
              <a:lnSpc>
                <a:spcPct val="100000"/>
              </a:lnSpc>
              <a:spcAft>
                <a:spcPts val="600"/>
              </a:spcAft>
            </a:pPr>
            <a:r>
              <a:rPr lang="en-US" sz="2400" b="1" dirty="0">
                <a:solidFill>
                  <a:schemeClr val="bg1"/>
                </a:solidFill>
                <a:latin typeface="Mongolian Baiti" panose="03000500000000000000" pitchFamily="66" charset="0"/>
                <a:cs typeface="Mongolian Baiti" panose="03000500000000000000" pitchFamily="66" charset="0"/>
              </a:rPr>
              <a:t>	S3 MCA </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descr="Man">
            <a:extLst>
              <a:ext uri="{FF2B5EF4-FFF2-40B4-BE49-F238E27FC236}">
                <a16:creationId xmlns:a16="http://schemas.microsoft.com/office/drawing/2014/main" id="{F641277D-EE0F-4AEB-ABDC-46AFD6ED9B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2047" y="2832849"/>
            <a:ext cx="1416423" cy="1416423"/>
          </a:xfrm>
          <a:prstGeom prst="rect">
            <a:avLst/>
          </a:prstGeom>
        </p:spPr>
      </p:pic>
      <p:sp>
        <p:nvSpPr>
          <p:cNvPr id="9" name="TextBox 8">
            <a:extLst>
              <a:ext uri="{FF2B5EF4-FFF2-40B4-BE49-F238E27FC236}">
                <a16:creationId xmlns:a16="http://schemas.microsoft.com/office/drawing/2014/main" id="{45D2A79B-DA84-450E-8C5F-2323EFAB0709}"/>
              </a:ext>
            </a:extLst>
          </p:cNvPr>
          <p:cNvSpPr txBox="1"/>
          <p:nvPr/>
        </p:nvSpPr>
        <p:spPr>
          <a:xfrm>
            <a:off x="242047" y="254689"/>
            <a:ext cx="11707906" cy="769441"/>
          </a:xfrm>
          <a:prstGeom prst="rect">
            <a:avLst/>
          </a:prstGeom>
          <a:solidFill>
            <a:schemeClr val="accent2">
              <a:lumMod val="75000"/>
            </a:schemeClr>
          </a:solidFill>
        </p:spPr>
        <p:txBody>
          <a:bodyPr wrap="square">
            <a:spAutoFit/>
          </a:bodyPr>
          <a:lstStyle/>
          <a:p>
            <a:pPr algn="ctr"/>
            <a:r>
              <a:rPr lang="en-IN" sz="4000" dirty="0">
                <a:solidFill>
                  <a:schemeClr val="bg1"/>
                </a:solidFill>
                <a:latin typeface="Times New Roman" panose="02020603050405020304" pitchFamily="18" charset="0"/>
                <a:cs typeface="Times New Roman" panose="02020603050405020304" pitchFamily="18" charset="0"/>
              </a:rPr>
              <a:t>Use case </a:t>
            </a:r>
            <a:r>
              <a:rPr lang="en-IN" sz="4400" dirty="0">
                <a:solidFill>
                  <a:schemeClr val="bg1"/>
                </a:solidFill>
                <a:latin typeface="Times New Roman" panose="02020603050405020304" pitchFamily="18" charset="0"/>
                <a:cs typeface="Times New Roman" panose="02020603050405020304" pitchFamily="18" charset="0"/>
              </a:rPr>
              <a:t>Diagram</a:t>
            </a:r>
            <a:r>
              <a:rPr lang="en-IN" sz="4400" dirty="0">
                <a:latin typeface="Times New Roman" panose="02020603050405020304" pitchFamily="18" charset="0"/>
                <a:cs typeface="Times New Roman" panose="02020603050405020304" pitchFamily="18" charset="0"/>
              </a:rPr>
              <a:t> </a:t>
            </a:r>
          </a:p>
        </p:txBody>
      </p:sp>
      <p:sp>
        <p:nvSpPr>
          <p:cNvPr id="10" name="Oval 9">
            <a:extLst>
              <a:ext uri="{FF2B5EF4-FFF2-40B4-BE49-F238E27FC236}">
                <a16:creationId xmlns:a16="http://schemas.microsoft.com/office/drawing/2014/main" id="{864CC077-47F0-41BB-8C3D-2012B3148902}"/>
              </a:ext>
            </a:extLst>
          </p:cNvPr>
          <p:cNvSpPr/>
          <p:nvPr/>
        </p:nvSpPr>
        <p:spPr>
          <a:xfrm>
            <a:off x="2243138" y="1685364"/>
            <a:ext cx="1885950" cy="914400"/>
          </a:xfrm>
          <a:prstGeom prst="ellipse">
            <a:avLst/>
          </a:prstGeom>
          <a:solidFill>
            <a:schemeClr val="accent3"/>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solidFill>
                  <a:schemeClr val="bg1"/>
                </a:solidFill>
                <a:latin typeface="Times New Roman" panose="02020603050405020304" pitchFamily="18" charset="0"/>
                <a:cs typeface="Times New Roman" panose="02020603050405020304" pitchFamily="18" charset="0"/>
              </a:rPr>
              <a:t>Add Extension</a:t>
            </a:r>
          </a:p>
        </p:txBody>
      </p:sp>
      <p:sp>
        <p:nvSpPr>
          <p:cNvPr id="11" name="Oval 10">
            <a:extLst>
              <a:ext uri="{FF2B5EF4-FFF2-40B4-BE49-F238E27FC236}">
                <a16:creationId xmlns:a16="http://schemas.microsoft.com/office/drawing/2014/main" id="{6298C59F-AD1D-4EAE-8A23-2704B53618A7}"/>
              </a:ext>
            </a:extLst>
          </p:cNvPr>
          <p:cNvSpPr/>
          <p:nvPr/>
        </p:nvSpPr>
        <p:spPr>
          <a:xfrm>
            <a:off x="2243138" y="3260998"/>
            <a:ext cx="1885950" cy="914400"/>
          </a:xfrm>
          <a:prstGeom prst="ellipse">
            <a:avLst/>
          </a:prstGeom>
          <a:solidFill>
            <a:schemeClr val="accent3"/>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solidFill>
                  <a:schemeClr val="bg1"/>
                </a:solidFill>
                <a:latin typeface="Times New Roman" panose="02020603050405020304" pitchFamily="18" charset="0"/>
                <a:cs typeface="Times New Roman" panose="02020603050405020304" pitchFamily="18" charset="0"/>
              </a:rPr>
              <a:t>Check</a:t>
            </a:r>
          </a:p>
        </p:txBody>
      </p:sp>
      <p:sp>
        <p:nvSpPr>
          <p:cNvPr id="12" name="Oval 11">
            <a:extLst>
              <a:ext uri="{FF2B5EF4-FFF2-40B4-BE49-F238E27FC236}">
                <a16:creationId xmlns:a16="http://schemas.microsoft.com/office/drawing/2014/main" id="{73C5E95F-C243-4F0E-88D2-C62BA89B13B6}"/>
              </a:ext>
            </a:extLst>
          </p:cNvPr>
          <p:cNvSpPr/>
          <p:nvPr/>
        </p:nvSpPr>
        <p:spPr>
          <a:xfrm>
            <a:off x="2243138" y="4836632"/>
            <a:ext cx="1885950" cy="914400"/>
          </a:xfrm>
          <a:prstGeom prst="ellipse">
            <a:avLst/>
          </a:prstGeom>
          <a:solidFill>
            <a:schemeClr val="accent3"/>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solidFill>
                  <a:schemeClr val="bg1"/>
                </a:solidFill>
                <a:latin typeface="Times New Roman" panose="02020603050405020304" pitchFamily="18" charset="0"/>
                <a:cs typeface="Times New Roman" panose="02020603050405020304" pitchFamily="18" charset="0"/>
              </a:rPr>
              <a:t>Register</a:t>
            </a:r>
          </a:p>
        </p:txBody>
      </p:sp>
      <p:cxnSp>
        <p:nvCxnSpPr>
          <p:cNvPr id="16" name="Straight Arrow Connector 15">
            <a:extLst>
              <a:ext uri="{FF2B5EF4-FFF2-40B4-BE49-F238E27FC236}">
                <a16:creationId xmlns:a16="http://schemas.microsoft.com/office/drawing/2014/main" id="{4DC20B71-7DAA-48DE-A40E-BB0D5F307649}"/>
              </a:ext>
            </a:extLst>
          </p:cNvPr>
          <p:cNvCxnSpPr>
            <a:cxnSpLocks/>
          </p:cNvCxnSpPr>
          <p:nvPr/>
        </p:nvCxnSpPr>
        <p:spPr>
          <a:xfrm flipV="1">
            <a:off x="1255059" y="2420472"/>
            <a:ext cx="988079" cy="6169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10D867D1-CD68-4692-8317-005A11629F59}"/>
              </a:ext>
            </a:extLst>
          </p:cNvPr>
          <p:cNvCxnSpPr>
            <a:cxnSpLocks/>
          </p:cNvCxnSpPr>
          <p:nvPr/>
        </p:nvCxnSpPr>
        <p:spPr>
          <a:xfrm>
            <a:off x="1389529" y="3627472"/>
            <a:ext cx="72614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0F5E98B8-699A-41BB-872F-E6F1FCDCADC9}"/>
              </a:ext>
            </a:extLst>
          </p:cNvPr>
          <p:cNvCxnSpPr>
            <a:cxnSpLocks/>
          </p:cNvCxnSpPr>
          <p:nvPr/>
        </p:nvCxnSpPr>
        <p:spPr>
          <a:xfrm>
            <a:off x="1127592" y="4384723"/>
            <a:ext cx="988079" cy="8058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Oval 26">
            <a:extLst>
              <a:ext uri="{FF2B5EF4-FFF2-40B4-BE49-F238E27FC236}">
                <a16:creationId xmlns:a16="http://schemas.microsoft.com/office/drawing/2014/main" id="{DE266417-49E8-4CD2-A520-D5ED9D25547B}"/>
              </a:ext>
            </a:extLst>
          </p:cNvPr>
          <p:cNvSpPr/>
          <p:nvPr/>
        </p:nvSpPr>
        <p:spPr>
          <a:xfrm>
            <a:off x="5711866" y="5323221"/>
            <a:ext cx="2116899" cy="855622"/>
          </a:xfrm>
          <a:prstGeom prst="ellipse">
            <a:avLst/>
          </a:prstGeom>
          <a:solidFill>
            <a:schemeClr val="accent3">
              <a:lumMod val="7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bg1"/>
                </a:solidFill>
                <a:latin typeface="Times New Roman" panose="02020603050405020304" pitchFamily="18" charset="0"/>
                <a:cs typeface="Times New Roman" panose="02020603050405020304" pitchFamily="18" charset="0"/>
              </a:rPr>
              <a:t>User Management</a:t>
            </a:r>
          </a:p>
        </p:txBody>
      </p:sp>
      <p:sp>
        <p:nvSpPr>
          <p:cNvPr id="30" name="Oval 29">
            <a:extLst>
              <a:ext uri="{FF2B5EF4-FFF2-40B4-BE49-F238E27FC236}">
                <a16:creationId xmlns:a16="http://schemas.microsoft.com/office/drawing/2014/main" id="{174FA75C-CB11-475A-8B03-669E52D9646A}"/>
              </a:ext>
            </a:extLst>
          </p:cNvPr>
          <p:cNvSpPr/>
          <p:nvPr/>
        </p:nvSpPr>
        <p:spPr>
          <a:xfrm>
            <a:off x="5711864" y="4462420"/>
            <a:ext cx="2229633" cy="710216"/>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Alert user</a:t>
            </a:r>
          </a:p>
        </p:txBody>
      </p:sp>
      <p:sp>
        <p:nvSpPr>
          <p:cNvPr id="31" name="Oval 30">
            <a:extLst>
              <a:ext uri="{FF2B5EF4-FFF2-40B4-BE49-F238E27FC236}">
                <a16:creationId xmlns:a16="http://schemas.microsoft.com/office/drawing/2014/main" id="{8B642ECE-3486-4E4F-9F36-F3E832AE6841}"/>
              </a:ext>
            </a:extLst>
          </p:cNvPr>
          <p:cNvSpPr/>
          <p:nvPr/>
        </p:nvSpPr>
        <p:spPr>
          <a:xfrm>
            <a:off x="5711865" y="1685364"/>
            <a:ext cx="2116899" cy="863254"/>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Store Whitelist</a:t>
            </a:r>
          </a:p>
        </p:txBody>
      </p:sp>
      <p:sp>
        <p:nvSpPr>
          <p:cNvPr id="32" name="Oval 31">
            <a:extLst>
              <a:ext uri="{FF2B5EF4-FFF2-40B4-BE49-F238E27FC236}">
                <a16:creationId xmlns:a16="http://schemas.microsoft.com/office/drawing/2014/main" id="{F1796B6C-C90D-4BF5-B6A9-1F506D22E0A9}"/>
              </a:ext>
            </a:extLst>
          </p:cNvPr>
          <p:cNvSpPr/>
          <p:nvPr/>
        </p:nvSpPr>
        <p:spPr>
          <a:xfrm>
            <a:off x="5711864" y="3621843"/>
            <a:ext cx="2229633" cy="696771"/>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Store Previous history</a:t>
            </a:r>
          </a:p>
        </p:txBody>
      </p:sp>
      <p:sp>
        <p:nvSpPr>
          <p:cNvPr id="33" name="Oval 32">
            <a:extLst>
              <a:ext uri="{FF2B5EF4-FFF2-40B4-BE49-F238E27FC236}">
                <a16:creationId xmlns:a16="http://schemas.microsoft.com/office/drawing/2014/main" id="{D2DAD14E-C670-4A57-A5BC-27AED42E5C71}"/>
              </a:ext>
            </a:extLst>
          </p:cNvPr>
          <p:cNvSpPr/>
          <p:nvPr/>
        </p:nvSpPr>
        <p:spPr>
          <a:xfrm>
            <a:off x="5719707" y="2730122"/>
            <a:ext cx="2116899" cy="710217"/>
          </a:xfrm>
          <a:prstGeom prst="ellips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Store blacklist</a:t>
            </a:r>
          </a:p>
        </p:txBody>
      </p:sp>
      <p:cxnSp>
        <p:nvCxnSpPr>
          <p:cNvPr id="34" name="Straight Arrow Connector 33">
            <a:extLst>
              <a:ext uri="{FF2B5EF4-FFF2-40B4-BE49-F238E27FC236}">
                <a16:creationId xmlns:a16="http://schemas.microsoft.com/office/drawing/2014/main" id="{F2C0B87C-F82F-4687-8E64-B1EEDB012BC5}"/>
              </a:ext>
            </a:extLst>
          </p:cNvPr>
          <p:cNvCxnSpPr>
            <a:cxnSpLocks/>
          </p:cNvCxnSpPr>
          <p:nvPr/>
        </p:nvCxnSpPr>
        <p:spPr>
          <a:xfrm flipH="1" flipV="1">
            <a:off x="7941498" y="2286002"/>
            <a:ext cx="2194540" cy="13358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8" name="Graphic 37" descr="Computer">
            <a:extLst>
              <a:ext uri="{FF2B5EF4-FFF2-40B4-BE49-F238E27FC236}">
                <a16:creationId xmlns:a16="http://schemas.microsoft.com/office/drawing/2014/main" id="{259165BD-9C5C-4F99-8F69-5B41F2A1CA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45271" y="3548020"/>
            <a:ext cx="914400" cy="914400"/>
          </a:xfrm>
          <a:prstGeom prst="rect">
            <a:avLst/>
          </a:prstGeom>
        </p:spPr>
      </p:pic>
      <p:cxnSp>
        <p:nvCxnSpPr>
          <p:cNvPr id="39" name="Straight Arrow Connector 38">
            <a:extLst>
              <a:ext uri="{FF2B5EF4-FFF2-40B4-BE49-F238E27FC236}">
                <a16:creationId xmlns:a16="http://schemas.microsoft.com/office/drawing/2014/main" id="{A6D9112E-51B1-4762-A69D-B2A1A61297A0}"/>
              </a:ext>
            </a:extLst>
          </p:cNvPr>
          <p:cNvCxnSpPr>
            <a:cxnSpLocks/>
          </p:cNvCxnSpPr>
          <p:nvPr/>
        </p:nvCxnSpPr>
        <p:spPr>
          <a:xfrm flipH="1" flipV="1">
            <a:off x="8081720" y="3085230"/>
            <a:ext cx="1993933" cy="7040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A526FCD0-200E-44BC-BE2B-7F25AA602B6D}"/>
              </a:ext>
            </a:extLst>
          </p:cNvPr>
          <p:cNvCxnSpPr>
            <a:cxnSpLocks/>
          </p:cNvCxnSpPr>
          <p:nvPr/>
        </p:nvCxnSpPr>
        <p:spPr>
          <a:xfrm flipH="1" flipV="1">
            <a:off x="8070143" y="3970228"/>
            <a:ext cx="1945125" cy="349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F093D572-02EE-40E0-97A6-2E103C9CDB0B}"/>
              </a:ext>
            </a:extLst>
          </p:cNvPr>
          <p:cNvCxnSpPr>
            <a:cxnSpLocks/>
          </p:cNvCxnSpPr>
          <p:nvPr/>
        </p:nvCxnSpPr>
        <p:spPr>
          <a:xfrm flipH="1">
            <a:off x="8093897" y="4249272"/>
            <a:ext cx="1981756" cy="55502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82910FFD-7F4F-4B76-B0D0-A654E841E8C5}"/>
              </a:ext>
            </a:extLst>
          </p:cNvPr>
          <p:cNvCxnSpPr>
            <a:cxnSpLocks/>
          </p:cNvCxnSpPr>
          <p:nvPr/>
        </p:nvCxnSpPr>
        <p:spPr>
          <a:xfrm flipH="1">
            <a:off x="8070143" y="4462420"/>
            <a:ext cx="2134906" cy="11646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4" name="TextBox 53">
            <a:extLst>
              <a:ext uri="{FF2B5EF4-FFF2-40B4-BE49-F238E27FC236}">
                <a16:creationId xmlns:a16="http://schemas.microsoft.com/office/drawing/2014/main" id="{783E42D4-EEC3-4488-873C-E63CCB8FD173}"/>
              </a:ext>
            </a:extLst>
          </p:cNvPr>
          <p:cNvSpPr txBox="1"/>
          <p:nvPr/>
        </p:nvSpPr>
        <p:spPr>
          <a:xfrm>
            <a:off x="487038" y="2458023"/>
            <a:ext cx="988079" cy="369332"/>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User</a:t>
            </a:r>
            <a:endParaRPr lang="en-IN" sz="2400" b="1" dirty="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E09A89DD-EE7A-4914-B887-23879770FC1E}"/>
              </a:ext>
            </a:extLst>
          </p:cNvPr>
          <p:cNvSpPr txBox="1"/>
          <p:nvPr/>
        </p:nvSpPr>
        <p:spPr>
          <a:xfrm>
            <a:off x="10338844" y="3008625"/>
            <a:ext cx="967904" cy="584775"/>
          </a:xfrm>
          <a:prstGeom prst="rect">
            <a:avLst/>
          </a:prstGeom>
          <a:noFill/>
        </p:spPr>
        <p:txBody>
          <a:bodyPr wrap="square">
            <a:spAutoFit/>
          </a:bodyPr>
          <a:lstStyle/>
          <a:p>
            <a:pPr algn="ctr"/>
            <a:r>
              <a:rPr lang="en-IN" sz="1600" b="1" dirty="0">
                <a:latin typeface="Times New Roman" panose="02020603050405020304" pitchFamily="18" charset="0"/>
                <a:cs typeface="Times New Roman" panose="02020603050405020304" pitchFamily="18" charset="0"/>
              </a:rPr>
              <a:t>Phishing System</a:t>
            </a:r>
          </a:p>
        </p:txBody>
      </p:sp>
    </p:spTree>
    <p:extLst>
      <p:ext uri="{BB962C8B-B14F-4D97-AF65-F5344CB8AC3E}">
        <p14:creationId xmlns:p14="http://schemas.microsoft.com/office/powerpoint/2010/main" val="65100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up)">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down)">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down)">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wipe(down)">
                                      <p:cBhvr>
                                        <p:cTn id="32" dur="500"/>
                                        <p:tgtEl>
                                          <p:spTgt spid="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up)">
                                      <p:cBhvr>
                                        <p:cTn id="37" dur="500"/>
                                        <p:tgtEl>
                                          <p:spTgt spid="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wipe(up)">
                                      <p:cBhvr>
                                        <p:cTn id="4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F38AE8-D529-4ED5-BD4D-A2E1E5C16CE2}"/>
              </a:ext>
            </a:extLst>
          </p:cNvPr>
          <p:cNvSpPr txBox="1"/>
          <p:nvPr/>
        </p:nvSpPr>
        <p:spPr>
          <a:xfrm>
            <a:off x="1030942" y="1120588"/>
            <a:ext cx="10443882" cy="4312334"/>
          </a:xfrm>
          <a:prstGeom prst="rect">
            <a:avLst/>
          </a:prstGeom>
          <a:noFill/>
        </p:spPr>
        <p:txBody>
          <a:bodyPr wrap="square">
            <a:spAutoFit/>
          </a:bodyPr>
          <a:lstStyle/>
          <a:p>
            <a:pPr algn="ctr">
              <a:lnSpc>
                <a:spcPct val="107000"/>
              </a:lnSpc>
              <a:spcAft>
                <a:spcPts val="800"/>
              </a:spcAft>
            </a:pPr>
            <a:endParaRPr lang="en-IN" sz="24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IN" sz="24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Detection and classification of phishing websites </a:t>
            </a:r>
          </a:p>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Link : </a:t>
            </a:r>
            <a:r>
              <a:rPr lang="en-IN" sz="1800" u="sng" dirty="0">
                <a:solidFill>
                  <a:srgbClr val="7030A0"/>
                </a:solidFill>
                <a:effectLst/>
                <a:latin typeface="Bookman Old Style" panose="020506040505050202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https://www.peertechzpublications.com/articles/TCSIT-6-140.php</a:t>
            </a:r>
            <a:endParaRPr lang="en-IN" sz="16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Inferences: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There two approaches that are typically used in detecting phishing websites blacklist based approach and heuristic-based approach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This paper uses the classification rule which is one of the induction technique in datamining as the paper is chooses to go with heuristic based approach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rPr>
              <a:t>This paper suggest how to use the machine learning technique to classify the Phishing website as the usage of blacklist to identify the phishing website is not effective in zero hour attack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45C133A-B042-4094-9139-A27068705BEA}"/>
              </a:ext>
            </a:extLst>
          </p:cNvPr>
          <p:cNvSpPr txBox="1"/>
          <p:nvPr/>
        </p:nvSpPr>
        <p:spPr>
          <a:xfrm>
            <a:off x="242047" y="254689"/>
            <a:ext cx="11707906" cy="769441"/>
          </a:xfrm>
          <a:prstGeom prst="rect">
            <a:avLst/>
          </a:prstGeom>
          <a:solidFill>
            <a:schemeClr val="accent4">
              <a:lumMod val="75000"/>
            </a:schemeClr>
          </a:solidFill>
        </p:spPr>
        <p:txBody>
          <a:bodyPr wrap="square">
            <a:spAutoFit/>
          </a:bodyPr>
          <a:lstStyle/>
          <a:p>
            <a:pPr algn="ctr"/>
            <a:r>
              <a:rPr lang="en-IN" sz="4400" dirty="0">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391920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fade">
                                      <p:cBhvr>
                                        <p:cTn id="1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F38AE8-D529-4ED5-BD4D-A2E1E5C16CE2}"/>
              </a:ext>
            </a:extLst>
          </p:cNvPr>
          <p:cNvSpPr txBox="1"/>
          <p:nvPr/>
        </p:nvSpPr>
        <p:spPr>
          <a:xfrm>
            <a:off x="1030942" y="1120588"/>
            <a:ext cx="10443882" cy="3851311"/>
          </a:xfrm>
          <a:prstGeom prst="rect">
            <a:avLst/>
          </a:prstGeom>
          <a:noFill/>
        </p:spPr>
        <p:txBody>
          <a:bodyPr wrap="square">
            <a:spAutoFit/>
          </a:bodyPr>
          <a:lstStyle/>
          <a:p>
            <a:pPr algn="ctr">
              <a:lnSpc>
                <a:spcPct val="107000"/>
              </a:lnSpc>
              <a:spcAft>
                <a:spcPts val="800"/>
              </a:spcAft>
            </a:pPr>
            <a:endParaRPr lang="en-IN" sz="24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endParaRPr>
          </a:p>
          <a:p>
            <a:pPr marL="457200" algn="ctr">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457200" algn="ctr">
              <a:lnSpc>
                <a:spcPct val="107000"/>
              </a:lnSpc>
              <a:spcAft>
                <a:spcPts val="800"/>
              </a:spcAft>
            </a:pPr>
            <a:r>
              <a:rPr lang="en-IN" sz="2400" b="1" dirty="0">
                <a:solidFill>
                  <a:srgbClr val="FF0000"/>
                </a:solidFill>
                <a:effectLst/>
                <a:latin typeface="Bookman Old Style" panose="02050604050505020204" pitchFamily="18" charset="0"/>
                <a:ea typeface="Calibri" panose="020F0502020204030204" pitchFamily="34" charset="0"/>
                <a:cs typeface="Times New Roman" panose="02020603050405020304" pitchFamily="18" charset="0"/>
              </a:rPr>
              <a:t>Chrome Extension for Detecting Phishing Websites</a:t>
            </a:r>
          </a:p>
          <a:p>
            <a:pPr marL="457200" algn="ctr">
              <a:lnSpc>
                <a:spcPct val="107000"/>
              </a:lnSpc>
              <a:spcAft>
                <a:spcPts val="800"/>
              </a:spcAft>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Link: </a:t>
            </a:r>
            <a:r>
              <a:rPr lang="en-IN" sz="1800" u="sng" dirty="0">
                <a:solidFill>
                  <a:srgbClr val="7030A0"/>
                </a:solidFill>
                <a:effectLst/>
                <a:latin typeface="Bookman Old Style" panose="02050604050505020204" pitchFamily="18" charset="0"/>
                <a:ea typeface="Calibri" panose="020F0502020204030204" pitchFamily="34" charset="0"/>
                <a:cs typeface="Times New Roman" panose="02020603050405020304" pitchFamily="18" charset="0"/>
              </a:rPr>
              <a:t>https://www.irjet.net/archives/V7/i3/IRJET-V7I3590.pdf</a:t>
            </a:r>
            <a:endParaRPr lang="en-IN" sz="18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Inference: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This paper proposed a chrome plugin that automates the job of detecting and overcoming traditional methods by using a machine learning algorithm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The paper utilizes the Random Forest discriminative classifier for detection of phishing website.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45C133A-B042-4094-9139-A27068705BEA}"/>
              </a:ext>
            </a:extLst>
          </p:cNvPr>
          <p:cNvSpPr txBox="1"/>
          <p:nvPr/>
        </p:nvSpPr>
        <p:spPr>
          <a:xfrm>
            <a:off x="242047" y="254689"/>
            <a:ext cx="11707906" cy="769441"/>
          </a:xfrm>
          <a:prstGeom prst="rect">
            <a:avLst/>
          </a:prstGeom>
          <a:solidFill>
            <a:schemeClr val="accent4">
              <a:lumMod val="75000"/>
            </a:schemeClr>
          </a:solidFill>
        </p:spPr>
        <p:txBody>
          <a:bodyPr wrap="square">
            <a:spAutoFit/>
          </a:bodyPr>
          <a:lstStyle/>
          <a:p>
            <a:pPr algn="ctr"/>
            <a:r>
              <a:rPr lang="en-IN" sz="4400" dirty="0">
                <a:latin typeface="Times New Roman" panose="02020603050405020304" pitchFamily="18" charset="0"/>
                <a:cs typeface="Times New Roman" panose="02020603050405020304" pitchFamily="18" charset="0"/>
              </a:rPr>
              <a:t>Literature Review</a:t>
            </a:r>
          </a:p>
        </p:txBody>
      </p:sp>
    </p:spTree>
    <p:extLst>
      <p:ext uri="{BB962C8B-B14F-4D97-AF65-F5344CB8AC3E}">
        <p14:creationId xmlns:p14="http://schemas.microsoft.com/office/powerpoint/2010/main" val="235869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animEffect transition="in" filter="fade">
                                      <p:cBhvr>
                                        <p:cTn id="16"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FF39A6-E607-4B70-912D-DFDA08ADC851}"/>
              </a:ext>
            </a:extLst>
          </p:cNvPr>
          <p:cNvSpPr txBox="1"/>
          <p:nvPr/>
        </p:nvSpPr>
        <p:spPr>
          <a:xfrm>
            <a:off x="242047" y="254689"/>
            <a:ext cx="11707906" cy="769441"/>
          </a:xfrm>
          <a:prstGeom prst="rect">
            <a:avLst/>
          </a:prstGeom>
          <a:solidFill>
            <a:schemeClr val="accent6">
              <a:lumMod val="75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Advantages</a:t>
            </a:r>
            <a:endParaRPr lang="en-IN" sz="4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A42066-0468-4465-9404-D8D72E9BB7B3}"/>
              </a:ext>
            </a:extLst>
          </p:cNvPr>
          <p:cNvSpPr txBox="1"/>
          <p:nvPr/>
        </p:nvSpPr>
        <p:spPr>
          <a:xfrm>
            <a:off x="869576" y="1550894"/>
            <a:ext cx="10739718" cy="4401205"/>
          </a:xfrm>
          <a:prstGeom prst="rect">
            <a:avLst/>
          </a:prstGeom>
          <a:noFill/>
        </p:spPr>
        <p:txBody>
          <a:bodyPr wrap="square">
            <a:spAutoFit/>
          </a:bodyPr>
          <a:lstStyle/>
          <a:p>
            <a:pPr marL="457200" indent="-457200" rtl="0">
              <a:lnSpc>
                <a:spcPct val="200000"/>
              </a:lnSpc>
              <a:spcBef>
                <a:spcPts val="0"/>
              </a:spcBef>
              <a:spcAft>
                <a:spcPts val="0"/>
              </a:spcAft>
              <a:buFont typeface="Wingdings" panose="05000000000000000000" pitchFamily="2" charset="2"/>
              <a:buChar char="ü"/>
            </a:pPr>
            <a:r>
              <a:rPr lang="en-US" sz="2800" b="0" i="0" u="none" strike="noStrike" dirty="0">
                <a:solidFill>
                  <a:srgbClr val="1F3354"/>
                </a:solidFill>
                <a:effectLst/>
                <a:latin typeface="Times New Roman" panose="02020603050405020304" pitchFamily="18" charset="0"/>
                <a:cs typeface="Times New Roman" panose="02020603050405020304" pitchFamily="18" charset="0"/>
              </a:rPr>
              <a:t>Reduces security risks</a:t>
            </a:r>
            <a:endParaRPr lang="en-US" sz="2800" b="0" dirty="0">
              <a:effectLst/>
              <a:latin typeface="Times New Roman" panose="02020603050405020304" pitchFamily="18" charset="0"/>
              <a:cs typeface="Times New Roman" panose="02020603050405020304" pitchFamily="18" charset="0"/>
            </a:endParaRPr>
          </a:p>
          <a:p>
            <a:pPr marL="457200" indent="-457200" rtl="0">
              <a:lnSpc>
                <a:spcPct val="200000"/>
              </a:lnSpc>
              <a:spcBef>
                <a:spcPts val="0"/>
              </a:spcBef>
              <a:spcAft>
                <a:spcPts val="0"/>
              </a:spcAft>
              <a:buFont typeface="Wingdings" panose="05000000000000000000" pitchFamily="2" charset="2"/>
              <a:buChar char="ü"/>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Detection by hiding the users identity from phishers.</a:t>
            </a:r>
            <a:endParaRPr lang="en-US" sz="2800" b="0" dirty="0">
              <a:effectLst/>
              <a:latin typeface="Times New Roman" panose="02020603050405020304" pitchFamily="18" charset="0"/>
              <a:cs typeface="Times New Roman" panose="02020603050405020304" pitchFamily="18" charset="0"/>
            </a:endParaRPr>
          </a:p>
          <a:p>
            <a:pPr marL="457200" indent="-457200" rtl="0">
              <a:lnSpc>
                <a:spcPct val="200000"/>
              </a:lnSpc>
              <a:spcBef>
                <a:spcPts val="0"/>
              </a:spcBef>
              <a:spcAft>
                <a:spcPts val="0"/>
              </a:spcAft>
              <a:buFont typeface="Wingdings" panose="05000000000000000000" pitchFamily="2" charset="2"/>
              <a:buChar char="ü"/>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The computation time is very short</a:t>
            </a:r>
            <a:endParaRPr lang="en-US" sz="2800" b="0" dirty="0">
              <a:effectLst/>
              <a:latin typeface="Times New Roman" panose="02020603050405020304" pitchFamily="18" charset="0"/>
              <a:cs typeface="Times New Roman" panose="02020603050405020304" pitchFamily="18" charset="0"/>
            </a:endParaRPr>
          </a:p>
          <a:p>
            <a:pPr marL="457200" indent="-457200" rtl="0">
              <a:lnSpc>
                <a:spcPct val="200000"/>
              </a:lnSpc>
              <a:spcBef>
                <a:spcPts val="0"/>
              </a:spcBef>
              <a:spcAft>
                <a:spcPts val="0"/>
              </a:spcAft>
              <a:buFont typeface="Wingdings" panose="05000000000000000000" pitchFamily="2" charset="2"/>
              <a:buChar char="ü"/>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Using multiple websites for better results</a:t>
            </a:r>
            <a:endParaRPr lang="en-US" sz="2800" b="0" dirty="0">
              <a:effectLst/>
              <a:latin typeface="Times New Roman" panose="02020603050405020304" pitchFamily="18" charset="0"/>
              <a:cs typeface="Times New Roman" panose="02020603050405020304" pitchFamily="18" charset="0"/>
            </a:endParaRPr>
          </a:p>
          <a:p>
            <a:br>
              <a:rPr lang="en-US" sz="2800" dirty="0"/>
            </a:br>
            <a:endParaRPr lang="en-IN" sz="2800" dirty="0"/>
          </a:p>
        </p:txBody>
      </p:sp>
      <p:pic>
        <p:nvPicPr>
          <p:cNvPr id="7" name="Graphic 6" descr="Smiling face with no fill">
            <a:extLst>
              <a:ext uri="{FF2B5EF4-FFF2-40B4-BE49-F238E27FC236}">
                <a16:creationId xmlns:a16="http://schemas.microsoft.com/office/drawing/2014/main" id="{A5B8763A-9D16-4412-A830-E81F721B05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45679" y="1251051"/>
            <a:ext cx="2006503" cy="2006503"/>
          </a:xfrm>
          <a:prstGeom prst="rect">
            <a:avLst/>
          </a:prstGeom>
        </p:spPr>
      </p:pic>
    </p:spTree>
    <p:extLst>
      <p:ext uri="{BB962C8B-B14F-4D97-AF65-F5344CB8AC3E}">
        <p14:creationId xmlns:p14="http://schemas.microsoft.com/office/powerpoint/2010/main" val="176923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4D0B35-B550-417A-B1CC-009B1399AAB8}"/>
              </a:ext>
            </a:extLst>
          </p:cNvPr>
          <p:cNvSpPr txBox="1"/>
          <p:nvPr/>
        </p:nvSpPr>
        <p:spPr>
          <a:xfrm>
            <a:off x="242047" y="254689"/>
            <a:ext cx="11707906" cy="769441"/>
          </a:xfrm>
          <a:prstGeom prst="rect">
            <a:avLst/>
          </a:prstGeom>
          <a:solidFill>
            <a:schemeClr val="accent2">
              <a:lumMod val="75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Disadvantages</a:t>
            </a:r>
            <a:endParaRPr lang="en-IN" sz="4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E8E3C46-31B5-455E-BE29-7E1C744DFB50}"/>
              </a:ext>
            </a:extLst>
          </p:cNvPr>
          <p:cNvSpPr txBox="1"/>
          <p:nvPr/>
        </p:nvSpPr>
        <p:spPr>
          <a:xfrm>
            <a:off x="851646" y="1818946"/>
            <a:ext cx="9726706" cy="3539430"/>
          </a:xfrm>
          <a:prstGeom prst="rect">
            <a:avLst/>
          </a:prstGeom>
          <a:noFill/>
        </p:spPr>
        <p:txBody>
          <a:bodyPr wrap="square">
            <a:spAutoFit/>
          </a:bodyPr>
          <a:lstStyle/>
          <a:p>
            <a:pPr marL="457200" indent="-457200" rtl="0">
              <a:lnSpc>
                <a:spcPct val="200000"/>
              </a:lnSpc>
              <a:spcBef>
                <a:spcPts val="0"/>
              </a:spcBef>
              <a:spcAft>
                <a:spcPts val="0"/>
              </a:spcAft>
              <a:buFont typeface="Wingdings" panose="05000000000000000000" pitchFamily="2" charset="2"/>
              <a:buChar char="ü"/>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Results are not 100% accurate</a:t>
            </a:r>
            <a:endParaRPr lang="en-US" sz="2800" i="0" u="none" strike="noStrike" dirty="0">
              <a:solidFill>
                <a:srgbClr val="000000"/>
              </a:solidFill>
              <a:latin typeface="Times New Roman" panose="02020603050405020304" pitchFamily="18" charset="0"/>
              <a:cs typeface="Times New Roman" panose="02020603050405020304" pitchFamily="18" charset="0"/>
            </a:endParaRPr>
          </a:p>
          <a:p>
            <a:pPr marL="457200" indent="-457200" rtl="0">
              <a:lnSpc>
                <a:spcPct val="200000"/>
              </a:lnSpc>
              <a:spcBef>
                <a:spcPts val="0"/>
              </a:spcBef>
              <a:spcAft>
                <a:spcPts val="0"/>
              </a:spcAft>
              <a:buFont typeface="Wingdings" panose="05000000000000000000" pitchFamily="2" charset="2"/>
              <a:buChar char="ü"/>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Relies on external websites</a:t>
            </a:r>
          </a:p>
          <a:p>
            <a:pPr marL="457200" indent="-457200" rtl="0">
              <a:lnSpc>
                <a:spcPct val="200000"/>
              </a:lnSpc>
              <a:spcBef>
                <a:spcPts val="0"/>
              </a:spcBef>
              <a:spcAft>
                <a:spcPts val="0"/>
              </a:spcAft>
              <a:buFont typeface="Wingdings" panose="05000000000000000000" pitchFamily="2" charset="2"/>
              <a:buChar char="ü"/>
            </a:pPr>
            <a:r>
              <a:rPr lang="en-US" sz="2800" b="0" i="0" u="none" strike="noStrike" dirty="0">
                <a:solidFill>
                  <a:srgbClr val="000000"/>
                </a:solidFill>
                <a:effectLst/>
                <a:latin typeface="Times New Roman" panose="02020603050405020304" pitchFamily="18" charset="0"/>
                <a:cs typeface="Times New Roman" panose="02020603050405020304" pitchFamily="18" charset="0"/>
              </a:rPr>
              <a:t>Working offline is not possible</a:t>
            </a:r>
            <a:endParaRPr lang="en-US" sz="2800" b="0" dirty="0">
              <a:effectLst/>
              <a:latin typeface="Times New Roman" panose="02020603050405020304" pitchFamily="18" charset="0"/>
              <a:cs typeface="Times New Roman" panose="02020603050405020304" pitchFamily="18" charset="0"/>
            </a:endParaRPr>
          </a:p>
          <a:p>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7" name="Graphic 6" descr="Sad face with no fill">
            <a:extLst>
              <a:ext uri="{FF2B5EF4-FFF2-40B4-BE49-F238E27FC236}">
                <a16:creationId xmlns:a16="http://schemas.microsoft.com/office/drawing/2014/main" id="{6CB1753A-198A-4D95-A63F-E1B27487C2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98163" y="1328858"/>
            <a:ext cx="2180824" cy="2180824"/>
          </a:xfrm>
          <a:prstGeom prst="rect">
            <a:avLst/>
          </a:prstGeom>
        </p:spPr>
      </p:pic>
    </p:spTree>
    <p:extLst>
      <p:ext uri="{BB962C8B-B14F-4D97-AF65-F5344CB8AC3E}">
        <p14:creationId xmlns:p14="http://schemas.microsoft.com/office/powerpoint/2010/main" val="57290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088968-90C6-40CC-96B2-45C111A3E3DA}"/>
              </a:ext>
            </a:extLst>
          </p:cNvPr>
          <p:cNvPicPr>
            <a:picLocks noChangeAspect="1"/>
          </p:cNvPicPr>
          <p:nvPr/>
        </p:nvPicPr>
        <p:blipFill>
          <a:blip r:embed="rId2"/>
          <a:stretch>
            <a:fillRect/>
          </a:stretch>
        </p:blipFill>
        <p:spPr>
          <a:xfrm>
            <a:off x="242047" y="1024130"/>
            <a:ext cx="11707906" cy="5579182"/>
          </a:xfrm>
          <a:prstGeom prst="rect">
            <a:avLst/>
          </a:prstGeom>
        </p:spPr>
      </p:pic>
      <p:sp>
        <p:nvSpPr>
          <p:cNvPr id="5" name="TextBox 4">
            <a:extLst>
              <a:ext uri="{FF2B5EF4-FFF2-40B4-BE49-F238E27FC236}">
                <a16:creationId xmlns:a16="http://schemas.microsoft.com/office/drawing/2014/main" id="{6A7418FA-856D-4F22-B89F-58C4BC11B82D}"/>
              </a:ext>
            </a:extLst>
          </p:cNvPr>
          <p:cNvSpPr txBox="1"/>
          <p:nvPr/>
        </p:nvSpPr>
        <p:spPr>
          <a:xfrm>
            <a:off x="242047" y="254689"/>
            <a:ext cx="11707906" cy="769441"/>
          </a:xfrm>
          <a:prstGeom prst="rect">
            <a:avLst/>
          </a:prstGeom>
          <a:solidFill>
            <a:schemeClr val="accent2">
              <a:lumMod val="75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Time Line</a:t>
            </a:r>
          </a:p>
        </p:txBody>
      </p:sp>
    </p:spTree>
    <p:extLst>
      <p:ext uri="{BB962C8B-B14F-4D97-AF65-F5344CB8AC3E}">
        <p14:creationId xmlns:p14="http://schemas.microsoft.com/office/powerpoint/2010/main" val="64644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6A3BC3-F54B-4F7E-A50C-6D416C32A99F}"/>
              </a:ext>
            </a:extLst>
          </p:cNvPr>
          <p:cNvSpPr txBox="1"/>
          <p:nvPr/>
        </p:nvSpPr>
        <p:spPr>
          <a:xfrm>
            <a:off x="242047" y="254689"/>
            <a:ext cx="11707906" cy="769441"/>
          </a:xfrm>
          <a:prstGeom prst="rect">
            <a:avLst/>
          </a:prstGeom>
          <a:solidFill>
            <a:schemeClr val="accent3">
              <a:lumMod val="75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Reference</a:t>
            </a:r>
            <a:endParaRPr lang="en-IN" sz="4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DE27FDD-A834-41BC-A6A5-393E8F6F80CA}"/>
              </a:ext>
            </a:extLst>
          </p:cNvPr>
          <p:cNvSpPr txBox="1"/>
          <p:nvPr/>
        </p:nvSpPr>
        <p:spPr>
          <a:xfrm>
            <a:off x="385484" y="1024130"/>
            <a:ext cx="11806516" cy="4665636"/>
          </a:xfrm>
          <a:prstGeom prst="rect">
            <a:avLst/>
          </a:prstGeom>
          <a:noFill/>
        </p:spPr>
        <p:txBody>
          <a:bodyPr wrap="square">
            <a:spAutoFit/>
          </a:bodyPr>
          <a:lstStyle/>
          <a:p>
            <a:r>
              <a:rPr lang="en-IN" dirty="0">
                <a:effectLst/>
                <a:latin typeface="Georgia" panose="02040502050405020303" pitchFamily="18" charset="0"/>
                <a:ea typeface="Cambria Math" panose="02040503050406030204" pitchFamily="18" charset="0"/>
                <a:cs typeface="Times New Roman" panose="02020603050405020304" pitchFamily="18" charset="0"/>
              </a:rPr>
              <a:t> </a:t>
            </a:r>
          </a:p>
          <a:p>
            <a:endParaRPr lang="en-IN" dirty="0">
              <a:latin typeface="Georgia" panose="02040502050405020303" pitchFamily="18" charset="0"/>
              <a:ea typeface="Cambria Math" panose="02040503050406030204" pitchFamily="18" charset="0"/>
              <a:cs typeface="Times New Roman" panose="02020603050405020304" pitchFamily="18" charset="0"/>
            </a:endParaRPr>
          </a:p>
          <a:p>
            <a:endParaRPr lang="en-IN" dirty="0">
              <a:effectLst/>
              <a:latin typeface="Georgia" panose="02040502050405020303" pitchFamily="18" charset="0"/>
              <a:ea typeface="Cambria Math" panose="02040503050406030204" pitchFamily="18" charset="0"/>
              <a:cs typeface="Times New Roman" panose="02020603050405020304" pitchFamily="18" charset="0"/>
            </a:endParaRPr>
          </a:p>
          <a:p>
            <a:pPr marL="342900" indent="-342900">
              <a:buFont typeface="+mj-lt"/>
              <a:buAutoNum type="arabicPeriod"/>
            </a:pPr>
            <a:r>
              <a:rPr lang="en-IN" dirty="0">
                <a:effectLst/>
                <a:latin typeface="Georgia" panose="02040502050405020303" pitchFamily="18" charset="0"/>
                <a:ea typeface="Cambria Math" panose="02040503050406030204" pitchFamily="18" charset="0"/>
                <a:cs typeface="Times New Roman" panose="02020603050405020304" pitchFamily="18" charset="0"/>
              </a:rPr>
              <a:t>A review on phishing website detection using machine learning</a:t>
            </a:r>
            <a:r>
              <a:rPr lang="en-IN" dirty="0">
                <a:latin typeface="Georgia" panose="02040502050405020303" pitchFamily="18" charset="0"/>
                <a:ea typeface="Cambria Math" panose="02040503050406030204" pitchFamily="18" charset="0"/>
                <a:cs typeface="Times New Roman" panose="02020603050405020304" pitchFamily="18" charset="0"/>
              </a:rPr>
              <a:t>: 	</a:t>
            </a:r>
            <a:r>
              <a:rPr lang="en-IN" sz="14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https://www.researchgate.net/publication/352785109_a_review_on_phishing_website_detection_using_machine_learning</a:t>
            </a:r>
            <a:endParaRPr lang="en-IN" sz="14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endParaRPr>
          </a:p>
          <a:p>
            <a:pPr marL="342900" indent="-342900">
              <a:buFont typeface="+mj-lt"/>
              <a:buAutoNum type="arabicPeriod"/>
            </a:pPr>
            <a:endParaRPr lang="en-IN" u="sng" dirty="0">
              <a:latin typeface="Georgia" panose="02040502050405020303" pitchFamily="18" charset="0"/>
              <a:ea typeface="Cambria Math" panose="02040503050406030204" pitchFamily="18" charset="0"/>
              <a:cs typeface="Times New Roman" panose="02020603050405020304" pitchFamily="18" charset="0"/>
            </a:endParaRPr>
          </a:p>
          <a:p>
            <a:pPr marL="342900" indent="-342900">
              <a:buFont typeface="+mj-lt"/>
              <a:buAutoNum type="arabicPeriod"/>
            </a:pPr>
            <a:r>
              <a:rPr lang="en-IN" dirty="0">
                <a:effectLst/>
                <a:latin typeface="Georgia" panose="02040502050405020303" pitchFamily="18" charset="0"/>
                <a:ea typeface="Cambria Math" panose="02040503050406030204" pitchFamily="18" charset="0"/>
                <a:cs typeface="Times New Roman" panose="02020603050405020304" pitchFamily="18" charset="0"/>
              </a:rPr>
              <a:t>Chrome extension for detecting phishing websites</a:t>
            </a:r>
            <a:r>
              <a:rPr lang="en-IN" dirty="0">
                <a:latin typeface="Georgia" panose="02040502050405020303" pitchFamily="18" charset="0"/>
                <a:ea typeface="Cambria Math" panose="02040503050406030204" pitchFamily="18" charset="0"/>
                <a:cs typeface="Times New Roman" panose="02020603050405020304" pitchFamily="18" charset="0"/>
              </a:rPr>
              <a:t>: 			</a:t>
            </a:r>
            <a:r>
              <a:rPr lang="en-IN" sz="14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https://www.irjet.net/archives/v7/i3/irjet-v7i3590.pdf</a:t>
            </a:r>
            <a:endParaRPr lang="en-IN" sz="14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endParaRPr>
          </a:p>
          <a:p>
            <a:pPr marL="342900" indent="-342900">
              <a:buFont typeface="+mj-lt"/>
              <a:buAutoNum type="arabicPeriod"/>
            </a:pPr>
            <a:endParaRPr lang="en-IN" u="sng" dirty="0">
              <a:latin typeface="Georgia" panose="02040502050405020303" pitchFamily="18" charset="0"/>
              <a:ea typeface="Cambria Math" panose="02040503050406030204" pitchFamily="18" charset="0"/>
              <a:cs typeface="Times New Roman" panose="02020603050405020304" pitchFamily="18" charset="0"/>
            </a:endParaRPr>
          </a:p>
          <a:p>
            <a:pPr marL="342900" indent="-342900">
              <a:buFont typeface="+mj-lt"/>
              <a:buAutoNum type="arabicPeriod"/>
            </a:pPr>
            <a:r>
              <a:rPr lang="en-IN" dirty="0">
                <a:effectLst/>
                <a:latin typeface="Georgia" panose="02040502050405020303" pitchFamily="18" charset="0"/>
                <a:ea typeface="Cambria Math" panose="02040503050406030204" pitchFamily="18" charset="0"/>
                <a:cs typeface="Times New Roman" panose="02020603050405020304" pitchFamily="18" charset="0"/>
              </a:rPr>
              <a:t>Detection and classification of phishing websites : 			</a:t>
            </a:r>
            <a:r>
              <a:rPr lang="en-IN" sz="14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https://www.Peertechzpublications.Com/articles/TCSIT-6-140.Php</a:t>
            </a:r>
            <a:endParaRPr lang="en-IN" sz="14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endParaRPr>
          </a:p>
          <a:p>
            <a:pPr marL="342900" indent="-342900">
              <a:buFont typeface="+mj-lt"/>
              <a:buAutoNum type="arabicPeriod"/>
            </a:pPr>
            <a:endParaRPr lang="en-IN" u="sng" dirty="0">
              <a:latin typeface="Georgia" panose="02040502050405020303" pitchFamily="18" charset="0"/>
              <a:ea typeface="Cambria Math" panose="02040503050406030204" pitchFamily="18" charset="0"/>
              <a:cs typeface="Times New Roman" panose="02020603050405020304" pitchFamily="18" charset="0"/>
            </a:endParaRPr>
          </a:p>
          <a:p>
            <a:pPr marL="342900" indent="-342900">
              <a:lnSpc>
                <a:spcPct val="107000"/>
              </a:lnSpc>
              <a:spcAft>
                <a:spcPts val="800"/>
              </a:spcAft>
              <a:buFont typeface="+mj-lt"/>
              <a:buAutoNum type="arabicPeriod"/>
            </a:pPr>
            <a:r>
              <a:rPr lang="en-IN" dirty="0">
                <a:effectLst/>
                <a:latin typeface="Georgia" panose="02040502050405020303" pitchFamily="18" charset="0"/>
                <a:ea typeface="Cambria Math" panose="02040503050406030204" pitchFamily="18" charset="0"/>
                <a:cs typeface="Times New Roman" panose="02020603050405020304" pitchFamily="18" charset="0"/>
              </a:rPr>
              <a:t>Framework for detection and prevention of phishing website using machine learning approach:	</a:t>
            </a:r>
            <a:r>
              <a:rPr lang="en-IN" sz="14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https://www.Bibliomed.Org/mnsfulltext/197/197-1599115293.Pdf?1640007654</a:t>
            </a:r>
            <a:endParaRPr lang="en-IN" sz="1400" u="sng" dirty="0">
              <a:solidFill>
                <a:srgbClr val="7030A0"/>
              </a:solidFill>
              <a:effectLst/>
              <a:latin typeface="Georgia" panose="02040502050405020303" pitchFamily="18" charset="0"/>
              <a:ea typeface="Cambria Math" panose="02040503050406030204" pitchFamily="18" charset="0"/>
              <a:cs typeface="Times New Roman" panose="02020603050405020304" pitchFamily="18" charset="0"/>
            </a:endParaRPr>
          </a:p>
          <a:p>
            <a:endParaRPr lang="en-IN" u="sng" dirty="0">
              <a:solidFill>
                <a:srgbClr val="4472C4"/>
              </a:solidFill>
              <a:latin typeface="Bookman Old Style" panose="020506040505050202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96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E1C7F5-B6BA-4008-9DA8-CE3FDC4D11CC}"/>
              </a:ext>
            </a:extLst>
          </p:cNvPr>
          <p:cNvSpPr>
            <a:spLocks noGrp="1"/>
          </p:cNvSpPr>
          <p:nvPr>
            <p:ph sz="half" idx="1"/>
          </p:nvPr>
        </p:nvSpPr>
        <p:spPr>
          <a:xfrm>
            <a:off x="717175" y="448235"/>
            <a:ext cx="5540189" cy="5809129"/>
          </a:xfrm>
        </p:spPr>
        <p:txBody>
          <a:bodyPr>
            <a:noAutofit/>
          </a:bodyPr>
          <a:lstStyle/>
          <a:p>
            <a:pPr>
              <a:buBlip>
                <a:blip r:embed="rId2">
                  <a:extLst>
                    <a:ext uri="{96DAC541-7B7A-43D3-8B79-37D633B846F1}">
                      <asvg:svgBlip xmlns:asvg="http://schemas.microsoft.com/office/drawing/2016/SVG/main" r:embed="rId3"/>
                    </a:ext>
                  </a:extLst>
                </a:blip>
              </a:buBlip>
            </a:pPr>
            <a:r>
              <a:rPr lang="en-IN" sz="2400" dirty="0">
                <a:solidFill>
                  <a:srgbClr val="C00000"/>
                </a:solidFill>
                <a:latin typeface="Times New Roman" panose="02020603050405020304" pitchFamily="18" charset="0"/>
                <a:cs typeface="Times New Roman" panose="02020603050405020304" pitchFamily="18" charset="0"/>
              </a:rPr>
              <a:t> Introduction</a:t>
            </a:r>
          </a:p>
          <a:p>
            <a:pPr>
              <a:buBlip>
                <a:blip r:embed="rId2">
                  <a:extLst>
                    <a:ext uri="{96DAC541-7B7A-43D3-8B79-37D633B846F1}">
                      <asvg:svgBlip xmlns:asvg="http://schemas.microsoft.com/office/drawing/2016/SVG/main" r:embed="rId3"/>
                    </a:ext>
                  </a:extLst>
                </a:blip>
              </a:buBlip>
            </a:pPr>
            <a:r>
              <a:rPr lang="en-IN" sz="2400" dirty="0">
                <a:solidFill>
                  <a:srgbClr val="C00000"/>
                </a:solidFill>
                <a:latin typeface="Times New Roman" panose="02020603050405020304" pitchFamily="18" charset="0"/>
                <a:cs typeface="Times New Roman" panose="02020603050405020304" pitchFamily="18" charset="0"/>
              </a:rPr>
              <a:t> Relevance of my topic</a:t>
            </a:r>
          </a:p>
          <a:p>
            <a:pPr>
              <a:buBlip>
                <a:blip r:embed="rId2">
                  <a:extLst>
                    <a:ext uri="{96DAC541-7B7A-43D3-8B79-37D633B846F1}">
                      <asvg:svgBlip xmlns:asvg="http://schemas.microsoft.com/office/drawing/2016/SVG/main" r:embed="rId3"/>
                    </a:ext>
                  </a:extLst>
                </a:blip>
              </a:buBlip>
            </a:pPr>
            <a:r>
              <a:rPr lang="en-IN" sz="2400" dirty="0">
                <a:solidFill>
                  <a:srgbClr val="C00000"/>
                </a:solidFill>
                <a:latin typeface="Times New Roman" panose="02020603050405020304" pitchFamily="18" charset="0"/>
                <a:cs typeface="Times New Roman" panose="02020603050405020304" pitchFamily="18" charset="0"/>
              </a:rPr>
              <a:t> Existing System</a:t>
            </a:r>
          </a:p>
          <a:p>
            <a:pPr>
              <a:buBlip>
                <a:blip r:embed="rId2">
                  <a:extLst>
                    <a:ext uri="{96DAC541-7B7A-43D3-8B79-37D633B846F1}">
                      <asvg:svgBlip xmlns:asvg="http://schemas.microsoft.com/office/drawing/2016/SVG/main" r:embed="rId3"/>
                    </a:ext>
                  </a:extLst>
                </a:blip>
              </a:buBlip>
            </a:pPr>
            <a:r>
              <a:rPr lang="en-IN" sz="2400" dirty="0">
                <a:solidFill>
                  <a:srgbClr val="C00000"/>
                </a:solidFill>
                <a:latin typeface="Times New Roman" panose="02020603050405020304" pitchFamily="18" charset="0"/>
                <a:cs typeface="Times New Roman" panose="02020603050405020304" pitchFamily="18" charset="0"/>
              </a:rPr>
              <a:t> Interface Diagram</a:t>
            </a:r>
          </a:p>
          <a:p>
            <a:pPr>
              <a:buBlip>
                <a:blip r:embed="rId2">
                  <a:extLst>
                    <a:ext uri="{96DAC541-7B7A-43D3-8B79-37D633B846F1}">
                      <asvg:svgBlip xmlns:asvg="http://schemas.microsoft.com/office/drawing/2016/SVG/main" r:embed="rId3"/>
                    </a:ext>
                  </a:extLst>
                </a:blip>
              </a:buBlip>
            </a:pPr>
            <a:r>
              <a:rPr lang="en-IN" sz="2400" dirty="0">
                <a:solidFill>
                  <a:srgbClr val="C00000"/>
                </a:solidFill>
                <a:latin typeface="Times New Roman" panose="02020603050405020304" pitchFamily="18" charset="0"/>
                <a:cs typeface="Times New Roman" panose="02020603050405020304" pitchFamily="18" charset="0"/>
              </a:rPr>
              <a:t> Data flow Diagram</a:t>
            </a:r>
          </a:p>
          <a:p>
            <a:pPr>
              <a:buBlip>
                <a:blip r:embed="rId2">
                  <a:extLst>
                    <a:ext uri="{96DAC541-7B7A-43D3-8B79-37D633B846F1}">
                      <asvg:svgBlip xmlns:asvg="http://schemas.microsoft.com/office/drawing/2016/SVG/main" r:embed="rId3"/>
                    </a:ext>
                  </a:extLst>
                </a:blip>
              </a:buBlip>
            </a:pPr>
            <a:r>
              <a:rPr lang="en-IN" sz="2400" dirty="0">
                <a:solidFill>
                  <a:srgbClr val="C00000"/>
                </a:solidFill>
                <a:latin typeface="Times New Roman" panose="02020603050405020304" pitchFamily="18" charset="0"/>
                <a:cs typeface="Times New Roman" panose="02020603050405020304" pitchFamily="18" charset="0"/>
              </a:rPr>
              <a:t> Use case Diagram</a:t>
            </a:r>
          </a:p>
          <a:p>
            <a:pPr>
              <a:buBlip>
                <a:blip r:embed="rId2">
                  <a:extLst>
                    <a:ext uri="{96DAC541-7B7A-43D3-8B79-37D633B846F1}">
                      <asvg:svgBlip xmlns:asvg="http://schemas.microsoft.com/office/drawing/2016/SVG/main" r:embed="rId3"/>
                    </a:ext>
                  </a:extLst>
                </a:blip>
              </a:buBlip>
            </a:pPr>
            <a:r>
              <a:rPr lang="en-IN" sz="2400" dirty="0">
                <a:solidFill>
                  <a:srgbClr val="C00000"/>
                </a:solidFill>
                <a:latin typeface="Times New Roman" panose="02020603050405020304" pitchFamily="18" charset="0"/>
                <a:cs typeface="Times New Roman" panose="02020603050405020304" pitchFamily="18" charset="0"/>
              </a:rPr>
              <a:t> Literature Review</a:t>
            </a:r>
          </a:p>
          <a:p>
            <a:pPr>
              <a:buBlip>
                <a:blip r:embed="rId2">
                  <a:extLst>
                    <a:ext uri="{96DAC541-7B7A-43D3-8B79-37D633B846F1}">
                      <asvg:svgBlip xmlns:asvg="http://schemas.microsoft.com/office/drawing/2016/SVG/main" r:embed="rId3"/>
                    </a:ext>
                  </a:extLst>
                </a:blip>
              </a:buBlip>
            </a:pPr>
            <a:r>
              <a:rPr lang="en-IN" sz="2400" dirty="0">
                <a:solidFill>
                  <a:srgbClr val="C00000"/>
                </a:solidFill>
                <a:latin typeface="Times New Roman" panose="02020603050405020304" pitchFamily="18" charset="0"/>
                <a:cs typeface="Times New Roman" panose="02020603050405020304" pitchFamily="18" charset="0"/>
              </a:rPr>
              <a:t> Advantages</a:t>
            </a:r>
          </a:p>
          <a:p>
            <a:pPr>
              <a:buBlip>
                <a:blip r:embed="rId2">
                  <a:extLst>
                    <a:ext uri="{96DAC541-7B7A-43D3-8B79-37D633B846F1}">
                      <asvg:svgBlip xmlns:asvg="http://schemas.microsoft.com/office/drawing/2016/SVG/main" r:embed="rId3"/>
                    </a:ext>
                  </a:extLst>
                </a:blip>
              </a:buBlip>
            </a:pPr>
            <a:r>
              <a:rPr lang="en-IN" sz="2400" dirty="0">
                <a:solidFill>
                  <a:srgbClr val="C00000"/>
                </a:solidFill>
                <a:latin typeface="Times New Roman" panose="02020603050405020304" pitchFamily="18" charset="0"/>
                <a:cs typeface="Times New Roman" panose="02020603050405020304" pitchFamily="18" charset="0"/>
              </a:rPr>
              <a:t> Disadvantages</a:t>
            </a:r>
          </a:p>
          <a:p>
            <a:pPr>
              <a:buBlip>
                <a:blip r:embed="rId2">
                  <a:extLst>
                    <a:ext uri="{96DAC541-7B7A-43D3-8B79-37D633B846F1}">
                      <asvg:svgBlip xmlns:asvg="http://schemas.microsoft.com/office/drawing/2016/SVG/main" r:embed="rId3"/>
                    </a:ext>
                  </a:extLst>
                </a:blip>
              </a:buBlip>
            </a:pPr>
            <a:r>
              <a:rPr lang="en-IN" sz="2400" dirty="0">
                <a:solidFill>
                  <a:srgbClr val="C00000"/>
                </a:solidFill>
                <a:latin typeface="Times New Roman" panose="02020603050405020304" pitchFamily="18" charset="0"/>
                <a:cs typeface="Times New Roman" panose="02020603050405020304" pitchFamily="18" charset="0"/>
              </a:rPr>
              <a:t> Time Line</a:t>
            </a:r>
          </a:p>
          <a:p>
            <a:pPr>
              <a:buBlip>
                <a:blip r:embed="rId2">
                  <a:extLst>
                    <a:ext uri="{96DAC541-7B7A-43D3-8B79-37D633B846F1}">
                      <asvg:svgBlip xmlns:asvg="http://schemas.microsoft.com/office/drawing/2016/SVG/main" r:embed="rId3"/>
                    </a:ext>
                  </a:extLst>
                </a:blip>
              </a:buBlip>
            </a:pPr>
            <a:r>
              <a:rPr lang="en-IN" sz="2400" dirty="0">
                <a:solidFill>
                  <a:srgbClr val="C00000"/>
                </a:solidFill>
                <a:latin typeface="Times New Roman" panose="02020603050405020304" pitchFamily="18" charset="0"/>
                <a:cs typeface="Times New Roman" panose="02020603050405020304" pitchFamily="18" charset="0"/>
              </a:rPr>
              <a:t> Reference</a:t>
            </a:r>
          </a:p>
        </p:txBody>
      </p:sp>
      <p:sp>
        <p:nvSpPr>
          <p:cNvPr id="4" name="Content Placeholder 3">
            <a:extLst>
              <a:ext uri="{FF2B5EF4-FFF2-40B4-BE49-F238E27FC236}">
                <a16:creationId xmlns:a16="http://schemas.microsoft.com/office/drawing/2014/main" id="{58F48C2F-5FBC-4C75-BB06-DABFD254E697}"/>
              </a:ext>
            </a:extLst>
          </p:cNvPr>
          <p:cNvSpPr>
            <a:spLocks noGrp="1"/>
          </p:cNvSpPr>
          <p:nvPr>
            <p:ph sz="half" idx="2"/>
          </p:nvPr>
        </p:nvSpPr>
        <p:spPr>
          <a:xfrm>
            <a:off x="6461760" y="385482"/>
            <a:ext cx="5380616" cy="6096000"/>
          </a:xfrm>
          <a:solidFill>
            <a:schemeClr val="accent2">
              <a:lumMod val="50000"/>
            </a:schemeClr>
          </a:solidFill>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4400" b="1" dirty="0">
                <a:solidFill>
                  <a:schemeClr val="bg2"/>
                </a:solidFill>
                <a:latin typeface="Bookman Old Style" panose="02050604050505020204" pitchFamily="18" charset="0"/>
              </a:rPr>
              <a:t>OVERVIEW</a:t>
            </a:r>
          </a:p>
        </p:txBody>
      </p:sp>
    </p:spTree>
    <p:extLst>
      <p:ext uri="{BB962C8B-B14F-4D97-AF65-F5344CB8AC3E}">
        <p14:creationId xmlns:p14="http://schemas.microsoft.com/office/powerpoint/2010/main" val="3808167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C0971-9BB0-446B-9409-F44EFF0A395D}"/>
              </a:ext>
            </a:extLst>
          </p:cNvPr>
          <p:cNvSpPr>
            <a:spLocks noGrp="1"/>
          </p:cNvSpPr>
          <p:nvPr>
            <p:ph type="title"/>
          </p:nvPr>
        </p:nvSpPr>
        <p:spPr>
          <a:xfrm>
            <a:off x="251013" y="268941"/>
            <a:ext cx="11725834" cy="1094033"/>
          </a:xfrm>
          <a:solidFill>
            <a:schemeClr val="accent3"/>
          </a:solidFill>
        </p:spPr>
        <p:txBody>
          <a:bodyPr>
            <a:normAutofit/>
          </a:bodyPr>
          <a:lstStyle/>
          <a:p>
            <a:pPr algn="ctr"/>
            <a:r>
              <a:rPr lang="en-IN" sz="5400" dirty="0">
                <a:solidFill>
                  <a:schemeClr val="bg1"/>
                </a:solidFill>
                <a:latin typeface="Bookman Old Style" panose="02050604050505020204" pitchFamily="18" charset="0"/>
              </a:rPr>
              <a:t>Introduction</a:t>
            </a:r>
          </a:p>
        </p:txBody>
      </p:sp>
      <p:sp>
        <p:nvSpPr>
          <p:cNvPr id="3" name="Content Placeholder 2">
            <a:extLst>
              <a:ext uri="{FF2B5EF4-FFF2-40B4-BE49-F238E27FC236}">
                <a16:creationId xmlns:a16="http://schemas.microsoft.com/office/drawing/2014/main" id="{6CFA1291-9ECF-49AB-86C2-18C4F3CF99AE}"/>
              </a:ext>
            </a:extLst>
          </p:cNvPr>
          <p:cNvSpPr>
            <a:spLocks noGrp="1"/>
          </p:cNvSpPr>
          <p:nvPr>
            <p:ph idx="1"/>
          </p:nvPr>
        </p:nvSpPr>
        <p:spPr>
          <a:xfrm>
            <a:off x="5281331" y="1362975"/>
            <a:ext cx="6659656" cy="5226084"/>
          </a:xfrm>
          <a:solidFill>
            <a:schemeClr val="bg1"/>
          </a:solidFill>
        </p:spPr>
        <p:txBody>
          <a:bodyPr/>
          <a:lstStyle/>
          <a:p>
            <a:pPr marL="0" indent="0" rtl="0">
              <a:spcBef>
                <a:spcPts val="0"/>
              </a:spcBef>
              <a:spcAft>
                <a:spcPts val="1600"/>
              </a:spcAft>
              <a:buNone/>
            </a:pPr>
            <a:endParaRPr lang="en-US" sz="2000" b="1" dirty="0">
              <a:solidFill>
                <a:srgbClr val="002060"/>
              </a:solidFill>
              <a:latin typeface="Sitka Small" pitchFamily="2" charset="0"/>
            </a:endParaRPr>
          </a:p>
          <a:p>
            <a:pPr rtl="0">
              <a:spcBef>
                <a:spcPts val="0"/>
              </a:spcBef>
              <a:spcAft>
                <a:spcPts val="1600"/>
              </a:spcAft>
            </a:pPr>
            <a:r>
              <a:rPr lang="en-US" sz="2000" b="1" strike="noStrike" dirty="0">
                <a:solidFill>
                  <a:srgbClr val="002060"/>
                </a:solidFill>
                <a:effectLst/>
                <a:latin typeface="Sitka Small" pitchFamily="2" charset="0"/>
              </a:rPr>
              <a:t>Phishing attacks are the practice of sending fraudulent communications that appear to come from a reputable source. </a:t>
            </a:r>
          </a:p>
          <a:p>
            <a:pPr rtl="0">
              <a:spcBef>
                <a:spcPts val="0"/>
              </a:spcBef>
              <a:spcAft>
                <a:spcPts val="1600"/>
              </a:spcAft>
            </a:pPr>
            <a:endParaRPr lang="en-US" sz="2000" b="1" strike="noStrike" dirty="0">
              <a:solidFill>
                <a:srgbClr val="002060"/>
              </a:solidFill>
              <a:effectLst/>
              <a:latin typeface="Sitka Small" pitchFamily="2" charset="0"/>
            </a:endParaRPr>
          </a:p>
          <a:p>
            <a:pPr marL="0" indent="0" rtl="0">
              <a:spcBef>
                <a:spcPts val="0"/>
              </a:spcBef>
              <a:spcAft>
                <a:spcPts val="1600"/>
              </a:spcAft>
              <a:buNone/>
            </a:pPr>
            <a:endParaRPr lang="en-US" sz="2000" b="1" strike="noStrike" dirty="0">
              <a:solidFill>
                <a:srgbClr val="002060"/>
              </a:solidFill>
              <a:effectLst/>
              <a:latin typeface="Sitka Small" pitchFamily="2" charset="0"/>
            </a:endParaRPr>
          </a:p>
          <a:p>
            <a:pPr rtl="0">
              <a:spcBef>
                <a:spcPts val="0"/>
              </a:spcBef>
              <a:spcAft>
                <a:spcPts val="1600"/>
              </a:spcAft>
            </a:pPr>
            <a:endParaRPr lang="en-US" sz="2000" b="1" strike="noStrike" dirty="0">
              <a:solidFill>
                <a:srgbClr val="002060"/>
              </a:solidFill>
              <a:effectLst/>
              <a:latin typeface="Sitka Small" pitchFamily="2" charset="0"/>
            </a:endParaRPr>
          </a:p>
          <a:p>
            <a:pPr rtl="0">
              <a:spcBef>
                <a:spcPts val="0"/>
              </a:spcBef>
              <a:spcAft>
                <a:spcPts val="1600"/>
              </a:spcAft>
            </a:pPr>
            <a:r>
              <a:rPr lang="en-US" sz="2000" b="1" strike="noStrike" dirty="0">
                <a:solidFill>
                  <a:srgbClr val="002060"/>
                </a:solidFill>
                <a:effectLst/>
                <a:latin typeface="Sitka Small" pitchFamily="2" charset="0"/>
              </a:rPr>
              <a:t>The goal is to steal sensitive data like credit card and login information, or to install malware on the victim’s machine.</a:t>
            </a:r>
            <a:br>
              <a:rPr lang="en-US" dirty="0"/>
            </a:br>
            <a:endParaRPr lang="en-IN" dirty="0"/>
          </a:p>
        </p:txBody>
      </p:sp>
      <p:pic>
        <p:nvPicPr>
          <p:cNvPr id="1030" name="Picture 6" descr="Why Ethical Phishing Campaigns Are Ineffective">
            <a:extLst>
              <a:ext uri="{FF2B5EF4-FFF2-40B4-BE49-F238E27FC236}">
                <a16:creationId xmlns:a16="http://schemas.microsoft.com/office/drawing/2014/main" id="{1F59FBB2-B265-4ADF-BE75-3DFDA47D0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305" y="3908611"/>
            <a:ext cx="5074025" cy="27342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at is a Phishing Attack And How do You Steer Clear of Them? - Business  Review">
            <a:extLst>
              <a:ext uri="{FF2B5EF4-FFF2-40B4-BE49-F238E27FC236}">
                <a16:creationId xmlns:a16="http://schemas.microsoft.com/office/drawing/2014/main" id="{A28E9373-E047-4A6C-ACB4-8845DCAFC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166" y="1362974"/>
            <a:ext cx="5020240" cy="2742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98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1000"/>
                                        <p:tgtEl>
                                          <p:spTgt spid="1034"/>
                                        </p:tgtEl>
                                      </p:cBhvr>
                                    </p:animEffect>
                                    <p:anim calcmode="lin" valueType="num">
                                      <p:cBhvr>
                                        <p:cTn id="8" dur="1000" fill="hold"/>
                                        <p:tgtEl>
                                          <p:spTgt spid="1034"/>
                                        </p:tgtEl>
                                        <p:attrNameLst>
                                          <p:attrName>ppt_x</p:attrName>
                                        </p:attrNameLst>
                                      </p:cBhvr>
                                      <p:tavLst>
                                        <p:tav tm="0">
                                          <p:val>
                                            <p:strVal val="#ppt_x"/>
                                          </p:val>
                                        </p:tav>
                                        <p:tav tm="100000">
                                          <p:val>
                                            <p:strVal val="#ppt_x"/>
                                          </p:val>
                                        </p:tav>
                                      </p:tavLst>
                                    </p:anim>
                                    <p:anim calcmode="lin" valueType="num">
                                      <p:cBhvr>
                                        <p:cTn id="9" dur="1000" fill="hold"/>
                                        <p:tgtEl>
                                          <p:spTgt spid="10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1030"/>
                                        </p:tgtEl>
                                        <p:attrNameLst>
                                          <p:attrName>style.visibility</p:attrName>
                                        </p:attrNameLst>
                                      </p:cBhvr>
                                      <p:to>
                                        <p:strVal val="visible"/>
                                      </p:to>
                                    </p:set>
                                    <p:animEffect transition="in" filter="fade">
                                      <p:cBhvr>
                                        <p:cTn id="14" dur="1000"/>
                                        <p:tgtEl>
                                          <p:spTgt spid="1030"/>
                                        </p:tgtEl>
                                      </p:cBhvr>
                                    </p:animEffect>
                                    <p:anim calcmode="lin" valueType="num">
                                      <p:cBhvr>
                                        <p:cTn id="15" dur="1000" fill="hold"/>
                                        <p:tgtEl>
                                          <p:spTgt spid="1030"/>
                                        </p:tgtEl>
                                        <p:attrNameLst>
                                          <p:attrName>ppt_x</p:attrName>
                                        </p:attrNameLst>
                                      </p:cBhvr>
                                      <p:tavLst>
                                        <p:tav tm="0">
                                          <p:val>
                                            <p:strVal val="#ppt_x"/>
                                          </p:val>
                                        </p:tav>
                                        <p:tav tm="100000">
                                          <p:val>
                                            <p:strVal val="#ppt_x"/>
                                          </p:val>
                                        </p:tav>
                                      </p:tavLst>
                                    </p:anim>
                                    <p:anim calcmode="lin" valueType="num">
                                      <p:cBhvr>
                                        <p:cTn id="16"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C3309A-5077-4306-8657-5AACF145189B}"/>
              </a:ext>
            </a:extLst>
          </p:cNvPr>
          <p:cNvSpPr>
            <a:spLocks noGrp="1"/>
          </p:cNvSpPr>
          <p:nvPr>
            <p:ph type="title"/>
          </p:nvPr>
        </p:nvSpPr>
        <p:spPr>
          <a:xfrm>
            <a:off x="8458200" y="608013"/>
            <a:ext cx="3162300" cy="1041493"/>
          </a:xfrm>
        </p:spPr>
        <p:txBody>
          <a:bodyPr>
            <a:noAutofit/>
          </a:bodyPr>
          <a:lstStyle/>
          <a:p>
            <a:r>
              <a:rPr lang="en-US" dirty="0">
                <a:latin typeface="Times New Roman" panose="02020603050405020304" pitchFamily="18" charset="0"/>
                <a:cs typeface="Times New Roman" panose="02020603050405020304" pitchFamily="18" charset="0"/>
              </a:rPr>
              <a:t>Ways to Prevent Phishing Attacks</a:t>
            </a:r>
            <a:endParaRPr lang="en-IN" dirty="0">
              <a:latin typeface="Times New Roman" panose="02020603050405020304" pitchFamily="18" charset="0"/>
              <a:cs typeface="Times New Roman" panose="02020603050405020304" pitchFamily="18" charset="0"/>
            </a:endParaRPr>
          </a:p>
        </p:txBody>
      </p:sp>
      <p:pic>
        <p:nvPicPr>
          <p:cNvPr id="2050" name="Picture 2" descr="How to recognize a phishing email ">
            <a:extLst>
              <a:ext uri="{FF2B5EF4-FFF2-40B4-BE49-F238E27FC236}">
                <a16:creationId xmlns:a16="http://schemas.microsoft.com/office/drawing/2014/main" id="{AD0C3F19-26DC-4D2C-ABD1-5ED40CE28D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2271" y="1460449"/>
            <a:ext cx="6858000" cy="5048723"/>
          </a:xfrm>
          <a:noFill/>
          <a:extLst>
            <a:ext uri="{909E8E84-426E-40DD-AFC4-6F175D3DCCD1}">
              <a14:hiddenFill xmlns:a14="http://schemas.microsoft.com/office/drawing/2010/main">
                <a:solidFill>
                  <a:srgbClr val="FFFFFF"/>
                </a:solidFill>
              </a14:hiddenFill>
            </a:ext>
          </a:extLst>
        </p:spPr>
      </p:pic>
      <p:sp>
        <p:nvSpPr>
          <p:cNvPr id="6" name="Text Placeholder 5">
            <a:extLst>
              <a:ext uri="{FF2B5EF4-FFF2-40B4-BE49-F238E27FC236}">
                <a16:creationId xmlns:a16="http://schemas.microsoft.com/office/drawing/2014/main" id="{03BFF12D-D8E5-4AC0-B218-28F42E59BDEE}"/>
              </a:ext>
            </a:extLst>
          </p:cNvPr>
          <p:cNvSpPr>
            <a:spLocks noGrp="1"/>
          </p:cNvSpPr>
          <p:nvPr>
            <p:ph type="body" sz="half" idx="2"/>
          </p:nvPr>
        </p:nvSpPr>
        <p:spPr>
          <a:xfrm>
            <a:off x="8256494" y="1963271"/>
            <a:ext cx="3558988" cy="4043081"/>
          </a:xfrm>
        </p:spPr>
        <p:txBody>
          <a:bodyPr anchor="ctr">
            <a:normAutofit lnSpcReduction="10000"/>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Don’t give your information to an unsecured site</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Rotate passwords regularly</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Don’t ignore those updates</a:t>
            </a:r>
          </a:p>
          <a:p>
            <a:pPr marL="285750" indent="-28575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Install firewalls</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Don’t be tempted by those pop-ups</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Don’t give out important information unless you must</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And many more..</a:t>
            </a:r>
          </a:p>
          <a:p>
            <a:endParaRPr lang="en-IN" dirty="0"/>
          </a:p>
        </p:txBody>
      </p:sp>
      <p:pic>
        <p:nvPicPr>
          <p:cNvPr id="5" name="Graphic 4" descr="Close">
            <a:extLst>
              <a:ext uri="{FF2B5EF4-FFF2-40B4-BE49-F238E27FC236}">
                <a16:creationId xmlns:a16="http://schemas.microsoft.com/office/drawing/2014/main" id="{615EB938-7F6F-4AD7-B096-D1F25BF3EE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31271" y="1065213"/>
            <a:ext cx="4528743" cy="4528743"/>
          </a:xfrm>
          <a:prstGeom prst="rect">
            <a:avLst/>
          </a:prstGeom>
        </p:spPr>
      </p:pic>
      <p:sp>
        <p:nvSpPr>
          <p:cNvPr id="14" name="TextBox 13">
            <a:extLst>
              <a:ext uri="{FF2B5EF4-FFF2-40B4-BE49-F238E27FC236}">
                <a16:creationId xmlns:a16="http://schemas.microsoft.com/office/drawing/2014/main" id="{A62B4C8B-EA7C-4F21-94AD-BD9C3B99CACC}"/>
              </a:ext>
            </a:extLst>
          </p:cNvPr>
          <p:cNvSpPr txBox="1"/>
          <p:nvPr/>
        </p:nvSpPr>
        <p:spPr>
          <a:xfrm>
            <a:off x="0" y="221639"/>
            <a:ext cx="8139953" cy="646331"/>
          </a:xfrm>
          <a:prstGeom prst="rect">
            <a:avLst/>
          </a:prstGeom>
          <a:solidFill>
            <a:schemeClr val="accent3"/>
          </a:solidFill>
        </p:spPr>
        <p:txBody>
          <a:bodyPr wrap="square">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Relevance of my topic</a:t>
            </a:r>
            <a:endParaRPr lang="en-IN" sz="3600" dirty="0">
              <a:solidFill>
                <a:schemeClr val="bg1"/>
              </a:solidFill>
            </a:endParaRPr>
          </a:p>
        </p:txBody>
      </p:sp>
    </p:spTree>
    <p:extLst>
      <p:ext uri="{BB962C8B-B14F-4D97-AF65-F5344CB8AC3E}">
        <p14:creationId xmlns:p14="http://schemas.microsoft.com/office/powerpoint/2010/main" val="37386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E155768-7A28-4C2F-9D84-A9F78379044E}"/>
              </a:ext>
            </a:extLst>
          </p:cNvPr>
          <p:cNvSpPr>
            <a:spLocks noGrp="1"/>
          </p:cNvSpPr>
          <p:nvPr>
            <p:ph type="body" sz="half" idx="2"/>
          </p:nvPr>
        </p:nvSpPr>
        <p:spPr>
          <a:xfrm>
            <a:off x="8458200" y="609600"/>
            <a:ext cx="3161963" cy="5334000"/>
          </a:xfrm>
        </p:spPr>
        <p:txBody>
          <a:bodyPr>
            <a:noAutofit/>
          </a:bodyPr>
          <a:lstStyle/>
          <a:p>
            <a:pPr algn="ctr">
              <a:lnSpc>
                <a:spcPct val="200000"/>
              </a:lnSpc>
            </a:pPr>
            <a:endParaRPr lang="en-US" sz="2800" b="1" i="1" dirty="0">
              <a:latin typeface="Book Antiqua" panose="02040602050305030304" pitchFamily="18" charset="0"/>
            </a:endParaRPr>
          </a:p>
          <a:p>
            <a:pPr algn="ctr">
              <a:lnSpc>
                <a:spcPct val="200000"/>
              </a:lnSpc>
            </a:pPr>
            <a:r>
              <a:rPr lang="en-US" sz="2800" b="1" i="1" dirty="0">
                <a:solidFill>
                  <a:schemeClr val="accent3">
                    <a:lumMod val="50000"/>
                  </a:schemeClr>
                </a:solidFill>
                <a:latin typeface="Book Antiqua" panose="02040602050305030304" pitchFamily="18" charset="0"/>
              </a:rPr>
              <a:t>Chrome Extension for Detecting Phishing Websites</a:t>
            </a:r>
          </a:p>
        </p:txBody>
      </p:sp>
      <p:sp>
        <p:nvSpPr>
          <p:cNvPr id="8" name="TextBox 7">
            <a:extLst>
              <a:ext uri="{FF2B5EF4-FFF2-40B4-BE49-F238E27FC236}">
                <a16:creationId xmlns:a16="http://schemas.microsoft.com/office/drawing/2014/main" id="{CBEF3AAE-5253-4F4C-A1C5-9EFEDD4943F9}"/>
              </a:ext>
            </a:extLst>
          </p:cNvPr>
          <p:cNvSpPr txBox="1"/>
          <p:nvPr/>
        </p:nvSpPr>
        <p:spPr>
          <a:xfrm>
            <a:off x="0" y="268069"/>
            <a:ext cx="8130988" cy="646331"/>
          </a:xfrm>
          <a:prstGeom prst="rect">
            <a:avLst/>
          </a:prstGeom>
          <a:solidFill>
            <a:schemeClr val="accent3"/>
          </a:solidFill>
        </p:spPr>
        <p:txBody>
          <a:bodyPr wrap="square">
            <a:spAutoFit/>
          </a:bodyPr>
          <a:lstStyle/>
          <a:p>
            <a:pPr algn="ctr"/>
            <a:r>
              <a:rPr lang="en-US" sz="3600" dirty="0">
                <a:solidFill>
                  <a:schemeClr val="bg1"/>
                </a:solidFill>
                <a:latin typeface="Times New Roman" panose="02020603050405020304" pitchFamily="18" charset="0"/>
                <a:cs typeface="Times New Roman" panose="02020603050405020304" pitchFamily="18" charset="0"/>
              </a:rPr>
              <a:t>Relevance of my topic</a:t>
            </a:r>
            <a:endParaRPr lang="en-IN" sz="3600" dirty="0">
              <a:solidFill>
                <a:schemeClr val="bg1"/>
              </a:solidFill>
            </a:endParaRPr>
          </a:p>
        </p:txBody>
      </p:sp>
      <p:sp>
        <p:nvSpPr>
          <p:cNvPr id="9" name="Oval 8">
            <a:extLst>
              <a:ext uri="{FF2B5EF4-FFF2-40B4-BE49-F238E27FC236}">
                <a16:creationId xmlns:a16="http://schemas.microsoft.com/office/drawing/2014/main" id="{40A6DFDF-09E7-4BA9-B53F-0F00709A80AD}"/>
              </a:ext>
            </a:extLst>
          </p:cNvPr>
          <p:cNvSpPr/>
          <p:nvPr/>
        </p:nvSpPr>
        <p:spPr>
          <a:xfrm>
            <a:off x="2087282" y="2624704"/>
            <a:ext cx="1544062" cy="1544062"/>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txBody>
          <a:bodyPr/>
          <a:lstStyle/>
          <a:p>
            <a:endParaRPr lang="en-IN" dirty="0"/>
          </a:p>
        </p:txBody>
      </p:sp>
      <p:sp>
        <p:nvSpPr>
          <p:cNvPr id="10" name="Oval 9">
            <a:extLst>
              <a:ext uri="{FF2B5EF4-FFF2-40B4-BE49-F238E27FC236}">
                <a16:creationId xmlns:a16="http://schemas.microsoft.com/office/drawing/2014/main" id="{BA2F3358-60B0-4B9B-8E7B-2641B82581F8}"/>
              </a:ext>
            </a:extLst>
          </p:cNvPr>
          <p:cNvSpPr/>
          <p:nvPr/>
        </p:nvSpPr>
        <p:spPr>
          <a:xfrm>
            <a:off x="5679680" y="2643119"/>
            <a:ext cx="1544062" cy="1544062"/>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p:style>
      </p:sp>
      <p:sp>
        <p:nvSpPr>
          <p:cNvPr id="11" name="Rectangle 10" descr="Presentation with bar chart">
            <a:extLst>
              <a:ext uri="{FF2B5EF4-FFF2-40B4-BE49-F238E27FC236}">
                <a16:creationId xmlns:a16="http://schemas.microsoft.com/office/drawing/2014/main" id="{7088847D-5E98-4768-A3C2-EAC335C2FE88}"/>
              </a:ext>
            </a:extLst>
          </p:cNvPr>
          <p:cNvSpPr/>
          <p:nvPr/>
        </p:nvSpPr>
        <p:spPr>
          <a:xfrm>
            <a:off x="2416344" y="2986031"/>
            <a:ext cx="885937" cy="885937"/>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p:spPr>
        <p:style>
          <a:lnRef idx="0">
            <a:schemeClr val="lt1">
              <a:alpha val="0"/>
              <a:hueOff val="0"/>
              <a:satOff val="0"/>
              <a:lumOff val="0"/>
              <a:alphaOff val="0"/>
            </a:schemeClr>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sp>
        <p:nvSpPr>
          <p:cNvPr id="12" name="TextBox 11">
            <a:extLst>
              <a:ext uri="{FF2B5EF4-FFF2-40B4-BE49-F238E27FC236}">
                <a16:creationId xmlns:a16="http://schemas.microsoft.com/office/drawing/2014/main" id="{CB368320-01D4-4985-B3ED-48023D31A809}"/>
              </a:ext>
            </a:extLst>
          </p:cNvPr>
          <p:cNvSpPr txBox="1"/>
          <p:nvPr/>
        </p:nvSpPr>
        <p:spPr>
          <a:xfrm>
            <a:off x="4761863" y="4210401"/>
            <a:ext cx="3379694" cy="646331"/>
          </a:xfrm>
          <a:prstGeom prst="rect">
            <a:avLst/>
          </a:prstGeom>
          <a:noFill/>
        </p:spPr>
        <p:txBody>
          <a:bodyPr wrap="square">
            <a:spAutoFit/>
          </a:bodyPr>
          <a:lstStyle/>
          <a:p>
            <a:pPr lvl="0" algn="ctr"/>
            <a:r>
              <a:rPr lang="en-IN" dirty="0">
                <a:latin typeface="Lucida Fax" panose="02060602050505020204" pitchFamily="18" charset="0"/>
              </a:rPr>
              <a:t>TO ADD AS A CHROME EXTENSION</a:t>
            </a:r>
            <a:endParaRPr lang="en-IN" dirty="0"/>
          </a:p>
        </p:txBody>
      </p:sp>
      <p:sp>
        <p:nvSpPr>
          <p:cNvPr id="13" name="TextBox 12">
            <a:extLst>
              <a:ext uri="{FF2B5EF4-FFF2-40B4-BE49-F238E27FC236}">
                <a16:creationId xmlns:a16="http://schemas.microsoft.com/office/drawing/2014/main" id="{5D2251E3-CE1E-40FF-9CCA-AB4D003FC388}"/>
              </a:ext>
            </a:extLst>
          </p:cNvPr>
          <p:cNvSpPr txBox="1"/>
          <p:nvPr/>
        </p:nvSpPr>
        <p:spPr>
          <a:xfrm>
            <a:off x="1317811" y="4277777"/>
            <a:ext cx="3110753" cy="923330"/>
          </a:xfrm>
          <a:prstGeom prst="rect">
            <a:avLst/>
          </a:prstGeom>
          <a:noFill/>
        </p:spPr>
        <p:txBody>
          <a:bodyPr wrap="square">
            <a:spAutoFit/>
          </a:bodyPr>
          <a:lstStyle/>
          <a:p>
            <a:pPr lvl="0" algn="ctr">
              <a:lnSpc>
                <a:spcPct val="100000"/>
              </a:lnSpc>
              <a:defRPr cap="all"/>
            </a:pPr>
            <a:r>
              <a:rPr lang="en-IN" dirty="0">
                <a:latin typeface="Lucida Fax" panose="02060602050505020204" pitchFamily="18" charset="0"/>
              </a:rPr>
              <a:t>use a website for detection of phishing</a:t>
            </a:r>
            <a:br>
              <a:rPr lang="en-IN" dirty="0">
                <a:latin typeface="Lucida Fax" panose="02060602050505020204" pitchFamily="18" charset="0"/>
              </a:rPr>
            </a:br>
            <a:endParaRPr lang="en-US" dirty="0"/>
          </a:p>
        </p:txBody>
      </p:sp>
      <p:sp>
        <p:nvSpPr>
          <p:cNvPr id="14" name="TextBox 13">
            <a:extLst>
              <a:ext uri="{FF2B5EF4-FFF2-40B4-BE49-F238E27FC236}">
                <a16:creationId xmlns:a16="http://schemas.microsoft.com/office/drawing/2014/main" id="{021E61EB-9F3B-4D03-A94D-07E165A6CF1B}"/>
              </a:ext>
            </a:extLst>
          </p:cNvPr>
          <p:cNvSpPr txBox="1"/>
          <p:nvPr/>
        </p:nvSpPr>
        <p:spPr>
          <a:xfrm>
            <a:off x="4318110" y="2191275"/>
            <a:ext cx="4267201" cy="369332"/>
          </a:xfrm>
          <a:prstGeom prst="rect">
            <a:avLst/>
          </a:prstGeom>
          <a:noFill/>
        </p:spPr>
        <p:txBody>
          <a:bodyPr wrap="square">
            <a:spAutoFit/>
          </a:bodyPr>
          <a:lstStyle/>
          <a:p>
            <a:pPr lvl="0" algn="ctr"/>
            <a:r>
              <a:rPr lang="en-IN" dirty="0">
                <a:latin typeface="Lucida Fax" panose="02060602050505020204" pitchFamily="18" charset="0"/>
              </a:rPr>
              <a:t>More Easier way</a:t>
            </a:r>
            <a:endParaRPr lang="en-IN" dirty="0"/>
          </a:p>
        </p:txBody>
      </p:sp>
      <p:pic>
        <p:nvPicPr>
          <p:cNvPr id="15" name="Graphic 14" descr="Stopwatch">
            <a:extLst>
              <a:ext uri="{FF2B5EF4-FFF2-40B4-BE49-F238E27FC236}">
                <a16:creationId xmlns:a16="http://schemas.microsoft.com/office/drawing/2014/main" id="{75088E7A-C1F9-4AAF-B6AB-E1BA41FC99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86182" y="2880503"/>
            <a:ext cx="914400" cy="914400"/>
          </a:xfrm>
          <a:prstGeom prst="rect">
            <a:avLst/>
          </a:prstGeom>
        </p:spPr>
      </p:pic>
      <p:sp>
        <p:nvSpPr>
          <p:cNvPr id="31" name="TextBox 30">
            <a:extLst>
              <a:ext uri="{FF2B5EF4-FFF2-40B4-BE49-F238E27FC236}">
                <a16:creationId xmlns:a16="http://schemas.microsoft.com/office/drawing/2014/main" id="{B56DAA14-1D87-49AF-9460-7FA625035D33}"/>
              </a:ext>
            </a:extLst>
          </p:cNvPr>
          <p:cNvSpPr txBox="1"/>
          <p:nvPr/>
        </p:nvSpPr>
        <p:spPr>
          <a:xfrm>
            <a:off x="-109818" y="2159381"/>
            <a:ext cx="6096000" cy="369332"/>
          </a:xfrm>
          <a:prstGeom prst="rect">
            <a:avLst/>
          </a:prstGeom>
          <a:noFill/>
        </p:spPr>
        <p:txBody>
          <a:bodyPr wrap="square">
            <a:spAutoFit/>
          </a:bodyPr>
          <a:lstStyle/>
          <a:p>
            <a:pPr lvl="0" algn="ctr"/>
            <a:r>
              <a:rPr lang="en-IN" dirty="0">
                <a:latin typeface="Lucida Fax" panose="02060602050505020204" pitchFamily="18" charset="0"/>
              </a:rPr>
              <a:t>Easier way</a:t>
            </a:r>
            <a:endParaRPr lang="en-IN" dirty="0"/>
          </a:p>
        </p:txBody>
      </p:sp>
    </p:spTree>
    <p:extLst>
      <p:ext uri="{BB962C8B-B14F-4D97-AF65-F5344CB8AC3E}">
        <p14:creationId xmlns:p14="http://schemas.microsoft.com/office/powerpoint/2010/main" val="2376314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CF58CE-A87A-48DB-9C2C-9DE56A4EE8B5}"/>
              </a:ext>
            </a:extLst>
          </p:cNvPr>
          <p:cNvSpPr>
            <a:spLocks noGrp="1"/>
          </p:cNvSpPr>
          <p:nvPr>
            <p:ph type="body" idx="1"/>
          </p:nvPr>
        </p:nvSpPr>
        <p:spPr>
          <a:xfrm>
            <a:off x="576788" y="991343"/>
            <a:ext cx="9024411" cy="640080"/>
          </a:xfrm>
        </p:spPr>
        <p:txBody>
          <a:bodyPr>
            <a:normAutofit fontScale="92500" lnSpcReduction="10000"/>
          </a:bodyPr>
          <a:lstStyle/>
          <a:p>
            <a:endParaRPr lang="en-IN" b="0" i="0" dirty="0">
              <a:solidFill>
                <a:srgbClr val="202124"/>
              </a:solidFill>
              <a:effectLst/>
              <a:latin typeface="Google Sans"/>
            </a:endParaRPr>
          </a:p>
          <a:p>
            <a:r>
              <a:rPr lang="en-IN" b="0" i="0" dirty="0">
                <a:solidFill>
                  <a:srgbClr val="202124"/>
                </a:solidFill>
                <a:effectLst/>
                <a:latin typeface="Google Sans"/>
              </a:rPr>
              <a:t>1) </a:t>
            </a:r>
            <a:r>
              <a:rPr lang="en-IN" i="0" dirty="0" err="1">
                <a:solidFill>
                  <a:srgbClr val="202124"/>
                </a:solidFill>
                <a:effectLst/>
                <a:latin typeface="Lucida Fax" panose="02060602050505020204" pitchFamily="18" charset="0"/>
              </a:rPr>
              <a:t>PhishDetector</a:t>
            </a:r>
            <a:r>
              <a:rPr lang="en-IN" i="0" dirty="0">
                <a:solidFill>
                  <a:srgbClr val="202124"/>
                </a:solidFill>
                <a:effectLst/>
                <a:latin typeface="Lucida Fax" panose="02060602050505020204" pitchFamily="18" charset="0"/>
              </a:rPr>
              <a:t> - True Phishing Detection</a:t>
            </a:r>
          </a:p>
          <a:p>
            <a:endParaRPr lang="en-IN" dirty="0"/>
          </a:p>
        </p:txBody>
      </p:sp>
      <p:pic>
        <p:nvPicPr>
          <p:cNvPr id="8" name="Content Placeholder 7">
            <a:extLst>
              <a:ext uri="{FF2B5EF4-FFF2-40B4-BE49-F238E27FC236}">
                <a16:creationId xmlns:a16="http://schemas.microsoft.com/office/drawing/2014/main" id="{6CF2DDB7-3411-481D-B9A5-2354453422E3}"/>
              </a:ext>
            </a:extLst>
          </p:cNvPr>
          <p:cNvPicPr>
            <a:picLocks noGrp="1" noChangeAspect="1"/>
          </p:cNvPicPr>
          <p:nvPr>
            <p:ph sz="half" idx="2"/>
          </p:nvPr>
        </p:nvPicPr>
        <p:blipFill>
          <a:blip r:embed="rId2"/>
          <a:stretch>
            <a:fillRect/>
          </a:stretch>
        </p:blipFill>
        <p:spPr>
          <a:xfrm>
            <a:off x="5620871" y="1795477"/>
            <a:ext cx="5970493" cy="4134000"/>
          </a:xfrm>
        </p:spPr>
      </p:pic>
      <p:sp>
        <p:nvSpPr>
          <p:cNvPr id="9" name="TextBox 8">
            <a:extLst>
              <a:ext uri="{FF2B5EF4-FFF2-40B4-BE49-F238E27FC236}">
                <a16:creationId xmlns:a16="http://schemas.microsoft.com/office/drawing/2014/main" id="{6F69623B-F35F-45D7-9D44-48981FE299FD}"/>
              </a:ext>
            </a:extLst>
          </p:cNvPr>
          <p:cNvSpPr txBox="1"/>
          <p:nvPr/>
        </p:nvSpPr>
        <p:spPr>
          <a:xfrm>
            <a:off x="242047" y="254689"/>
            <a:ext cx="11707906" cy="646331"/>
          </a:xfrm>
          <a:prstGeom prst="rect">
            <a:avLst/>
          </a:prstGeom>
          <a:solidFill>
            <a:schemeClr val="accent6">
              <a:lumMod val="75000"/>
            </a:schemeClr>
          </a:solidFill>
        </p:spPr>
        <p:txBody>
          <a:bodyPr wrap="square">
            <a:spAutoFit/>
          </a:bodyPr>
          <a:lstStyle/>
          <a:p>
            <a:pPr algn="ctr"/>
            <a:r>
              <a:rPr lang="en-IN" sz="3600" dirty="0">
                <a:solidFill>
                  <a:schemeClr val="bg2"/>
                </a:solidFill>
                <a:latin typeface="Lucida Fax" panose="02060602050505020204" pitchFamily="18" charset="0"/>
              </a:rPr>
              <a:t>Existing System</a:t>
            </a:r>
          </a:p>
        </p:txBody>
      </p:sp>
      <p:pic>
        <p:nvPicPr>
          <p:cNvPr id="17" name="Picture 16">
            <a:extLst>
              <a:ext uri="{FF2B5EF4-FFF2-40B4-BE49-F238E27FC236}">
                <a16:creationId xmlns:a16="http://schemas.microsoft.com/office/drawing/2014/main" id="{0012EC02-66C6-4995-8121-E003F2D37001}"/>
              </a:ext>
            </a:extLst>
          </p:cNvPr>
          <p:cNvPicPr>
            <a:picLocks noChangeAspect="1"/>
          </p:cNvPicPr>
          <p:nvPr/>
        </p:nvPicPr>
        <p:blipFill>
          <a:blip r:embed="rId3"/>
          <a:stretch>
            <a:fillRect/>
          </a:stretch>
        </p:blipFill>
        <p:spPr>
          <a:xfrm>
            <a:off x="484095" y="1795477"/>
            <a:ext cx="4984376" cy="1394581"/>
          </a:xfrm>
          <a:prstGeom prst="rect">
            <a:avLst/>
          </a:prstGeom>
        </p:spPr>
      </p:pic>
      <p:pic>
        <p:nvPicPr>
          <p:cNvPr id="19" name="Graphic 18" descr="Arrow Rotate left">
            <a:extLst>
              <a:ext uri="{FF2B5EF4-FFF2-40B4-BE49-F238E27FC236}">
                <a16:creationId xmlns:a16="http://schemas.microsoft.com/office/drawing/2014/main" id="{5B331203-16FA-420B-A7CC-DF31B0FD125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6200000">
            <a:off x="3541058" y="3429000"/>
            <a:ext cx="1165412" cy="1165412"/>
          </a:xfrm>
          <a:prstGeom prst="rect">
            <a:avLst/>
          </a:prstGeom>
        </p:spPr>
      </p:pic>
    </p:spTree>
    <p:extLst>
      <p:ext uri="{BB962C8B-B14F-4D97-AF65-F5344CB8AC3E}">
        <p14:creationId xmlns:p14="http://schemas.microsoft.com/office/powerpoint/2010/main" val="3722612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CF58CE-A87A-48DB-9C2C-9DE56A4EE8B5}"/>
              </a:ext>
            </a:extLst>
          </p:cNvPr>
          <p:cNvSpPr>
            <a:spLocks noGrp="1"/>
          </p:cNvSpPr>
          <p:nvPr>
            <p:ph type="body" idx="1"/>
          </p:nvPr>
        </p:nvSpPr>
        <p:spPr>
          <a:xfrm>
            <a:off x="576788" y="991343"/>
            <a:ext cx="9024411" cy="640080"/>
          </a:xfrm>
        </p:spPr>
        <p:txBody>
          <a:bodyPr>
            <a:normAutofit fontScale="92500" lnSpcReduction="10000"/>
          </a:bodyPr>
          <a:lstStyle/>
          <a:p>
            <a:endParaRPr lang="en-IN" b="0" i="0" dirty="0">
              <a:solidFill>
                <a:srgbClr val="202124"/>
              </a:solidFill>
              <a:effectLst/>
              <a:latin typeface="Google Sans"/>
            </a:endParaRPr>
          </a:p>
          <a:p>
            <a:r>
              <a:rPr lang="en-IN" dirty="0">
                <a:solidFill>
                  <a:srgbClr val="202124"/>
                </a:solidFill>
                <a:latin typeface="Lucida Fax" panose="02060602050505020204" pitchFamily="18" charset="0"/>
              </a:rPr>
              <a:t>2</a:t>
            </a:r>
            <a:r>
              <a:rPr lang="en-IN" i="0" dirty="0">
                <a:solidFill>
                  <a:srgbClr val="202124"/>
                </a:solidFill>
                <a:effectLst/>
                <a:latin typeface="Lucida Fax" panose="02060602050505020204" pitchFamily="18" charset="0"/>
              </a:rPr>
              <a:t>) </a:t>
            </a:r>
            <a:r>
              <a:rPr lang="en-IN" i="0" dirty="0" err="1">
                <a:solidFill>
                  <a:srgbClr val="202124"/>
                </a:solidFill>
                <a:effectLst/>
                <a:latin typeface="Lucida Fax" panose="02060602050505020204" pitchFamily="18" charset="0"/>
              </a:rPr>
              <a:t>Netcraft</a:t>
            </a:r>
            <a:r>
              <a:rPr lang="en-IN" i="0" dirty="0">
                <a:solidFill>
                  <a:srgbClr val="202124"/>
                </a:solidFill>
                <a:effectLst/>
                <a:latin typeface="Lucida Fax" panose="02060602050505020204" pitchFamily="18" charset="0"/>
              </a:rPr>
              <a:t> Extension</a:t>
            </a:r>
          </a:p>
          <a:p>
            <a:endParaRPr lang="en-IN" i="0" dirty="0">
              <a:solidFill>
                <a:srgbClr val="202124"/>
              </a:solidFill>
              <a:effectLst/>
              <a:latin typeface="Lucida Fax" panose="02060602050505020204" pitchFamily="18" charset="0"/>
            </a:endParaRPr>
          </a:p>
          <a:p>
            <a:endParaRPr lang="en-IN" dirty="0"/>
          </a:p>
        </p:txBody>
      </p:sp>
      <p:sp>
        <p:nvSpPr>
          <p:cNvPr id="9" name="TextBox 8">
            <a:extLst>
              <a:ext uri="{FF2B5EF4-FFF2-40B4-BE49-F238E27FC236}">
                <a16:creationId xmlns:a16="http://schemas.microsoft.com/office/drawing/2014/main" id="{6F69623B-F35F-45D7-9D44-48981FE299FD}"/>
              </a:ext>
            </a:extLst>
          </p:cNvPr>
          <p:cNvSpPr txBox="1"/>
          <p:nvPr/>
        </p:nvSpPr>
        <p:spPr>
          <a:xfrm>
            <a:off x="242047" y="254689"/>
            <a:ext cx="11707906" cy="646331"/>
          </a:xfrm>
          <a:prstGeom prst="rect">
            <a:avLst/>
          </a:prstGeom>
          <a:solidFill>
            <a:schemeClr val="accent6">
              <a:lumMod val="75000"/>
            </a:schemeClr>
          </a:solidFill>
        </p:spPr>
        <p:txBody>
          <a:bodyPr wrap="square">
            <a:spAutoFit/>
          </a:bodyPr>
          <a:lstStyle/>
          <a:p>
            <a:pPr algn="ctr"/>
            <a:r>
              <a:rPr lang="en-IN" sz="3600" dirty="0">
                <a:solidFill>
                  <a:schemeClr val="bg2"/>
                </a:solidFill>
                <a:latin typeface="Lucida Fax" panose="02060602050505020204" pitchFamily="18" charset="0"/>
              </a:rPr>
              <a:t>Existing System</a:t>
            </a:r>
          </a:p>
        </p:txBody>
      </p:sp>
      <p:pic>
        <p:nvPicPr>
          <p:cNvPr id="19" name="Graphic 18" descr="Arrow Rotate left">
            <a:extLst>
              <a:ext uri="{FF2B5EF4-FFF2-40B4-BE49-F238E27FC236}">
                <a16:creationId xmlns:a16="http://schemas.microsoft.com/office/drawing/2014/main" id="{5B331203-16FA-420B-A7CC-DF31B0FD12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3541058" y="3429000"/>
            <a:ext cx="1165412" cy="1165412"/>
          </a:xfrm>
          <a:prstGeom prst="rect">
            <a:avLst/>
          </a:prstGeom>
        </p:spPr>
      </p:pic>
      <p:pic>
        <p:nvPicPr>
          <p:cNvPr id="4" name="Picture 3">
            <a:extLst>
              <a:ext uri="{FF2B5EF4-FFF2-40B4-BE49-F238E27FC236}">
                <a16:creationId xmlns:a16="http://schemas.microsoft.com/office/drawing/2014/main" id="{8D4D094E-3F7B-4431-B396-F4154F225BE3}"/>
              </a:ext>
            </a:extLst>
          </p:cNvPr>
          <p:cNvPicPr>
            <a:picLocks noChangeAspect="1"/>
          </p:cNvPicPr>
          <p:nvPr/>
        </p:nvPicPr>
        <p:blipFill>
          <a:blip r:embed="rId4"/>
          <a:stretch>
            <a:fillRect/>
          </a:stretch>
        </p:blipFill>
        <p:spPr>
          <a:xfrm>
            <a:off x="5994278" y="1408593"/>
            <a:ext cx="5628822" cy="4831125"/>
          </a:xfrm>
          <a:prstGeom prst="rect">
            <a:avLst/>
          </a:prstGeom>
        </p:spPr>
      </p:pic>
      <p:pic>
        <p:nvPicPr>
          <p:cNvPr id="10" name="Picture 9">
            <a:extLst>
              <a:ext uri="{FF2B5EF4-FFF2-40B4-BE49-F238E27FC236}">
                <a16:creationId xmlns:a16="http://schemas.microsoft.com/office/drawing/2014/main" id="{F170BBCF-AEDC-4F5C-8321-056653E4E19B}"/>
              </a:ext>
            </a:extLst>
          </p:cNvPr>
          <p:cNvPicPr>
            <a:picLocks noChangeAspect="1"/>
          </p:cNvPicPr>
          <p:nvPr/>
        </p:nvPicPr>
        <p:blipFill>
          <a:blip r:embed="rId5"/>
          <a:stretch>
            <a:fillRect/>
          </a:stretch>
        </p:blipFill>
        <p:spPr>
          <a:xfrm>
            <a:off x="496372" y="1721746"/>
            <a:ext cx="5312757" cy="1409822"/>
          </a:xfrm>
          <a:prstGeom prst="rect">
            <a:avLst/>
          </a:prstGeom>
        </p:spPr>
      </p:pic>
    </p:spTree>
    <p:extLst>
      <p:ext uri="{BB962C8B-B14F-4D97-AF65-F5344CB8AC3E}">
        <p14:creationId xmlns:p14="http://schemas.microsoft.com/office/powerpoint/2010/main" val="2023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A0FA56-C6D5-4B29-9741-D48298835C5E}"/>
              </a:ext>
            </a:extLst>
          </p:cNvPr>
          <p:cNvSpPr txBox="1"/>
          <p:nvPr/>
        </p:nvSpPr>
        <p:spPr>
          <a:xfrm>
            <a:off x="242047" y="254689"/>
            <a:ext cx="11707906" cy="769441"/>
          </a:xfrm>
          <a:prstGeom prst="rect">
            <a:avLst/>
          </a:prstGeom>
          <a:solidFill>
            <a:schemeClr val="accent2">
              <a:lumMod val="75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Interface Design</a:t>
            </a:r>
          </a:p>
        </p:txBody>
      </p:sp>
      <p:pic>
        <p:nvPicPr>
          <p:cNvPr id="8" name="Picture 7">
            <a:extLst>
              <a:ext uri="{FF2B5EF4-FFF2-40B4-BE49-F238E27FC236}">
                <a16:creationId xmlns:a16="http://schemas.microsoft.com/office/drawing/2014/main" id="{569CB171-78F0-4BCC-8A82-E72E6F4F25AA}"/>
              </a:ext>
            </a:extLst>
          </p:cNvPr>
          <p:cNvPicPr>
            <a:picLocks noChangeAspect="1"/>
          </p:cNvPicPr>
          <p:nvPr/>
        </p:nvPicPr>
        <p:blipFill>
          <a:blip r:embed="rId2"/>
          <a:stretch>
            <a:fillRect/>
          </a:stretch>
        </p:blipFill>
        <p:spPr>
          <a:xfrm>
            <a:off x="944433" y="1198809"/>
            <a:ext cx="10303133" cy="5105842"/>
          </a:xfrm>
          <a:prstGeom prst="rect">
            <a:avLst/>
          </a:prstGeom>
        </p:spPr>
      </p:pic>
    </p:spTree>
    <p:extLst>
      <p:ext uri="{BB962C8B-B14F-4D97-AF65-F5344CB8AC3E}">
        <p14:creationId xmlns:p14="http://schemas.microsoft.com/office/powerpoint/2010/main" val="356702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F5099B8-6FA7-4B79-B396-B0B68506EA0C}"/>
              </a:ext>
            </a:extLst>
          </p:cNvPr>
          <p:cNvSpPr/>
          <p:nvPr/>
        </p:nvSpPr>
        <p:spPr>
          <a:xfrm>
            <a:off x="841562" y="2014194"/>
            <a:ext cx="2409825" cy="1413406"/>
          </a:xfrm>
          <a:prstGeom prst="rect">
            <a:avLst/>
          </a:prstGeom>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Client enters URL</a:t>
            </a:r>
          </a:p>
        </p:txBody>
      </p:sp>
      <p:sp>
        <p:nvSpPr>
          <p:cNvPr id="4" name="Rectangle 3">
            <a:extLst>
              <a:ext uri="{FF2B5EF4-FFF2-40B4-BE49-F238E27FC236}">
                <a16:creationId xmlns:a16="http://schemas.microsoft.com/office/drawing/2014/main" id="{97CB0080-C749-4D98-99F2-5B265DA47E08}"/>
              </a:ext>
            </a:extLst>
          </p:cNvPr>
          <p:cNvSpPr/>
          <p:nvPr/>
        </p:nvSpPr>
        <p:spPr>
          <a:xfrm>
            <a:off x="8207328" y="2056369"/>
            <a:ext cx="2928658" cy="1371600"/>
          </a:xfrm>
          <a:prstGeom prst="rect">
            <a:avLst/>
          </a:prstGeom>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Extraction of URL features or attributes</a:t>
            </a:r>
          </a:p>
        </p:txBody>
      </p:sp>
      <p:sp>
        <p:nvSpPr>
          <p:cNvPr id="5" name="Rectangle 4">
            <a:extLst>
              <a:ext uri="{FF2B5EF4-FFF2-40B4-BE49-F238E27FC236}">
                <a16:creationId xmlns:a16="http://schemas.microsoft.com/office/drawing/2014/main" id="{E910E3BB-528A-4008-894D-EC871AFA3977}"/>
              </a:ext>
            </a:extLst>
          </p:cNvPr>
          <p:cNvSpPr/>
          <p:nvPr/>
        </p:nvSpPr>
        <p:spPr>
          <a:xfrm>
            <a:off x="4412456" y="2014194"/>
            <a:ext cx="2633803" cy="1371600"/>
          </a:xfrm>
          <a:prstGeom prst="rect">
            <a:avLst/>
          </a:prstGeom>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Chrome extension fetches URL </a:t>
            </a:r>
          </a:p>
        </p:txBody>
      </p:sp>
      <p:sp>
        <p:nvSpPr>
          <p:cNvPr id="6" name="Rectangle 5">
            <a:extLst>
              <a:ext uri="{FF2B5EF4-FFF2-40B4-BE49-F238E27FC236}">
                <a16:creationId xmlns:a16="http://schemas.microsoft.com/office/drawing/2014/main" id="{B1F40480-088B-42B5-8351-0BBC71C98995}"/>
              </a:ext>
            </a:extLst>
          </p:cNvPr>
          <p:cNvSpPr/>
          <p:nvPr/>
        </p:nvSpPr>
        <p:spPr>
          <a:xfrm>
            <a:off x="8286610" y="4630307"/>
            <a:ext cx="2928657" cy="1371600"/>
          </a:xfrm>
          <a:prstGeom prst="rect">
            <a:avLst/>
          </a:prstGeom>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Database Collection (connecting to multiple external website)</a:t>
            </a:r>
          </a:p>
          <a:p>
            <a:pPr algn="ctr"/>
            <a:endParaRPr lang="en-IN" dirty="0"/>
          </a:p>
        </p:txBody>
      </p:sp>
      <p:sp>
        <p:nvSpPr>
          <p:cNvPr id="7" name="Rectangle 6">
            <a:extLst>
              <a:ext uri="{FF2B5EF4-FFF2-40B4-BE49-F238E27FC236}">
                <a16:creationId xmlns:a16="http://schemas.microsoft.com/office/drawing/2014/main" id="{9AD1DB43-D0BB-4094-9472-333A5E28BD8B}"/>
              </a:ext>
            </a:extLst>
          </p:cNvPr>
          <p:cNvSpPr/>
          <p:nvPr/>
        </p:nvSpPr>
        <p:spPr>
          <a:xfrm>
            <a:off x="4453217" y="4658309"/>
            <a:ext cx="2697957" cy="1371600"/>
          </a:xfrm>
          <a:prstGeom prst="rect">
            <a:avLst/>
          </a:prstGeom>
          <a:solidFill>
            <a:schemeClr val="accent4">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Result Legitimate/Phishing Website</a:t>
            </a:r>
          </a:p>
        </p:txBody>
      </p:sp>
      <p:sp>
        <p:nvSpPr>
          <p:cNvPr id="8" name="TextBox 7">
            <a:extLst>
              <a:ext uri="{FF2B5EF4-FFF2-40B4-BE49-F238E27FC236}">
                <a16:creationId xmlns:a16="http://schemas.microsoft.com/office/drawing/2014/main" id="{33333788-A439-484D-904D-0420F19315E1}"/>
              </a:ext>
            </a:extLst>
          </p:cNvPr>
          <p:cNvSpPr txBox="1"/>
          <p:nvPr/>
        </p:nvSpPr>
        <p:spPr>
          <a:xfrm>
            <a:off x="242047" y="254689"/>
            <a:ext cx="11707906" cy="769441"/>
          </a:xfrm>
          <a:prstGeom prst="rect">
            <a:avLst/>
          </a:prstGeom>
          <a:solidFill>
            <a:schemeClr val="accent2">
              <a:lumMod val="75000"/>
            </a:schemeClr>
          </a:solidFill>
        </p:spPr>
        <p:txBody>
          <a:bodyPr wrap="square">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Data Flow Diagram</a:t>
            </a:r>
            <a:r>
              <a:rPr lang="en-IN" sz="4400" dirty="0">
                <a:latin typeface="Times New Roman" panose="02020603050405020304" pitchFamily="18" charset="0"/>
                <a:cs typeface="Times New Roman" panose="02020603050405020304" pitchFamily="18" charset="0"/>
              </a:rPr>
              <a:t> </a:t>
            </a:r>
          </a:p>
        </p:txBody>
      </p:sp>
      <p:sp>
        <p:nvSpPr>
          <p:cNvPr id="9" name="Arrow: Right 8">
            <a:extLst>
              <a:ext uri="{FF2B5EF4-FFF2-40B4-BE49-F238E27FC236}">
                <a16:creationId xmlns:a16="http://schemas.microsoft.com/office/drawing/2014/main" id="{3858A796-C19F-414B-8D88-D47B24CB8BDF}"/>
              </a:ext>
            </a:extLst>
          </p:cNvPr>
          <p:cNvSpPr/>
          <p:nvPr/>
        </p:nvSpPr>
        <p:spPr>
          <a:xfrm>
            <a:off x="3325906" y="2617694"/>
            <a:ext cx="1013012" cy="4034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5428FBB9-CBB8-44D3-B572-E0D1D83D793D}"/>
              </a:ext>
            </a:extLst>
          </p:cNvPr>
          <p:cNvSpPr/>
          <p:nvPr/>
        </p:nvSpPr>
        <p:spPr>
          <a:xfrm>
            <a:off x="7151174" y="2617694"/>
            <a:ext cx="1013012" cy="4034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1D40AD48-3EB1-45D9-992D-583F24EDCDB3}"/>
              </a:ext>
            </a:extLst>
          </p:cNvPr>
          <p:cNvSpPr/>
          <p:nvPr/>
        </p:nvSpPr>
        <p:spPr>
          <a:xfrm rot="10800000">
            <a:off x="7278290" y="4968736"/>
            <a:ext cx="881203" cy="4034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13" name="Arrow: Right 12">
            <a:extLst>
              <a:ext uri="{FF2B5EF4-FFF2-40B4-BE49-F238E27FC236}">
                <a16:creationId xmlns:a16="http://schemas.microsoft.com/office/drawing/2014/main" id="{39974B46-440B-4E7E-B867-89D1E21C4C4D}"/>
              </a:ext>
            </a:extLst>
          </p:cNvPr>
          <p:cNvSpPr/>
          <p:nvPr/>
        </p:nvSpPr>
        <p:spPr>
          <a:xfrm rot="5400000">
            <a:off x="9244432" y="3827432"/>
            <a:ext cx="1013012" cy="40341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1550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righ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{FE7E555B-C8E3-41C3-BAA1-D6D2F0771960}tf78438558_win32</Template>
  <TotalTime>522</TotalTime>
  <Words>573</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Book Antiqua</vt:lpstr>
      <vt:lpstr>Bookman Old Style</vt:lpstr>
      <vt:lpstr>Calibri</vt:lpstr>
      <vt:lpstr>Century Gothic</vt:lpstr>
      <vt:lpstr>Garamond</vt:lpstr>
      <vt:lpstr>Georgia</vt:lpstr>
      <vt:lpstr>Google Sans</vt:lpstr>
      <vt:lpstr>Lucida Fax</vt:lpstr>
      <vt:lpstr>Mongolian Baiti</vt:lpstr>
      <vt:lpstr>Sitka Small</vt:lpstr>
      <vt:lpstr>Times New Roman</vt:lpstr>
      <vt:lpstr>Wingdings</vt:lpstr>
      <vt:lpstr>SavonVTI</vt:lpstr>
      <vt:lpstr> Chrome Extension for Detecting Phishing Websites</vt:lpstr>
      <vt:lpstr>PowerPoint Presentation</vt:lpstr>
      <vt:lpstr>Introduction</vt:lpstr>
      <vt:lpstr>Ways to Prevent Phishing Attacks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Chrome Extension for Detecting Phishing Websites</dc:title>
  <dc:creator>Mubeena Nazar</dc:creator>
  <cp:lastModifiedBy>Mubeena Nazar</cp:lastModifiedBy>
  <cp:revision>19</cp:revision>
  <dcterms:created xsi:type="dcterms:W3CDTF">2022-01-18T03:07:50Z</dcterms:created>
  <dcterms:modified xsi:type="dcterms:W3CDTF">2022-01-18T18:06:22Z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