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4" r:id="rId7"/>
    <p:sldId id="276" r:id="rId8"/>
    <p:sldId id="281" r:id="rId9"/>
    <p:sldId id="265" r:id="rId10"/>
    <p:sldId id="283" r:id="rId11"/>
    <p:sldId id="270" r:id="rId12"/>
    <p:sldId id="285" r:id="rId13"/>
    <p:sldId id="267" r:id="rId14"/>
    <p:sldId id="291" r:id="rId15"/>
    <p:sldId id="289" r:id="rId16"/>
    <p:sldId id="268" r:id="rId17"/>
    <p:sldId id="269" r:id="rId18"/>
    <p:sldId id="297" r:id="rId19"/>
    <p:sldId id="296" r:id="rId20"/>
    <p:sldId id="271" r:id="rId21"/>
    <p:sldId id="272" r:id="rId22"/>
    <p:sldId id="293" r:id="rId23"/>
    <p:sldId id="287" r:id="rId24"/>
    <p:sldId id="295"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F8D22F"/>
    <a:srgbClr val="344529"/>
    <a:srgbClr val="2B3922"/>
    <a:srgbClr val="2E3722"/>
    <a:srgbClr val="FCF7F1"/>
    <a:srgbClr val="B8D233"/>
    <a:srgbClr val="5CC6D6"/>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sv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sv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irjet.net/archives/v7/i3/irjet-v7i3590.pdf" TargetMode="External"/><Relationship Id="rId7" Type="http://schemas.openxmlformats.org/officeDocument/2006/relationships/image" Target="../media/image45.svg"/><Relationship Id="rId2" Type="http://schemas.openxmlformats.org/officeDocument/2006/relationships/hyperlink" Target="https://www.researchgate.net/publication/352785109_a_review_on_phishing_website_detection_using_machine_learning" TargetMode="Externa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hyperlink" Target="https://www.bibliomed.org/mnsfulltext/197/197-1599115293.Pdf?1640007654" TargetMode="External"/><Relationship Id="rId4" Type="http://schemas.openxmlformats.org/officeDocument/2006/relationships/hyperlink" Target="https://www.peertechzpublications.com/articles/TCSIT-6-140.Ph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hyperlink" Target="https://www.peertechzpublications.com/articles/TCSIT-6-140.php"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052145"/>
            <a:ext cx="5028654" cy="1777271"/>
          </a:xfrm>
        </p:spPr>
        <p:txBody>
          <a:bodyPr>
            <a:normAutofit fontScale="90000"/>
          </a:bodyPr>
          <a:lstStyle/>
          <a:p>
            <a:pPr>
              <a:lnSpc>
                <a:spcPct val="150000"/>
              </a:lnSpc>
            </a:pPr>
            <a:br>
              <a:rPr lang="en-US" sz="3200" b="1" i="1" dirty="0">
                <a:latin typeface="Book Antiqua" panose="02040602050305030304" pitchFamily="18" charset="0"/>
              </a:rPr>
            </a:br>
            <a:r>
              <a:rPr lang="en-US" sz="4000" b="1" i="1" dirty="0">
                <a:latin typeface="Book Antiqua" panose="02040602050305030304" pitchFamily="18" charset="0"/>
              </a:rPr>
              <a:t>Chrome Extension for Detecting Phishing Websites</a:t>
            </a:r>
            <a:endParaRPr lang="en-US" sz="4000" b="1" i="1" dirty="0">
              <a:solidFill>
                <a:schemeClr val="tx1"/>
              </a:solidFill>
              <a:latin typeface="Book Antiqua" panose="0204060205030503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16540" y="5441576"/>
            <a:ext cx="2770095" cy="1416414"/>
          </a:xfrm>
        </p:spPr>
        <p:txBody>
          <a:bodyPr>
            <a:normAutofit fontScale="77500" lnSpcReduction="20000"/>
          </a:bodyPr>
          <a:lstStyle/>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Presentation by:</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Mubeena Nazar</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Roll no:41  </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S3 MCA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FA56-C6D5-4B29-9741-D48298835C5E}"/>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Interface Design</a:t>
            </a:r>
          </a:p>
        </p:txBody>
      </p:sp>
      <p:pic>
        <p:nvPicPr>
          <p:cNvPr id="11" name="Picture 10">
            <a:extLst>
              <a:ext uri="{FF2B5EF4-FFF2-40B4-BE49-F238E27FC236}">
                <a16:creationId xmlns:a16="http://schemas.microsoft.com/office/drawing/2014/main" id="{6167DA26-FA4D-4255-864D-E2CA4A000C47}"/>
              </a:ext>
            </a:extLst>
          </p:cNvPr>
          <p:cNvPicPr>
            <a:picLocks noChangeAspect="1"/>
          </p:cNvPicPr>
          <p:nvPr/>
        </p:nvPicPr>
        <p:blipFill>
          <a:blip r:embed="rId2"/>
          <a:stretch>
            <a:fillRect/>
          </a:stretch>
        </p:blipFill>
        <p:spPr>
          <a:xfrm>
            <a:off x="675492" y="1316790"/>
            <a:ext cx="5151149" cy="4432628"/>
          </a:xfrm>
          <a:prstGeom prst="rect">
            <a:avLst/>
          </a:prstGeom>
        </p:spPr>
      </p:pic>
      <p:pic>
        <p:nvPicPr>
          <p:cNvPr id="25" name="Picture 24">
            <a:extLst>
              <a:ext uri="{FF2B5EF4-FFF2-40B4-BE49-F238E27FC236}">
                <a16:creationId xmlns:a16="http://schemas.microsoft.com/office/drawing/2014/main" id="{AB409343-BB04-4173-89B8-B52E2EF06F77}"/>
              </a:ext>
            </a:extLst>
          </p:cNvPr>
          <p:cNvPicPr>
            <a:picLocks noChangeAspect="1"/>
          </p:cNvPicPr>
          <p:nvPr/>
        </p:nvPicPr>
        <p:blipFill>
          <a:blip r:embed="rId3"/>
          <a:stretch>
            <a:fillRect/>
          </a:stretch>
        </p:blipFill>
        <p:spPr>
          <a:xfrm>
            <a:off x="6118621" y="1416923"/>
            <a:ext cx="5397887" cy="4232362"/>
          </a:xfrm>
          <a:prstGeom prst="rect">
            <a:avLst/>
          </a:prstGeom>
        </p:spPr>
      </p:pic>
    </p:spTree>
    <p:extLst>
      <p:ext uri="{BB962C8B-B14F-4D97-AF65-F5344CB8AC3E}">
        <p14:creationId xmlns:p14="http://schemas.microsoft.com/office/powerpoint/2010/main" val="35670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FA56-C6D5-4B29-9741-D48298835C5E}"/>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Interface Design</a:t>
            </a:r>
          </a:p>
        </p:txBody>
      </p:sp>
      <p:pic>
        <p:nvPicPr>
          <p:cNvPr id="15" name="Picture 14">
            <a:extLst>
              <a:ext uri="{FF2B5EF4-FFF2-40B4-BE49-F238E27FC236}">
                <a16:creationId xmlns:a16="http://schemas.microsoft.com/office/drawing/2014/main" id="{1E27E85C-1B94-4EA5-AF81-19E032D61F7A}"/>
              </a:ext>
            </a:extLst>
          </p:cNvPr>
          <p:cNvPicPr>
            <a:picLocks noChangeAspect="1"/>
          </p:cNvPicPr>
          <p:nvPr/>
        </p:nvPicPr>
        <p:blipFill>
          <a:blip r:embed="rId2"/>
          <a:stretch>
            <a:fillRect/>
          </a:stretch>
        </p:blipFill>
        <p:spPr>
          <a:xfrm>
            <a:off x="6379965" y="3321826"/>
            <a:ext cx="5026045" cy="1719405"/>
          </a:xfrm>
          <a:prstGeom prst="rect">
            <a:avLst/>
          </a:prstGeom>
        </p:spPr>
      </p:pic>
      <p:pic>
        <p:nvPicPr>
          <p:cNvPr id="17" name="Picture 16">
            <a:extLst>
              <a:ext uri="{FF2B5EF4-FFF2-40B4-BE49-F238E27FC236}">
                <a16:creationId xmlns:a16="http://schemas.microsoft.com/office/drawing/2014/main" id="{BEE594DE-6346-4A4A-9E8B-CFA67EEDEFCB}"/>
              </a:ext>
            </a:extLst>
          </p:cNvPr>
          <p:cNvPicPr>
            <a:picLocks noChangeAspect="1"/>
          </p:cNvPicPr>
          <p:nvPr/>
        </p:nvPicPr>
        <p:blipFill>
          <a:blip r:embed="rId3"/>
          <a:stretch>
            <a:fillRect/>
          </a:stretch>
        </p:blipFill>
        <p:spPr>
          <a:xfrm>
            <a:off x="721879" y="3321826"/>
            <a:ext cx="4987090" cy="1719405"/>
          </a:xfrm>
          <a:prstGeom prst="rect">
            <a:avLst/>
          </a:prstGeom>
        </p:spPr>
      </p:pic>
      <p:sp>
        <p:nvSpPr>
          <p:cNvPr id="19" name="TextBox 18">
            <a:extLst>
              <a:ext uri="{FF2B5EF4-FFF2-40B4-BE49-F238E27FC236}">
                <a16:creationId xmlns:a16="http://schemas.microsoft.com/office/drawing/2014/main" id="{0915A03B-0F98-4ACD-803B-B5140D78BA0B}"/>
              </a:ext>
            </a:extLst>
          </p:cNvPr>
          <p:cNvSpPr txBox="1"/>
          <p:nvPr/>
        </p:nvSpPr>
        <p:spPr>
          <a:xfrm>
            <a:off x="7388275" y="2639215"/>
            <a:ext cx="2976282" cy="369332"/>
          </a:xfrm>
          <a:prstGeom prst="rect">
            <a:avLst/>
          </a:prstGeom>
          <a:noFill/>
        </p:spPr>
        <p:txBody>
          <a:bodyPr wrap="square">
            <a:spAutoFit/>
          </a:bodyPr>
          <a:lstStyle/>
          <a:p>
            <a:pPr algn="l"/>
            <a:r>
              <a:rPr lang="en-IN" b="1" i="0" dirty="0" err="1">
                <a:solidFill>
                  <a:srgbClr val="303E48"/>
                </a:solidFill>
                <a:effectLst/>
                <a:latin typeface="acumin-pro"/>
              </a:rPr>
              <a:t>Eg</a:t>
            </a:r>
            <a:r>
              <a:rPr lang="en-IN" b="1" i="0" dirty="0">
                <a:solidFill>
                  <a:srgbClr val="303E48"/>
                </a:solidFill>
                <a:effectLst/>
                <a:latin typeface="acumin-pro"/>
              </a:rPr>
              <a:t> : </a:t>
            </a:r>
            <a:r>
              <a:rPr lang="en-IN" b="1" i="0" dirty="0" err="1">
                <a:solidFill>
                  <a:srgbClr val="303E48"/>
                </a:solidFill>
                <a:effectLst/>
                <a:latin typeface="acumin-pro"/>
              </a:rPr>
              <a:t>api.interfacecache</a:t>
            </a:r>
            <a:r>
              <a:rPr lang="en-IN" b="1" i="0" dirty="0">
                <a:solidFill>
                  <a:srgbClr val="303E48"/>
                </a:solidFill>
                <a:effectLst/>
                <a:latin typeface="acumin-pro"/>
              </a:rPr>
              <a:t>[.]com</a:t>
            </a:r>
          </a:p>
        </p:txBody>
      </p:sp>
      <p:sp>
        <p:nvSpPr>
          <p:cNvPr id="20" name="TextBox 19">
            <a:extLst>
              <a:ext uri="{FF2B5EF4-FFF2-40B4-BE49-F238E27FC236}">
                <a16:creationId xmlns:a16="http://schemas.microsoft.com/office/drawing/2014/main" id="{CEAC94E6-11E7-468C-9EEA-A26BF38A1020}"/>
              </a:ext>
            </a:extLst>
          </p:cNvPr>
          <p:cNvSpPr txBox="1"/>
          <p:nvPr/>
        </p:nvSpPr>
        <p:spPr>
          <a:xfrm>
            <a:off x="4220828" y="1577502"/>
            <a:ext cx="2976282" cy="461665"/>
          </a:xfrm>
          <a:prstGeom prst="rect">
            <a:avLst/>
          </a:prstGeom>
          <a:noFill/>
        </p:spPr>
        <p:txBody>
          <a:bodyPr wrap="square">
            <a:spAutoFit/>
          </a:bodyPr>
          <a:lstStyle/>
          <a:p>
            <a:pPr algn="ctr"/>
            <a:r>
              <a:rPr lang="en-IN" sz="2400" b="0" i="0" dirty="0">
                <a:effectLst/>
                <a:latin typeface="Cooper Black" panose="0208090404030B020404" pitchFamily="18" charset="0"/>
              </a:rPr>
              <a:t>1. Alert Box</a:t>
            </a:r>
          </a:p>
        </p:txBody>
      </p:sp>
      <p:sp>
        <p:nvSpPr>
          <p:cNvPr id="21" name="TextBox 20">
            <a:extLst>
              <a:ext uri="{FF2B5EF4-FFF2-40B4-BE49-F238E27FC236}">
                <a16:creationId xmlns:a16="http://schemas.microsoft.com/office/drawing/2014/main" id="{77FE3C6E-389B-41ED-8B3F-887F601DA26F}"/>
              </a:ext>
            </a:extLst>
          </p:cNvPr>
          <p:cNvSpPr txBox="1"/>
          <p:nvPr/>
        </p:nvSpPr>
        <p:spPr>
          <a:xfrm>
            <a:off x="1827444" y="2592539"/>
            <a:ext cx="2976282" cy="369332"/>
          </a:xfrm>
          <a:prstGeom prst="rect">
            <a:avLst/>
          </a:prstGeom>
          <a:noFill/>
        </p:spPr>
        <p:txBody>
          <a:bodyPr wrap="square">
            <a:spAutoFit/>
          </a:bodyPr>
          <a:lstStyle/>
          <a:p>
            <a:pPr algn="l"/>
            <a:r>
              <a:rPr lang="en-IN" b="1" i="0" dirty="0" err="1">
                <a:solidFill>
                  <a:srgbClr val="303E48"/>
                </a:solidFill>
                <a:effectLst/>
                <a:latin typeface="acumin-pro"/>
              </a:rPr>
              <a:t>Eg</a:t>
            </a:r>
            <a:r>
              <a:rPr lang="en-IN" b="1" i="0" dirty="0">
                <a:solidFill>
                  <a:srgbClr val="303E48"/>
                </a:solidFill>
                <a:effectLst/>
                <a:latin typeface="acumin-pro"/>
              </a:rPr>
              <a:t> : www.facebook.com</a:t>
            </a:r>
          </a:p>
        </p:txBody>
      </p:sp>
    </p:spTree>
    <p:extLst>
      <p:ext uri="{BB962C8B-B14F-4D97-AF65-F5344CB8AC3E}">
        <p14:creationId xmlns:p14="http://schemas.microsoft.com/office/powerpoint/2010/main" val="30178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out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FA56-C6D5-4B29-9741-D48298835C5E}"/>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Interface Design</a:t>
            </a:r>
          </a:p>
        </p:txBody>
      </p:sp>
      <p:pic>
        <p:nvPicPr>
          <p:cNvPr id="4" name="Picture 3">
            <a:extLst>
              <a:ext uri="{FF2B5EF4-FFF2-40B4-BE49-F238E27FC236}">
                <a16:creationId xmlns:a16="http://schemas.microsoft.com/office/drawing/2014/main" id="{179214F8-52DA-4896-AD0C-AA818EFAB5CE}"/>
              </a:ext>
            </a:extLst>
          </p:cNvPr>
          <p:cNvPicPr>
            <a:picLocks noChangeAspect="1"/>
          </p:cNvPicPr>
          <p:nvPr/>
        </p:nvPicPr>
        <p:blipFill>
          <a:blip r:embed="rId2"/>
          <a:stretch>
            <a:fillRect/>
          </a:stretch>
        </p:blipFill>
        <p:spPr>
          <a:xfrm>
            <a:off x="517239" y="2689411"/>
            <a:ext cx="5990028" cy="3487272"/>
          </a:xfrm>
          <a:prstGeom prst="rect">
            <a:avLst/>
          </a:prstGeom>
        </p:spPr>
      </p:pic>
      <p:pic>
        <p:nvPicPr>
          <p:cNvPr id="9" name="Picture 8">
            <a:extLst>
              <a:ext uri="{FF2B5EF4-FFF2-40B4-BE49-F238E27FC236}">
                <a16:creationId xmlns:a16="http://schemas.microsoft.com/office/drawing/2014/main" id="{654B50A2-89EA-484A-A498-5BCBE0F60DFA}"/>
              </a:ext>
            </a:extLst>
          </p:cNvPr>
          <p:cNvPicPr>
            <a:picLocks noChangeAspect="1"/>
          </p:cNvPicPr>
          <p:nvPr/>
        </p:nvPicPr>
        <p:blipFill>
          <a:blip r:embed="rId3"/>
          <a:stretch>
            <a:fillRect/>
          </a:stretch>
        </p:blipFill>
        <p:spPr>
          <a:xfrm>
            <a:off x="7117975" y="1341473"/>
            <a:ext cx="4556785" cy="3338104"/>
          </a:xfrm>
          <a:prstGeom prst="rect">
            <a:avLst/>
          </a:prstGeom>
        </p:spPr>
      </p:pic>
      <p:sp>
        <p:nvSpPr>
          <p:cNvPr id="10" name="TextBox 9">
            <a:extLst>
              <a:ext uri="{FF2B5EF4-FFF2-40B4-BE49-F238E27FC236}">
                <a16:creationId xmlns:a16="http://schemas.microsoft.com/office/drawing/2014/main" id="{B4F16E53-733B-4C1E-A3B6-B5AFF7CD985D}"/>
              </a:ext>
            </a:extLst>
          </p:cNvPr>
          <p:cNvSpPr txBox="1"/>
          <p:nvPr/>
        </p:nvSpPr>
        <p:spPr>
          <a:xfrm>
            <a:off x="1210236" y="1783977"/>
            <a:ext cx="4177553" cy="461665"/>
          </a:xfrm>
          <a:prstGeom prst="rect">
            <a:avLst/>
          </a:prstGeom>
          <a:noFill/>
        </p:spPr>
        <p:txBody>
          <a:bodyPr wrap="square">
            <a:spAutoFit/>
          </a:bodyPr>
          <a:lstStyle/>
          <a:p>
            <a:pPr algn="ctr"/>
            <a:r>
              <a:rPr lang="en-IN" sz="2400" dirty="0">
                <a:latin typeface="Cooper Black" panose="0208090404030B020404" pitchFamily="18" charset="0"/>
              </a:rPr>
              <a:t>2 </a:t>
            </a:r>
            <a:r>
              <a:rPr lang="en-IN" sz="2400" b="0" i="0" dirty="0">
                <a:effectLst/>
                <a:latin typeface="Cooper Black" panose="0208090404030B020404" pitchFamily="18" charset="0"/>
              </a:rPr>
              <a:t>. </a:t>
            </a:r>
            <a:r>
              <a:rPr lang="en-IN" sz="2400" dirty="0">
                <a:latin typeface="Cooper Black" panose="0208090404030B020404" pitchFamily="18" charset="0"/>
              </a:rPr>
              <a:t>Integrated Platform</a:t>
            </a:r>
            <a:endParaRPr lang="en-IN" sz="2400" b="0" i="0" dirty="0">
              <a:effectLst/>
              <a:latin typeface="Cooper Black" panose="0208090404030B020404" pitchFamily="18" charset="0"/>
            </a:endParaRPr>
          </a:p>
        </p:txBody>
      </p:sp>
      <p:sp>
        <p:nvSpPr>
          <p:cNvPr id="11" name="TextBox 10">
            <a:extLst>
              <a:ext uri="{FF2B5EF4-FFF2-40B4-BE49-F238E27FC236}">
                <a16:creationId xmlns:a16="http://schemas.microsoft.com/office/drawing/2014/main" id="{E35A9074-5738-4D59-BEA2-E4070000B6EE}"/>
              </a:ext>
            </a:extLst>
          </p:cNvPr>
          <p:cNvSpPr txBox="1"/>
          <p:nvPr/>
        </p:nvSpPr>
        <p:spPr>
          <a:xfrm>
            <a:off x="7243482" y="5105417"/>
            <a:ext cx="4431277" cy="461665"/>
          </a:xfrm>
          <a:prstGeom prst="rect">
            <a:avLst/>
          </a:prstGeom>
          <a:noFill/>
        </p:spPr>
        <p:txBody>
          <a:bodyPr wrap="square">
            <a:spAutoFit/>
          </a:bodyPr>
          <a:lstStyle/>
          <a:p>
            <a:pPr algn="ctr"/>
            <a:r>
              <a:rPr lang="en-IN" sz="2400" dirty="0">
                <a:latin typeface="Cooper Black" panose="0208090404030B020404" pitchFamily="18" charset="0"/>
              </a:rPr>
              <a:t>3 </a:t>
            </a:r>
            <a:r>
              <a:rPr lang="en-IN" sz="2400" b="0" i="0" dirty="0">
                <a:effectLst/>
                <a:latin typeface="Cooper Black" panose="0208090404030B020404" pitchFamily="18" charset="0"/>
              </a:rPr>
              <a:t>.Report from Virus Total</a:t>
            </a:r>
          </a:p>
        </p:txBody>
      </p:sp>
    </p:spTree>
    <p:extLst>
      <p:ext uri="{BB962C8B-B14F-4D97-AF65-F5344CB8AC3E}">
        <p14:creationId xmlns:p14="http://schemas.microsoft.com/office/powerpoint/2010/main" val="23864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5099B8-6FA7-4B79-B396-B0B68506EA0C}"/>
              </a:ext>
            </a:extLst>
          </p:cNvPr>
          <p:cNvSpPr/>
          <p:nvPr/>
        </p:nvSpPr>
        <p:spPr>
          <a:xfrm>
            <a:off x="841562" y="2014194"/>
            <a:ext cx="2409825" cy="1413406"/>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Client enters URL</a:t>
            </a:r>
          </a:p>
        </p:txBody>
      </p:sp>
      <p:sp>
        <p:nvSpPr>
          <p:cNvPr id="4" name="Rectangle 3">
            <a:extLst>
              <a:ext uri="{FF2B5EF4-FFF2-40B4-BE49-F238E27FC236}">
                <a16:creationId xmlns:a16="http://schemas.microsoft.com/office/drawing/2014/main" id="{97CB0080-C749-4D98-99F2-5B265DA47E08}"/>
              </a:ext>
            </a:extLst>
          </p:cNvPr>
          <p:cNvSpPr/>
          <p:nvPr/>
        </p:nvSpPr>
        <p:spPr>
          <a:xfrm>
            <a:off x="8207328" y="2056369"/>
            <a:ext cx="2928658"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Extraction of URL features or attributes</a:t>
            </a:r>
          </a:p>
        </p:txBody>
      </p:sp>
      <p:sp>
        <p:nvSpPr>
          <p:cNvPr id="5" name="Rectangle 4">
            <a:extLst>
              <a:ext uri="{FF2B5EF4-FFF2-40B4-BE49-F238E27FC236}">
                <a16:creationId xmlns:a16="http://schemas.microsoft.com/office/drawing/2014/main" id="{E910E3BB-528A-4008-894D-EC871AFA3977}"/>
              </a:ext>
            </a:extLst>
          </p:cNvPr>
          <p:cNvSpPr/>
          <p:nvPr/>
        </p:nvSpPr>
        <p:spPr>
          <a:xfrm>
            <a:off x="4412456" y="2014194"/>
            <a:ext cx="2633803"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Chrome extension fetches URL </a:t>
            </a:r>
          </a:p>
        </p:txBody>
      </p:sp>
      <p:sp>
        <p:nvSpPr>
          <p:cNvPr id="6" name="Rectangle 5">
            <a:extLst>
              <a:ext uri="{FF2B5EF4-FFF2-40B4-BE49-F238E27FC236}">
                <a16:creationId xmlns:a16="http://schemas.microsoft.com/office/drawing/2014/main" id="{B1F40480-088B-42B5-8351-0BBC71C98995}"/>
              </a:ext>
            </a:extLst>
          </p:cNvPr>
          <p:cNvSpPr/>
          <p:nvPr/>
        </p:nvSpPr>
        <p:spPr>
          <a:xfrm>
            <a:off x="8286610" y="4630307"/>
            <a:ext cx="2928657"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Database Collection (connecting to multiple external website)</a:t>
            </a:r>
          </a:p>
          <a:p>
            <a:pPr algn="ctr"/>
            <a:endParaRPr lang="en-IN" dirty="0"/>
          </a:p>
        </p:txBody>
      </p:sp>
      <p:sp>
        <p:nvSpPr>
          <p:cNvPr id="7" name="Rectangle 6">
            <a:extLst>
              <a:ext uri="{FF2B5EF4-FFF2-40B4-BE49-F238E27FC236}">
                <a16:creationId xmlns:a16="http://schemas.microsoft.com/office/drawing/2014/main" id="{9AD1DB43-D0BB-4094-9472-333A5E28BD8B}"/>
              </a:ext>
            </a:extLst>
          </p:cNvPr>
          <p:cNvSpPr/>
          <p:nvPr/>
        </p:nvSpPr>
        <p:spPr>
          <a:xfrm>
            <a:off x="4453217" y="4658309"/>
            <a:ext cx="2697957"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Result Legitimate/Phishing Website</a:t>
            </a:r>
          </a:p>
        </p:txBody>
      </p:sp>
      <p:sp>
        <p:nvSpPr>
          <p:cNvPr id="8" name="TextBox 7">
            <a:extLst>
              <a:ext uri="{FF2B5EF4-FFF2-40B4-BE49-F238E27FC236}">
                <a16:creationId xmlns:a16="http://schemas.microsoft.com/office/drawing/2014/main" id="{33333788-A439-484D-904D-0420F19315E1}"/>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Data Flow Diagram</a:t>
            </a:r>
            <a:r>
              <a:rPr lang="en-IN" sz="4400" dirty="0">
                <a:latin typeface="Times New Roman" panose="02020603050405020304" pitchFamily="18" charset="0"/>
                <a:cs typeface="Times New Roman" panose="02020603050405020304" pitchFamily="18" charset="0"/>
              </a:rPr>
              <a:t> </a:t>
            </a:r>
          </a:p>
        </p:txBody>
      </p:sp>
      <p:sp>
        <p:nvSpPr>
          <p:cNvPr id="9" name="Arrow: Right 8">
            <a:extLst>
              <a:ext uri="{FF2B5EF4-FFF2-40B4-BE49-F238E27FC236}">
                <a16:creationId xmlns:a16="http://schemas.microsoft.com/office/drawing/2014/main" id="{3858A796-C19F-414B-8D88-D47B24CB8BDF}"/>
              </a:ext>
            </a:extLst>
          </p:cNvPr>
          <p:cNvSpPr/>
          <p:nvPr/>
        </p:nvSpPr>
        <p:spPr>
          <a:xfrm>
            <a:off x="3325906" y="2617694"/>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428FBB9-CBB8-44D3-B572-E0D1D83D793D}"/>
              </a:ext>
            </a:extLst>
          </p:cNvPr>
          <p:cNvSpPr/>
          <p:nvPr/>
        </p:nvSpPr>
        <p:spPr>
          <a:xfrm>
            <a:off x="7151174" y="2617694"/>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D40AD48-3EB1-45D9-992D-583F24EDCDB3}"/>
              </a:ext>
            </a:extLst>
          </p:cNvPr>
          <p:cNvSpPr/>
          <p:nvPr/>
        </p:nvSpPr>
        <p:spPr>
          <a:xfrm rot="10800000">
            <a:off x="7278290" y="4968736"/>
            <a:ext cx="881203"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39974B46-440B-4E7E-B867-89D1E21C4C4D}"/>
              </a:ext>
            </a:extLst>
          </p:cNvPr>
          <p:cNvSpPr/>
          <p:nvPr/>
        </p:nvSpPr>
        <p:spPr>
          <a:xfrm rot="5400000">
            <a:off x="9244432" y="3827432"/>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55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Man">
            <a:extLst>
              <a:ext uri="{FF2B5EF4-FFF2-40B4-BE49-F238E27FC236}">
                <a16:creationId xmlns:a16="http://schemas.microsoft.com/office/drawing/2014/main" id="{F641277D-EE0F-4AEB-ABDC-46AFD6ED9B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2047" y="2832849"/>
            <a:ext cx="1416423" cy="1416423"/>
          </a:xfrm>
          <a:prstGeom prst="rect">
            <a:avLst/>
          </a:prstGeom>
        </p:spPr>
      </p:pic>
      <p:sp>
        <p:nvSpPr>
          <p:cNvPr id="9" name="TextBox 8">
            <a:extLst>
              <a:ext uri="{FF2B5EF4-FFF2-40B4-BE49-F238E27FC236}">
                <a16:creationId xmlns:a16="http://schemas.microsoft.com/office/drawing/2014/main" id="{45D2A79B-DA84-450E-8C5F-2323EFAB0709}"/>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Use case </a:t>
            </a:r>
            <a:r>
              <a:rPr lang="en-IN" sz="4400" dirty="0">
                <a:solidFill>
                  <a:schemeClr val="bg1"/>
                </a:solidFill>
                <a:latin typeface="Times New Roman" panose="02020603050405020304" pitchFamily="18" charset="0"/>
                <a:cs typeface="Times New Roman" panose="02020603050405020304" pitchFamily="18" charset="0"/>
              </a:rPr>
              <a:t>Diagram</a:t>
            </a:r>
            <a:r>
              <a:rPr lang="en-IN" sz="4400" dirty="0">
                <a:latin typeface="Times New Roman" panose="02020603050405020304" pitchFamily="18" charset="0"/>
                <a:cs typeface="Times New Roman" panose="02020603050405020304" pitchFamily="18" charset="0"/>
              </a:rPr>
              <a:t> </a:t>
            </a:r>
          </a:p>
        </p:txBody>
      </p:sp>
      <p:sp>
        <p:nvSpPr>
          <p:cNvPr id="10" name="Oval 9">
            <a:extLst>
              <a:ext uri="{FF2B5EF4-FFF2-40B4-BE49-F238E27FC236}">
                <a16:creationId xmlns:a16="http://schemas.microsoft.com/office/drawing/2014/main" id="{864CC077-47F0-41BB-8C3D-2012B3148902}"/>
              </a:ext>
            </a:extLst>
          </p:cNvPr>
          <p:cNvSpPr/>
          <p:nvPr/>
        </p:nvSpPr>
        <p:spPr>
          <a:xfrm>
            <a:off x="2091552" y="1197866"/>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Add Extension</a:t>
            </a:r>
          </a:p>
        </p:txBody>
      </p:sp>
      <p:sp>
        <p:nvSpPr>
          <p:cNvPr id="11" name="Oval 10">
            <a:extLst>
              <a:ext uri="{FF2B5EF4-FFF2-40B4-BE49-F238E27FC236}">
                <a16:creationId xmlns:a16="http://schemas.microsoft.com/office/drawing/2014/main" id="{6298C59F-AD1D-4EAE-8A23-2704B53618A7}"/>
              </a:ext>
            </a:extLst>
          </p:cNvPr>
          <p:cNvSpPr/>
          <p:nvPr/>
        </p:nvSpPr>
        <p:spPr>
          <a:xfrm>
            <a:off x="2138062" y="2412669"/>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Check</a:t>
            </a:r>
          </a:p>
        </p:txBody>
      </p:sp>
      <p:sp>
        <p:nvSpPr>
          <p:cNvPr id="12" name="Oval 11">
            <a:extLst>
              <a:ext uri="{FF2B5EF4-FFF2-40B4-BE49-F238E27FC236}">
                <a16:creationId xmlns:a16="http://schemas.microsoft.com/office/drawing/2014/main" id="{73C5E95F-C243-4F0E-88D2-C62BA89B13B6}"/>
              </a:ext>
            </a:extLst>
          </p:cNvPr>
          <p:cNvSpPr/>
          <p:nvPr/>
        </p:nvSpPr>
        <p:spPr>
          <a:xfrm>
            <a:off x="2232525" y="4934525"/>
            <a:ext cx="1970274" cy="1164622"/>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600" dirty="0">
              <a:solidFill>
                <a:schemeClr val="bg1"/>
              </a:solidFill>
              <a:latin typeface="Times New Roman" panose="02020603050405020304" pitchFamily="18" charset="0"/>
              <a:cs typeface="Times New Roman" panose="02020603050405020304" pitchFamily="18" charset="0"/>
            </a:endParaRPr>
          </a:p>
          <a:p>
            <a:pPr algn="ctr"/>
            <a:r>
              <a:rPr lang="en-IN" sz="1600" dirty="0">
                <a:solidFill>
                  <a:schemeClr val="bg1"/>
                </a:solidFill>
                <a:latin typeface="Times New Roman" panose="02020603050405020304" pitchFamily="18" charset="0"/>
                <a:cs typeface="Times New Roman" panose="02020603050405020304" pitchFamily="18" charset="0"/>
              </a:rPr>
              <a:t>Report of the result</a:t>
            </a:r>
          </a:p>
          <a:p>
            <a:pPr algn="ctr"/>
            <a:endParaRPr lang="en-IN" dirty="0">
              <a:solidFill>
                <a:schemeClr val="bg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4DC20B71-7DAA-48DE-A40E-BB0D5F307649}"/>
              </a:ext>
            </a:extLst>
          </p:cNvPr>
          <p:cNvCxnSpPr>
            <a:cxnSpLocks/>
          </p:cNvCxnSpPr>
          <p:nvPr/>
        </p:nvCxnSpPr>
        <p:spPr>
          <a:xfrm flipV="1">
            <a:off x="1255059" y="2048165"/>
            <a:ext cx="737418" cy="9892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0D867D1-CD68-4692-8317-005A11629F59}"/>
              </a:ext>
            </a:extLst>
          </p:cNvPr>
          <p:cNvCxnSpPr>
            <a:cxnSpLocks/>
          </p:cNvCxnSpPr>
          <p:nvPr/>
        </p:nvCxnSpPr>
        <p:spPr>
          <a:xfrm flipV="1">
            <a:off x="1389529" y="3085230"/>
            <a:ext cx="702023" cy="5422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0F5E98B8-699A-41BB-872F-E6F1FCDCADC9}"/>
              </a:ext>
            </a:extLst>
          </p:cNvPr>
          <p:cNvCxnSpPr>
            <a:cxnSpLocks/>
          </p:cNvCxnSpPr>
          <p:nvPr/>
        </p:nvCxnSpPr>
        <p:spPr>
          <a:xfrm>
            <a:off x="1255059" y="4361857"/>
            <a:ext cx="854449" cy="8783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DE266417-49E8-4CD2-A520-D5ED9D25547B}"/>
              </a:ext>
            </a:extLst>
          </p:cNvPr>
          <p:cNvSpPr/>
          <p:nvPr/>
        </p:nvSpPr>
        <p:spPr>
          <a:xfrm>
            <a:off x="5813022" y="5293832"/>
            <a:ext cx="2116899" cy="855622"/>
          </a:xfrm>
          <a:prstGeom prst="ellipse">
            <a:avLst/>
          </a:prstGeom>
          <a:solidFill>
            <a:schemeClr val="accent3">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solidFill>
                  <a:schemeClr val="bg1"/>
                </a:solidFill>
                <a:latin typeface="Times New Roman" panose="02020603050405020304" pitchFamily="18" charset="0"/>
                <a:cs typeface="Times New Roman" panose="02020603050405020304" pitchFamily="18" charset="0"/>
              </a:rPr>
              <a:t>Provide Report</a:t>
            </a:r>
          </a:p>
        </p:txBody>
      </p:sp>
      <p:sp>
        <p:nvSpPr>
          <p:cNvPr id="30" name="Oval 29">
            <a:extLst>
              <a:ext uri="{FF2B5EF4-FFF2-40B4-BE49-F238E27FC236}">
                <a16:creationId xmlns:a16="http://schemas.microsoft.com/office/drawing/2014/main" id="{174FA75C-CB11-475A-8B03-669E52D9646A}"/>
              </a:ext>
            </a:extLst>
          </p:cNvPr>
          <p:cNvSpPr/>
          <p:nvPr/>
        </p:nvSpPr>
        <p:spPr>
          <a:xfrm>
            <a:off x="5711864" y="4462420"/>
            <a:ext cx="2229633" cy="7102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Alert user</a:t>
            </a:r>
          </a:p>
        </p:txBody>
      </p:sp>
      <p:sp>
        <p:nvSpPr>
          <p:cNvPr id="31" name="Oval 30">
            <a:extLst>
              <a:ext uri="{FF2B5EF4-FFF2-40B4-BE49-F238E27FC236}">
                <a16:creationId xmlns:a16="http://schemas.microsoft.com/office/drawing/2014/main" id="{8B642ECE-3486-4E4F-9F36-F3E832AE6841}"/>
              </a:ext>
            </a:extLst>
          </p:cNvPr>
          <p:cNvSpPr/>
          <p:nvPr/>
        </p:nvSpPr>
        <p:spPr>
          <a:xfrm>
            <a:off x="5711865" y="1685364"/>
            <a:ext cx="2116899" cy="86325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Whitelist</a:t>
            </a:r>
          </a:p>
        </p:txBody>
      </p:sp>
      <p:sp>
        <p:nvSpPr>
          <p:cNvPr id="32" name="Oval 31">
            <a:extLst>
              <a:ext uri="{FF2B5EF4-FFF2-40B4-BE49-F238E27FC236}">
                <a16:creationId xmlns:a16="http://schemas.microsoft.com/office/drawing/2014/main" id="{F1796B6C-C90D-4BF5-B6A9-1F506D22E0A9}"/>
              </a:ext>
            </a:extLst>
          </p:cNvPr>
          <p:cNvSpPr/>
          <p:nvPr/>
        </p:nvSpPr>
        <p:spPr>
          <a:xfrm>
            <a:off x="5711864" y="3621843"/>
            <a:ext cx="2229633" cy="696771"/>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Previous history</a:t>
            </a:r>
          </a:p>
        </p:txBody>
      </p:sp>
      <p:sp>
        <p:nvSpPr>
          <p:cNvPr id="33" name="Oval 32">
            <a:extLst>
              <a:ext uri="{FF2B5EF4-FFF2-40B4-BE49-F238E27FC236}">
                <a16:creationId xmlns:a16="http://schemas.microsoft.com/office/drawing/2014/main" id="{D2DAD14E-C670-4A57-A5BC-27AED42E5C71}"/>
              </a:ext>
            </a:extLst>
          </p:cNvPr>
          <p:cNvSpPr/>
          <p:nvPr/>
        </p:nvSpPr>
        <p:spPr>
          <a:xfrm>
            <a:off x="5719707" y="2730122"/>
            <a:ext cx="2116899" cy="710217"/>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blacklist</a:t>
            </a:r>
          </a:p>
        </p:txBody>
      </p:sp>
      <p:cxnSp>
        <p:nvCxnSpPr>
          <p:cNvPr id="34" name="Straight Arrow Connector 33">
            <a:extLst>
              <a:ext uri="{FF2B5EF4-FFF2-40B4-BE49-F238E27FC236}">
                <a16:creationId xmlns:a16="http://schemas.microsoft.com/office/drawing/2014/main" id="{F2C0B87C-F82F-4687-8E64-B1EEDB012BC5}"/>
              </a:ext>
            </a:extLst>
          </p:cNvPr>
          <p:cNvCxnSpPr>
            <a:cxnSpLocks/>
          </p:cNvCxnSpPr>
          <p:nvPr/>
        </p:nvCxnSpPr>
        <p:spPr>
          <a:xfrm flipH="1" flipV="1">
            <a:off x="7941498" y="2286002"/>
            <a:ext cx="2194540" cy="1335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8" name="Graphic 37" descr="Computer">
            <a:extLst>
              <a:ext uri="{FF2B5EF4-FFF2-40B4-BE49-F238E27FC236}">
                <a16:creationId xmlns:a16="http://schemas.microsoft.com/office/drawing/2014/main" id="{259165BD-9C5C-4F99-8F69-5B41F2A1CA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45271" y="3548020"/>
            <a:ext cx="914400" cy="914400"/>
          </a:xfrm>
          <a:prstGeom prst="rect">
            <a:avLst/>
          </a:prstGeom>
        </p:spPr>
      </p:pic>
      <p:cxnSp>
        <p:nvCxnSpPr>
          <p:cNvPr id="39" name="Straight Arrow Connector 38">
            <a:extLst>
              <a:ext uri="{FF2B5EF4-FFF2-40B4-BE49-F238E27FC236}">
                <a16:creationId xmlns:a16="http://schemas.microsoft.com/office/drawing/2014/main" id="{A6D9112E-51B1-4762-A69D-B2A1A61297A0}"/>
              </a:ext>
            </a:extLst>
          </p:cNvPr>
          <p:cNvCxnSpPr>
            <a:cxnSpLocks/>
          </p:cNvCxnSpPr>
          <p:nvPr/>
        </p:nvCxnSpPr>
        <p:spPr>
          <a:xfrm flipH="1" flipV="1">
            <a:off x="8081720" y="3085230"/>
            <a:ext cx="1993933" cy="704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A526FCD0-200E-44BC-BE2B-7F25AA602B6D}"/>
              </a:ext>
            </a:extLst>
          </p:cNvPr>
          <p:cNvCxnSpPr>
            <a:cxnSpLocks/>
          </p:cNvCxnSpPr>
          <p:nvPr/>
        </p:nvCxnSpPr>
        <p:spPr>
          <a:xfrm flipH="1" flipV="1">
            <a:off x="8070143" y="3970228"/>
            <a:ext cx="1945125" cy="349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093D572-02EE-40E0-97A6-2E103C9CDB0B}"/>
              </a:ext>
            </a:extLst>
          </p:cNvPr>
          <p:cNvCxnSpPr>
            <a:cxnSpLocks/>
          </p:cNvCxnSpPr>
          <p:nvPr/>
        </p:nvCxnSpPr>
        <p:spPr>
          <a:xfrm flipH="1">
            <a:off x="8093897" y="4249272"/>
            <a:ext cx="1981756" cy="5550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82910FFD-7F4F-4B76-B0D0-A654E841E8C5}"/>
              </a:ext>
            </a:extLst>
          </p:cNvPr>
          <p:cNvCxnSpPr>
            <a:cxnSpLocks/>
          </p:cNvCxnSpPr>
          <p:nvPr/>
        </p:nvCxnSpPr>
        <p:spPr>
          <a:xfrm flipH="1">
            <a:off x="8070143" y="4462420"/>
            <a:ext cx="2134906" cy="11646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TextBox 53">
            <a:extLst>
              <a:ext uri="{FF2B5EF4-FFF2-40B4-BE49-F238E27FC236}">
                <a16:creationId xmlns:a16="http://schemas.microsoft.com/office/drawing/2014/main" id="{783E42D4-EEC3-4488-873C-E63CCB8FD173}"/>
              </a:ext>
            </a:extLst>
          </p:cNvPr>
          <p:cNvSpPr txBox="1"/>
          <p:nvPr/>
        </p:nvSpPr>
        <p:spPr>
          <a:xfrm>
            <a:off x="487038" y="2458023"/>
            <a:ext cx="988079"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User</a:t>
            </a:r>
            <a:endParaRPr lang="en-IN" sz="2400" b="1"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E09A89DD-EE7A-4914-B887-23879770FC1E}"/>
              </a:ext>
            </a:extLst>
          </p:cNvPr>
          <p:cNvSpPr txBox="1"/>
          <p:nvPr/>
        </p:nvSpPr>
        <p:spPr>
          <a:xfrm>
            <a:off x="10338844" y="3008625"/>
            <a:ext cx="967904" cy="584775"/>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Phishing System</a:t>
            </a:r>
          </a:p>
        </p:txBody>
      </p:sp>
      <p:sp>
        <p:nvSpPr>
          <p:cNvPr id="25" name="Oval 24">
            <a:extLst>
              <a:ext uri="{FF2B5EF4-FFF2-40B4-BE49-F238E27FC236}">
                <a16:creationId xmlns:a16="http://schemas.microsoft.com/office/drawing/2014/main" id="{6355AD25-C029-44A3-831E-B968A05ECBF8}"/>
              </a:ext>
            </a:extLst>
          </p:cNvPr>
          <p:cNvSpPr/>
          <p:nvPr/>
        </p:nvSpPr>
        <p:spPr>
          <a:xfrm>
            <a:off x="2244317" y="3673597"/>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Context Menu </a:t>
            </a:r>
          </a:p>
        </p:txBody>
      </p:sp>
      <p:cxnSp>
        <p:nvCxnSpPr>
          <p:cNvPr id="26" name="Straight Arrow Connector 25">
            <a:extLst>
              <a:ext uri="{FF2B5EF4-FFF2-40B4-BE49-F238E27FC236}">
                <a16:creationId xmlns:a16="http://schemas.microsoft.com/office/drawing/2014/main" id="{3A7DAF09-30BC-4B3C-B9C2-250625D9A2C3}"/>
              </a:ext>
            </a:extLst>
          </p:cNvPr>
          <p:cNvCxnSpPr>
            <a:cxnSpLocks/>
          </p:cNvCxnSpPr>
          <p:nvPr/>
        </p:nvCxnSpPr>
        <p:spPr>
          <a:xfrm>
            <a:off x="1389529" y="3987724"/>
            <a:ext cx="748533" cy="2735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100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up)">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up)">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72618"/>
            <a:ext cx="11707906" cy="769441"/>
          </a:xfrm>
          <a:prstGeom prst="rect">
            <a:avLst/>
          </a:prstGeom>
          <a:solidFill>
            <a:schemeClr val="accent2">
              <a:lumMod val="50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Live Demo</a:t>
            </a:r>
            <a:endParaRPr lang="en-IN" sz="4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2F56DC-49D8-425E-A895-9A7B97C5EFAE}"/>
              </a:ext>
            </a:extLst>
          </p:cNvPr>
          <p:cNvSpPr txBox="1"/>
          <p:nvPr/>
        </p:nvSpPr>
        <p:spPr>
          <a:xfrm>
            <a:off x="3980330" y="1812952"/>
            <a:ext cx="6096000" cy="3046988"/>
          </a:xfrm>
          <a:prstGeom prst="rect">
            <a:avLst/>
          </a:prstGeom>
          <a:noFill/>
        </p:spPr>
        <p:txBody>
          <a:bodyPr wrap="square">
            <a:spAutoFit/>
          </a:bodyPr>
          <a:lstStyle/>
          <a:p>
            <a:endParaRPr lang="en-IN" sz="6000" u="sng" dirty="0">
              <a:solidFill>
                <a:srgbClr val="7030A0"/>
              </a:solidFill>
              <a:latin typeface="Bookman Old Style" panose="02050604050505020204" pitchFamily="18" charset="0"/>
              <a:cs typeface="Times New Roman" panose="02020603050405020304" pitchFamily="18" charset="0"/>
            </a:endParaRPr>
          </a:p>
          <a:p>
            <a:pPr algn="ctr"/>
            <a:r>
              <a:rPr lang="en-IN" sz="6600" b="1" dirty="0">
                <a:solidFill>
                  <a:schemeClr val="accent2">
                    <a:lumMod val="50000"/>
                  </a:schemeClr>
                </a:solidFill>
                <a:latin typeface="Arial Rounded MT Bold" panose="020F0704030504030204" pitchFamily="34" charset="0"/>
                <a:cs typeface="Times New Roman" panose="02020603050405020304" pitchFamily="18" charset="0"/>
              </a:rPr>
              <a:t>Let’s see the project now !!!</a:t>
            </a:r>
          </a:p>
        </p:txBody>
      </p:sp>
      <p:pic>
        <p:nvPicPr>
          <p:cNvPr id="4" name="Graphic 3" descr="Gears">
            <a:extLst>
              <a:ext uri="{FF2B5EF4-FFF2-40B4-BE49-F238E27FC236}">
                <a16:creationId xmlns:a16="http://schemas.microsoft.com/office/drawing/2014/main" id="{5EF8982E-3A2E-4119-B866-0B06CBF19F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071" y="1649506"/>
            <a:ext cx="3558988" cy="3558988"/>
          </a:xfrm>
          <a:prstGeom prst="rect">
            <a:avLst/>
          </a:prstGeom>
        </p:spPr>
      </p:pic>
    </p:spTree>
    <p:extLst>
      <p:ext uri="{BB962C8B-B14F-4D97-AF65-F5344CB8AC3E}">
        <p14:creationId xmlns:p14="http://schemas.microsoft.com/office/powerpoint/2010/main" val="30805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54689"/>
            <a:ext cx="11707906" cy="769441"/>
          </a:xfrm>
          <a:prstGeom prst="rect">
            <a:avLst/>
          </a:prstGeom>
          <a:solidFill>
            <a:schemeClr val="accent4">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Requirements</a:t>
            </a:r>
            <a:endParaRPr lang="en-IN" sz="4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2F56DC-49D8-425E-A895-9A7B97C5EFAE}"/>
              </a:ext>
            </a:extLst>
          </p:cNvPr>
          <p:cNvSpPr txBox="1"/>
          <p:nvPr/>
        </p:nvSpPr>
        <p:spPr>
          <a:xfrm>
            <a:off x="394447" y="1476854"/>
            <a:ext cx="6373906" cy="3903954"/>
          </a:xfrm>
          <a:prstGeom prst="rect">
            <a:avLst/>
          </a:prstGeom>
          <a:noFill/>
        </p:spPr>
        <p:txBody>
          <a:bodyPr wrap="square">
            <a:spAutoFit/>
          </a:bodyPr>
          <a:lstStyle/>
          <a:p>
            <a:pPr>
              <a:lnSpc>
                <a:spcPct val="150000"/>
              </a:lnSpc>
            </a:pPr>
            <a:r>
              <a:rPr lang="en-US" sz="2400" b="1" dirty="0">
                <a:solidFill>
                  <a:srgbClr val="222222"/>
                </a:solidFill>
                <a:latin typeface="Times New Roman" panose="02020603050405020304" pitchFamily="18" charset="0"/>
                <a:cs typeface="Times New Roman" panose="02020603050405020304" pitchFamily="18" charset="0"/>
              </a:rPr>
              <a:t>HARDWARE REQUIREMENTS</a:t>
            </a:r>
          </a:p>
          <a:p>
            <a:pPr marL="342900" indent="-342900">
              <a:lnSpc>
                <a:spcPct val="150000"/>
              </a:lnSpc>
              <a:buFont typeface="Courier New" panose="02070309020205020404" pitchFamily="49" charset="0"/>
              <a:buChar char="o"/>
            </a:pPr>
            <a:r>
              <a:rPr lang="en-US" sz="2400" dirty="0">
                <a:solidFill>
                  <a:srgbClr val="222222"/>
                </a:solidFill>
                <a:latin typeface="Times New Roman" panose="02020603050405020304" pitchFamily="18" charset="0"/>
                <a:cs typeface="Times New Roman" panose="02020603050405020304" pitchFamily="18" charset="0"/>
              </a:rPr>
              <a:t>C</a:t>
            </a:r>
            <a:r>
              <a:rPr lang="en-US" sz="2400" b="0" i="0" dirty="0">
                <a:solidFill>
                  <a:srgbClr val="222222"/>
                </a:solidFill>
                <a:effectLst/>
                <a:latin typeface="Times New Roman" panose="02020603050405020304" pitchFamily="18" charset="0"/>
                <a:cs typeface="Times New Roman" panose="02020603050405020304" pitchFamily="18" charset="0"/>
              </a:rPr>
              <a:t>omputers equipped with a Pentium 4 processor or higher</a:t>
            </a:r>
            <a:endParaRPr lang="en-IN" sz="2400" b="0" i="0" dirty="0">
              <a:solidFill>
                <a:srgbClr val="222222"/>
              </a:solidFill>
              <a:effectLst/>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400" dirty="0">
                <a:solidFill>
                  <a:srgbClr val="222222"/>
                </a:solidFill>
                <a:latin typeface="Times New Roman" panose="02020603050405020304" pitchFamily="18" charset="0"/>
                <a:cs typeface="Times New Roman" panose="02020603050405020304" pitchFamily="18" charset="0"/>
              </a:rPr>
              <a:t>A</a:t>
            </a:r>
            <a:r>
              <a:rPr lang="en-US" sz="2400" b="0" i="0" dirty="0">
                <a:solidFill>
                  <a:srgbClr val="222222"/>
                </a:solidFill>
                <a:effectLst/>
                <a:latin typeface="Times New Roman" panose="02020603050405020304" pitchFamily="18" charset="0"/>
                <a:cs typeface="Times New Roman" panose="02020603050405020304" pitchFamily="18" charset="0"/>
              </a:rPr>
              <a:t>pproximately 100MB of free hard drive space</a:t>
            </a:r>
            <a:endParaRPr lang="en-IN" sz="2400" dirty="0">
              <a:solidFill>
                <a:srgbClr val="222222"/>
              </a:solidFill>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IN" sz="2400" b="0" i="0" dirty="0">
                <a:solidFill>
                  <a:srgbClr val="222222"/>
                </a:solidFill>
                <a:effectLst/>
                <a:latin typeface="Times New Roman" panose="02020603050405020304" pitchFamily="18" charset="0"/>
                <a:cs typeface="Times New Roman" panose="02020603050405020304" pitchFamily="18" charset="0"/>
              </a:rPr>
              <a:t>128MB of RAM</a:t>
            </a:r>
          </a:p>
          <a:p>
            <a:pPr marL="342900" indent="-342900">
              <a:lnSpc>
                <a:spcPct val="150000"/>
              </a:lnSpc>
              <a:buFont typeface="Courier New" panose="02070309020205020404" pitchFamily="49" charset="0"/>
              <a:buChar char="o"/>
            </a:pPr>
            <a:r>
              <a:rPr lang="en-IN" sz="2400" dirty="0">
                <a:latin typeface="Times New Roman" panose="02020603050405020304" pitchFamily="18" charset="0"/>
                <a:ea typeface="Calibri" panose="020F0502020204030204" pitchFamily="34" charset="0"/>
                <a:cs typeface="Times New Roman" panose="02020603050405020304" pitchFamily="18" charset="0"/>
              </a:rPr>
              <a:t>Web Browser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Courier New" panose="02070309020205020404" pitchFamily="49" charset="0"/>
              <a:buChar char="o"/>
            </a:pPr>
            <a:r>
              <a:rPr lang="en-IN" sz="2400" dirty="0">
                <a:latin typeface="Times New Roman" panose="02020603050405020304" pitchFamily="18" charset="0"/>
                <a:ea typeface="Calibri" panose="020F0502020204030204" pitchFamily="34" charset="0"/>
                <a:cs typeface="Times New Roman" panose="02020603050405020304" pitchFamily="18" charset="0"/>
              </a:rPr>
              <a:t>Internet Connection</a:t>
            </a:r>
          </a:p>
        </p:txBody>
      </p:sp>
      <p:pic>
        <p:nvPicPr>
          <p:cNvPr id="12" name="Graphic 11" descr="Cloud Computing">
            <a:extLst>
              <a:ext uri="{FF2B5EF4-FFF2-40B4-BE49-F238E27FC236}">
                <a16:creationId xmlns:a16="http://schemas.microsoft.com/office/drawing/2014/main" id="{EF6DB3E4-3144-40EE-80CB-13E769FAE3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88130" y="3528858"/>
            <a:ext cx="2855259" cy="2855259"/>
          </a:xfrm>
          <a:prstGeom prst="rect">
            <a:avLst/>
          </a:prstGeom>
        </p:spPr>
      </p:pic>
      <p:sp>
        <p:nvSpPr>
          <p:cNvPr id="7" name="TextBox 6">
            <a:extLst>
              <a:ext uri="{FF2B5EF4-FFF2-40B4-BE49-F238E27FC236}">
                <a16:creationId xmlns:a16="http://schemas.microsoft.com/office/drawing/2014/main" id="{526443EB-1E04-443D-8CBE-FCC89A5E1CA5}"/>
              </a:ext>
            </a:extLst>
          </p:cNvPr>
          <p:cNvSpPr txBox="1"/>
          <p:nvPr/>
        </p:nvSpPr>
        <p:spPr>
          <a:xfrm>
            <a:off x="6918425" y="1476854"/>
            <a:ext cx="7171765" cy="3903954"/>
          </a:xfrm>
          <a:prstGeom prst="rect">
            <a:avLst/>
          </a:prstGeom>
          <a:noFill/>
        </p:spPr>
        <p:txBody>
          <a:bodyPr wrap="square">
            <a:spAutoFit/>
          </a:bodyPr>
          <a:lstStyle/>
          <a:p>
            <a:pPr>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SOFTWARE REQUIREMENTS</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WINDOWS 7 or higher</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Python 3.6.0 or higher</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Visual Studio Code</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Django</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HTML</a:t>
            </a:r>
          </a:p>
          <a:p>
            <a:pPr marL="514350" indent="-514350" algn="just">
              <a:lnSpc>
                <a:spcPct val="150000"/>
              </a:lnSpc>
              <a:buFont typeface="Courier New" panose="02070309020205020404" pitchFamily="49" charset="0"/>
              <a:buChar char="o"/>
            </a:pPr>
            <a:r>
              <a:rPr lang="en-US" sz="2400" dirty="0">
                <a:solidFill>
                  <a:srgbClr val="000000"/>
                </a:solidFill>
                <a:latin typeface="Times New Roman" panose="02020603050405020304" pitchFamily="18" charset="0"/>
                <a:cs typeface="Times New Roman" panose="02020603050405020304" pitchFamily="18" charset="0"/>
              </a:rPr>
              <a:t>JavaScript</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06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fade">
                                      <p:cBhvr>
                                        <p:cTn id="29" dur="500"/>
                                        <p:tgtEl>
                                          <p:spTgt spid="7">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500"/>
                                        <p:tgtEl>
                                          <p:spTgt spid="7">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fade">
                                      <p:cBhvr>
                                        <p:cTn id="38" dur="500"/>
                                        <p:tgtEl>
                                          <p:spTgt spid="7">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500"/>
                                        <p:tgtEl>
                                          <p:spTgt spid="7">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FF39A6-E607-4B70-912D-DFDA08ADC851}"/>
              </a:ext>
            </a:extLst>
          </p:cNvPr>
          <p:cNvSpPr txBox="1"/>
          <p:nvPr/>
        </p:nvSpPr>
        <p:spPr>
          <a:xfrm>
            <a:off x="242047" y="254689"/>
            <a:ext cx="11707906" cy="769441"/>
          </a:xfrm>
          <a:prstGeom prst="rect">
            <a:avLst/>
          </a:prstGeom>
          <a:solidFill>
            <a:schemeClr val="accent6">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Advantages</a:t>
            </a:r>
            <a:endParaRPr lang="en-IN" sz="4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A42066-0468-4465-9404-D8D72E9BB7B3}"/>
              </a:ext>
            </a:extLst>
          </p:cNvPr>
          <p:cNvSpPr txBox="1"/>
          <p:nvPr/>
        </p:nvSpPr>
        <p:spPr>
          <a:xfrm>
            <a:off x="618565" y="851123"/>
            <a:ext cx="11430000" cy="5250283"/>
          </a:xfrm>
          <a:prstGeom prst="rect">
            <a:avLst/>
          </a:prstGeom>
          <a:noFill/>
        </p:spPr>
        <p:txBody>
          <a:bodyPr wrap="square">
            <a:spAutoFit/>
          </a:bodyPr>
          <a:lstStyle/>
          <a:p>
            <a:pPr marL="457200" indent="-457200" rtl="0">
              <a:lnSpc>
                <a:spcPct val="200000"/>
              </a:lnSpc>
              <a:spcBef>
                <a:spcPts val="0"/>
              </a:spcBef>
              <a:spcAft>
                <a:spcPts val="0"/>
              </a:spcAft>
              <a:buFont typeface="Wingdings" panose="05000000000000000000" pitchFamily="2" charset="2"/>
              <a:buChar char="ü"/>
            </a:pPr>
            <a:r>
              <a:rPr lang="en-US" sz="2400" i="0" u="none" strike="noStrike" dirty="0">
                <a:effectLst/>
                <a:latin typeface="Times New Roman" panose="02020603050405020304" pitchFamily="18" charset="0"/>
                <a:cs typeface="Times New Roman" panose="02020603050405020304" pitchFamily="18" charset="0"/>
              </a:rPr>
              <a:t>Reduces security risks</a:t>
            </a:r>
          </a:p>
          <a:p>
            <a:pPr marL="457200" indent="-457200">
              <a:lnSpc>
                <a:spcPct val="200000"/>
              </a:lnSpc>
              <a:buFont typeface="Wingdings" panose="05000000000000000000" pitchFamily="2" charset="2"/>
              <a:buChar char="ü"/>
            </a:pPr>
            <a:r>
              <a:rPr lang="en-IN" sz="2400" dirty="0">
                <a:solidFill>
                  <a:srgbClr val="000000"/>
                </a:solidFill>
                <a:latin typeface="Times New Roman" panose="02020603050405020304" pitchFamily="18" charset="0"/>
                <a:cs typeface="Times New Roman" panose="02020603050405020304" pitchFamily="18" charset="0"/>
              </a:rPr>
              <a:t>More user friendly</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400" i="0" u="none" strike="noStrike" dirty="0">
                <a:solidFill>
                  <a:srgbClr val="000000"/>
                </a:solidFill>
                <a:effectLst/>
                <a:latin typeface="Times New Roman" panose="02020603050405020304" pitchFamily="18" charset="0"/>
                <a:cs typeface="Times New Roman" panose="02020603050405020304" pitchFamily="18" charset="0"/>
              </a:rPr>
              <a:t>The computation time is very short</a:t>
            </a:r>
            <a:endParaRPr lang="en-US" sz="2400" dirty="0">
              <a:effectLst/>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400" i="0" u="none" strike="noStrike" dirty="0">
                <a:solidFill>
                  <a:srgbClr val="000000"/>
                </a:solidFill>
                <a:effectLst/>
                <a:latin typeface="Times New Roman" panose="02020603050405020304" pitchFamily="18" charset="0"/>
                <a:cs typeface="Times New Roman" panose="02020603050405020304" pitchFamily="18" charset="0"/>
              </a:rPr>
              <a:t>Using multiple websites for better results</a:t>
            </a:r>
          </a:p>
          <a:p>
            <a:pPr marL="457200" indent="-457200" rtl="0">
              <a:lnSpc>
                <a:spcPct val="200000"/>
              </a:lnSpc>
              <a:spcBef>
                <a:spcPts val="0"/>
              </a:spcBef>
              <a:spcAft>
                <a:spcPts val="0"/>
              </a:spcAft>
              <a:buFont typeface="Wingdings" panose="05000000000000000000" pitchFamily="2" charset="2"/>
              <a:buChar char="ü"/>
            </a:pPr>
            <a:r>
              <a:rPr lang="en-US" sz="2400" i="0" u="none" strike="noStrike" dirty="0">
                <a:solidFill>
                  <a:srgbClr val="000000"/>
                </a:solidFill>
                <a:effectLst/>
                <a:latin typeface="Times New Roman" panose="02020603050405020304" pitchFamily="18" charset="0"/>
                <a:cs typeface="Times New Roman" panose="02020603050405020304" pitchFamily="18" charset="0"/>
              </a:rPr>
              <a:t>Detailed site report</a:t>
            </a:r>
            <a:r>
              <a:rPr lang="en-IN" sz="2400" i="0" u="none" strike="noStrike"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Font typeface="Wingdings" panose="05000000000000000000" pitchFamily="2" charset="2"/>
              <a:buChar char="ü"/>
            </a:pPr>
            <a:r>
              <a:rPr lang="en-US" sz="2400" i="0" u="none" strike="noStrike" dirty="0">
                <a:solidFill>
                  <a:srgbClr val="000000"/>
                </a:solidFill>
                <a:effectLst/>
                <a:latin typeface="Times New Roman" panose="02020603050405020304" pitchFamily="18" charset="0"/>
                <a:cs typeface="Times New Roman" panose="02020603050405020304" pitchFamily="18" charset="0"/>
              </a:rPr>
              <a:t>Detection by hiding the users identity from phishers.</a:t>
            </a:r>
            <a:endParaRPr lang="en-US" sz="2400" dirty="0">
              <a:effectLst/>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endParaRPr lang="en-IN" sz="2800" dirty="0"/>
          </a:p>
        </p:txBody>
      </p:sp>
      <p:pic>
        <p:nvPicPr>
          <p:cNvPr id="7" name="Graphic 6" descr="Smiling face with no fill">
            <a:extLst>
              <a:ext uri="{FF2B5EF4-FFF2-40B4-BE49-F238E27FC236}">
                <a16:creationId xmlns:a16="http://schemas.microsoft.com/office/drawing/2014/main" id="{A5B8763A-9D16-4412-A830-E81F721B05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749" y="1251050"/>
            <a:ext cx="2006503" cy="2006503"/>
          </a:xfrm>
          <a:prstGeom prst="rect">
            <a:avLst/>
          </a:prstGeom>
        </p:spPr>
      </p:pic>
    </p:spTree>
    <p:extLst>
      <p:ext uri="{BB962C8B-B14F-4D97-AF65-F5344CB8AC3E}">
        <p14:creationId xmlns:p14="http://schemas.microsoft.com/office/powerpoint/2010/main" val="176923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Disadvantages</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8E3C46-31B5-455E-BE29-7E1C744DFB50}"/>
              </a:ext>
            </a:extLst>
          </p:cNvPr>
          <p:cNvSpPr txBox="1"/>
          <p:nvPr/>
        </p:nvSpPr>
        <p:spPr>
          <a:xfrm>
            <a:off x="851646" y="1818946"/>
            <a:ext cx="9726706" cy="3539430"/>
          </a:xfrm>
          <a:prstGeom prst="rect">
            <a:avLst/>
          </a:prstGeom>
          <a:noFill/>
        </p:spPr>
        <p:txBody>
          <a:bodyPr wrap="square">
            <a:spAutoFit/>
          </a:bodyPr>
          <a:lstStyle/>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Results are not 100% accurate</a:t>
            </a:r>
            <a:endParaRPr lang="en-US" sz="2800" i="0" u="none" strike="noStrike" dirty="0">
              <a:solidFill>
                <a:srgbClr val="000000"/>
              </a:solidFill>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Relies on external websites</a:t>
            </a:r>
          </a:p>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Working offline is not possible</a:t>
            </a:r>
            <a:endParaRPr lang="en-US" sz="2800" b="0" dirty="0">
              <a:effectLst/>
              <a:latin typeface="Times New Roman" panose="02020603050405020304" pitchFamily="18" charset="0"/>
              <a:cs typeface="Times New Roman" panose="02020603050405020304" pitchFamily="18" charset="0"/>
            </a:endParaRPr>
          </a:p>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7" name="Graphic 6" descr="Sad face with no fill">
            <a:extLst>
              <a:ext uri="{FF2B5EF4-FFF2-40B4-BE49-F238E27FC236}">
                <a16:creationId xmlns:a16="http://schemas.microsoft.com/office/drawing/2014/main" id="{6CB1753A-198A-4D95-A63F-E1B27487C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8163" y="1328858"/>
            <a:ext cx="2180824" cy="2180824"/>
          </a:xfrm>
          <a:prstGeom prst="rect">
            <a:avLst/>
          </a:prstGeom>
        </p:spPr>
      </p:pic>
    </p:spTree>
    <p:extLst>
      <p:ext uri="{BB962C8B-B14F-4D97-AF65-F5344CB8AC3E}">
        <p14:creationId xmlns:p14="http://schemas.microsoft.com/office/powerpoint/2010/main" val="57290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7418FA-856D-4F22-B89F-58C4BC11B82D}"/>
              </a:ext>
            </a:extLst>
          </p:cNvPr>
          <p:cNvSpPr txBox="1"/>
          <p:nvPr/>
        </p:nvSpPr>
        <p:spPr>
          <a:xfrm>
            <a:off x="242047" y="254689"/>
            <a:ext cx="11707906" cy="769441"/>
          </a:xfrm>
          <a:prstGeom prst="rect">
            <a:avLst/>
          </a:prstGeom>
          <a:solidFill>
            <a:srgbClr val="57903F"/>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Time Line</a:t>
            </a:r>
          </a:p>
        </p:txBody>
      </p:sp>
      <p:sp>
        <p:nvSpPr>
          <p:cNvPr id="4" name="Arrow: Notched Right 3">
            <a:extLst>
              <a:ext uri="{FF2B5EF4-FFF2-40B4-BE49-F238E27FC236}">
                <a16:creationId xmlns:a16="http://schemas.microsoft.com/office/drawing/2014/main" id="{2AEAA7CF-FA33-4222-A722-574845B92471}"/>
              </a:ext>
            </a:extLst>
          </p:cNvPr>
          <p:cNvSpPr/>
          <p:nvPr/>
        </p:nvSpPr>
        <p:spPr>
          <a:xfrm>
            <a:off x="1559857" y="3095880"/>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rrow: Right 1">
            <a:extLst>
              <a:ext uri="{FF2B5EF4-FFF2-40B4-BE49-F238E27FC236}">
                <a16:creationId xmlns:a16="http://schemas.microsoft.com/office/drawing/2014/main" id="{1AC3F3BD-0738-480A-B2C5-9C65202F7ECF}"/>
              </a:ext>
            </a:extLst>
          </p:cNvPr>
          <p:cNvSpPr/>
          <p:nvPr/>
        </p:nvSpPr>
        <p:spPr>
          <a:xfrm>
            <a:off x="466164" y="3108441"/>
            <a:ext cx="1210236" cy="641112"/>
          </a:xfrm>
          <a:prstGeom prst="rightArrow">
            <a:avLst/>
          </a:prstGeom>
          <a:solidFill>
            <a:schemeClr val="accent6">
              <a:lumMod val="50000"/>
            </a:schemeClr>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6" name="Arrow: Notched Right 5">
            <a:extLst>
              <a:ext uri="{FF2B5EF4-FFF2-40B4-BE49-F238E27FC236}">
                <a16:creationId xmlns:a16="http://schemas.microsoft.com/office/drawing/2014/main" id="{9FA75508-5D23-4850-8444-05EEB5FEFB4C}"/>
              </a:ext>
            </a:extLst>
          </p:cNvPr>
          <p:cNvSpPr/>
          <p:nvPr/>
        </p:nvSpPr>
        <p:spPr>
          <a:xfrm>
            <a:off x="2563907" y="3083724"/>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771DC20D-9DFC-410B-BE1B-51477FBD56FD}"/>
              </a:ext>
            </a:extLst>
          </p:cNvPr>
          <p:cNvSpPr/>
          <p:nvPr/>
        </p:nvSpPr>
        <p:spPr>
          <a:xfrm>
            <a:off x="5576051"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Notched Right 7">
            <a:extLst>
              <a:ext uri="{FF2B5EF4-FFF2-40B4-BE49-F238E27FC236}">
                <a16:creationId xmlns:a16="http://schemas.microsoft.com/office/drawing/2014/main" id="{294E29E7-31AF-4F81-A41B-1C6062B3CB26}"/>
              </a:ext>
            </a:extLst>
          </p:cNvPr>
          <p:cNvSpPr/>
          <p:nvPr/>
        </p:nvSpPr>
        <p:spPr>
          <a:xfrm>
            <a:off x="3567955"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Notched Right 8">
            <a:extLst>
              <a:ext uri="{FF2B5EF4-FFF2-40B4-BE49-F238E27FC236}">
                <a16:creationId xmlns:a16="http://schemas.microsoft.com/office/drawing/2014/main" id="{21DF3F56-EDC4-4C46-B28A-62E0A839E999}"/>
              </a:ext>
            </a:extLst>
          </p:cNvPr>
          <p:cNvSpPr/>
          <p:nvPr/>
        </p:nvSpPr>
        <p:spPr>
          <a:xfrm>
            <a:off x="4572003"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Notched Right 9">
            <a:extLst>
              <a:ext uri="{FF2B5EF4-FFF2-40B4-BE49-F238E27FC236}">
                <a16:creationId xmlns:a16="http://schemas.microsoft.com/office/drawing/2014/main" id="{4610AC50-D19C-4CAC-840E-7B4EA5C93E4B}"/>
              </a:ext>
            </a:extLst>
          </p:cNvPr>
          <p:cNvSpPr/>
          <p:nvPr/>
        </p:nvSpPr>
        <p:spPr>
          <a:xfrm>
            <a:off x="6580099"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Notched Right 10">
            <a:extLst>
              <a:ext uri="{FF2B5EF4-FFF2-40B4-BE49-F238E27FC236}">
                <a16:creationId xmlns:a16="http://schemas.microsoft.com/office/drawing/2014/main" id="{40253C75-EB17-4BD3-B91F-ED975BB9A22C}"/>
              </a:ext>
            </a:extLst>
          </p:cNvPr>
          <p:cNvSpPr/>
          <p:nvPr/>
        </p:nvSpPr>
        <p:spPr>
          <a:xfrm>
            <a:off x="7584147"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Notched Right 11">
            <a:extLst>
              <a:ext uri="{FF2B5EF4-FFF2-40B4-BE49-F238E27FC236}">
                <a16:creationId xmlns:a16="http://schemas.microsoft.com/office/drawing/2014/main" id="{86991255-6F0A-43B5-914F-DBAB1D335F5D}"/>
              </a:ext>
            </a:extLst>
          </p:cNvPr>
          <p:cNvSpPr/>
          <p:nvPr/>
        </p:nvSpPr>
        <p:spPr>
          <a:xfrm>
            <a:off x="8588195"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Notched Right 12">
            <a:extLst>
              <a:ext uri="{FF2B5EF4-FFF2-40B4-BE49-F238E27FC236}">
                <a16:creationId xmlns:a16="http://schemas.microsoft.com/office/drawing/2014/main" id="{FDC14345-34F9-4C42-B1A8-EDC2E90E5E87}"/>
              </a:ext>
            </a:extLst>
          </p:cNvPr>
          <p:cNvSpPr/>
          <p:nvPr/>
        </p:nvSpPr>
        <p:spPr>
          <a:xfrm>
            <a:off x="9592243" y="3074889"/>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157B47A7-4C1A-4017-AC52-4B59C72B4A0A}"/>
              </a:ext>
            </a:extLst>
          </p:cNvPr>
          <p:cNvCxnSpPr>
            <a:cxnSpLocks/>
          </p:cNvCxnSpPr>
          <p:nvPr/>
        </p:nvCxnSpPr>
        <p:spPr>
          <a:xfrm>
            <a:off x="941294"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84EEC0E3-4E5C-4CF3-BF6C-1F49BC7FA81A}"/>
              </a:ext>
            </a:extLst>
          </p:cNvPr>
          <p:cNvCxnSpPr>
            <a:cxnSpLocks/>
          </p:cNvCxnSpPr>
          <p:nvPr/>
        </p:nvCxnSpPr>
        <p:spPr>
          <a:xfrm>
            <a:off x="2026024" y="3713695"/>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9B6A888C-BCDC-4A45-AC09-895CDC6B7430}"/>
              </a:ext>
            </a:extLst>
          </p:cNvPr>
          <p:cNvCxnSpPr>
            <a:cxnSpLocks/>
          </p:cNvCxnSpPr>
          <p:nvPr/>
        </p:nvCxnSpPr>
        <p:spPr>
          <a:xfrm>
            <a:off x="2877670"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EF44D58A-2FEB-49C4-B445-288234D8EB49}"/>
              </a:ext>
            </a:extLst>
          </p:cNvPr>
          <p:cNvCxnSpPr>
            <a:cxnSpLocks/>
          </p:cNvCxnSpPr>
          <p:nvPr/>
        </p:nvCxnSpPr>
        <p:spPr>
          <a:xfrm>
            <a:off x="3872752" y="3713695"/>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907E623B-EC90-4799-BBA5-6E5C59E747FB}"/>
              </a:ext>
            </a:extLst>
          </p:cNvPr>
          <p:cNvCxnSpPr>
            <a:cxnSpLocks/>
          </p:cNvCxnSpPr>
          <p:nvPr/>
        </p:nvCxnSpPr>
        <p:spPr>
          <a:xfrm>
            <a:off x="4867835"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5244D988-D4EE-4E2E-B7A5-90D589F01714}"/>
              </a:ext>
            </a:extLst>
          </p:cNvPr>
          <p:cNvSpPr txBox="1"/>
          <p:nvPr/>
        </p:nvSpPr>
        <p:spPr>
          <a:xfrm>
            <a:off x="555816" y="1937664"/>
            <a:ext cx="1564337" cy="369332"/>
          </a:xfrm>
          <a:prstGeom prst="rect">
            <a:avLst/>
          </a:prstGeom>
          <a:noFill/>
        </p:spPr>
        <p:txBody>
          <a:bodyPr wrap="square">
            <a:spAutoFit/>
          </a:bodyPr>
          <a:lstStyle/>
          <a:p>
            <a:pPr algn="l"/>
            <a:r>
              <a:rPr lang="en-IN" b="0" i="0" dirty="0">
                <a:solidFill>
                  <a:srgbClr val="303E48"/>
                </a:solidFill>
                <a:effectLst/>
                <a:latin typeface="acumin-pro"/>
              </a:rPr>
              <a:t>Topic Finalised</a:t>
            </a:r>
          </a:p>
        </p:txBody>
      </p:sp>
      <p:cxnSp>
        <p:nvCxnSpPr>
          <p:cNvPr id="22" name="Straight Arrow Connector 21">
            <a:extLst>
              <a:ext uri="{FF2B5EF4-FFF2-40B4-BE49-F238E27FC236}">
                <a16:creationId xmlns:a16="http://schemas.microsoft.com/office/drawing/2014/main" id="{6D3C6A2A-0176-4F31-9BB3-BBB97F814AB8}"/>
              </a:ext>
            </a:extLst>
          </p:cNvPr>
          <p:cNvCxnSpPr>
            <a:cxnSpLocks/>
          </p:cNvCxnSpPr>
          <p:nvPr/>
        </p:nvCxnSpPr>
        <p:spPr>
          <a:xfrm>
            <a:off x="5952564" y="3749553"/>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8644EEB8-D4DE-42B9-AFF6-4BAF8E9BB4B1}"/>
              </a:ext>
            </a:extLst>
          </p:cNvPr>
          <p:cNvCxnSpPr>
            <a:cxnSpLocks/>
          </p:cNvCxnSpPr>
          <p:nvPr/>
        </p:nvCxnSpPr>
        <p:spPr>
          <a:xfrm>
            <a:off x="6858005"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3FA11143-23AF-43CF-A5A2-903E9A7D7778}"/>
              </a:ext>
            </a:extLst>
          </p:cNvPr>
          <p:cNvCxnSpPr>
            <a:cxnSpLocks/>
          </p:cNvCxnSpPr>
          <p:nvPr/>
        </p:nvCxnSpPr>
        <p:spPr>
          <a:xfrm>
            <a:off x="7888941" y="3684626"/>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31DCF4C-73EB-4DA4-9FBF-D6786238C56B}"/>
              </a:ext>
            </a:extLst>
          </p:cNvPr>
          <p:cNvCxnSpPr>
            <a:cxnSpLocks/>
          </p:cNvCxnSpPr>
          <p:nvPr/>
        </p:nvCxnSpPr>
        <p:spPr>
          <a:xfrm>
            <a:off x="9914969" y="3686801"/>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86990345-E14F-4F3E-985A-EE0866C4247E}"/>
              </a:ext>
            </a:extLst>
          </p:cNvPr>
          <p:cNvCxnSpPr>
            <a:cxnSpLocks/>
          </p:cNvCxnSpPr>
          <p:nvPr/>
        </p:nvCxnSpPr>
        <p:spPr>
          <a:xfrm>
            <a:off x="8910923"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EF8C10A0-98A4-43AA-A3D7-7A97997E05E6}"/>
              </a:ext>
            </a:extLst>
          </p:cNvPr>
          <p:cNvSpPr txBox="1"/>
          <p:nvPr/>
        </p:nvSpPr>
        <p:spPr>
          <a:xfrm>
            <a:off x="1559851" y="4490551"/>
            <a:ext cx="961463" cy="369332"/>
          </a:xfrm>
          <a:prstGeom prst="rect">
            <a:avLst/>
          </a:prstGeom>
          <a:noFill/>
        </p:spPr>
        <p:txBody>
          <a:bodyPr wrap="square">
            <a:spAutoFit/>
          </a:bodyPr>
          <a:lstStyle/>
          <a:p>
            <a:pPr algn="l"/>
            <a:r>
              <a:rPr lang="en-IN" b="0" i="0" dirty="0">
                <a:solidFill>
                  <a:srgbClr val="303E48"/>
                </a:solidFill>
                <a:effectLst/>
                <a:latin typeface="acumin-pro"/>
              </a:rPr>
              <a:t>Abstract</a:t>
            </a:r>
          </a:p>
        </p:txBody>
      </p:sp>
      <p:sp>
        <p:nvSpPr>
          <p:cNvPr id="31" name="TextBox 30">
            <a:extLst>
              <a:ext uri="{FF2B5EF4-FFF2-40B4-BE49-F238E27FC236}">
                <a16:creationId xmlns:a16="http://schemas.microsoft.com/office/drawing/2014/main" id="{15DB38CA-4D56-4856-A877-AE734F9BE8AA}"/>
              </a:ext>
            </a:extLst>
          </p:cNvPr>
          <p:cNvSpPr txBox="1"/>
          <p:nvPr/>
        </p:nvSpPr>
        <p:spPr>
          <a:xfrm>
            <a:off x="2120158" y="1937664"/>
            <a:ext cx="2039461" cy="369332"/>
          </a:xfrm>
          <a:prstGeom prst="rect">
            <a:avLst/>
          </a:prstGeom>
          <a:noFill/>
        </p:spPr>
        <p:txBody>
          <a:bodyPr wrap="square">
            <a:spAutoFit/>
          </a:bodyPr>
          <a:lstStyle/>
          <a:p>
            <a:pPr algn="l"/>
            <a:r>
              <a:rPr lang="en-IN" b="0" i="0" dirty="0">
                <a:solidFill>
                  <a:srgbClr val="303E48"/>
                </a:solidFill>
                <a:effectLst/>
                <a:latin typeface="acumin-pro"/>
              </a:rPr>
              <a:t>Literature Review</a:t>
            </a:r>
          </a:p>
        </p:txBody>
      </p:sp>
      <p:sp>
        <p:nvSpPr>
          <p:cNvPr id="32" name="TextBox 31">
            <a:extLst>
              <a:ext uri="{FF2B5EF4-FFF2-40B4-BE49-F238E27FC236}">
                <a16:creationId xmlns:a16="http://schemas.microsoft.com/office/drawing/2014/main" id="{782BB125-29C7-4C45-B84C-A57B5A993589}"/>
              </a:ext>
            </a:extLst>
          </p:cNvPr>
          <p:cNvSpPr txBox="1"/>
          <p:nvPr/>
        </p:nvSpPr>
        <p:spPr>
          <a:xfrm>
            <a:off x="448236" y="3244331"/>
            <a:ext cx="1075764" cy="369332"/>
          </a:xfrm>
          <a:prstGeom prst="rect">
            <a:avLst/>
          </a:prstGeom>
          <a:noFill/>
        </p:spPr>
        <p:txBody>
          <a:bodyPr wrap="square">
            <a:spAutoFit/>
          </a:bodyPr>
          <a:lstStyle/>
          <a:p>
            <a:pPr algn="l"/>
            <a:r>
              <a:rPr lang="en-IN" b="0" i="0" dirty="0">
                <a:solidFill>
                  <a:schemeClr val="bg1"/>
                </a:solidFill>
                <a:effectLst/>
                <a:latin typeface="acumin-pro"/>
              </a:rPr>
              <a:t>20-12-21</a:t>
            </a:r>
          </a:p>
        </p:txBody>
      </p:sp>
      <p:sp>
        <p:nvSpPr>
          <p:cNvPr id="34" name="TextBox 33">
            <a:extLst>
              <a:ext uri="{FF2B5EF4-FFF2-40B4-BE49-F238E27FC236}">
                <a16:creationId xmlns:a16="http://schemas.microsoft.com/office/drawing/2014/main" id="{ADDF0EDD-A228-4BB3-83BF-AD4CFD51B346}"/>
              </a:ext>
            </a:extLst>
          </p:cNvPr>
          <p:cNvSpPr txBox="1"/>
          <p:nvPr/>
        </p:nvSpPr>
        <p:spPr>
          <a:xfrm>
            <a:off x="1631572" y="3256489"/>
            <a:ext cx="1075764" cy="369332"/>
          </a:xfrm>
          <a:prstGeom prst="rect">
            <a:avLst/>
          </a:prstGeom>
          <a:noFill/>
        </p:spPr>
        <p:txBody>
          <a:bodyPr wrap="square">
            <a:spAutoFit/>
          </a:bodyPr>
          <a:lstStyle/>
          <a:p>
            <a:pPr algn="l"/>
            <a:r>
              <a:rPr lang="en-IN" b="0" i="0" dirty="0">
                <a:solidFill>
                  <a:schemeClr val="bg1"/>
                </a:solidFill>
                <a:effectLst/>
                <a:latin typeface="acumin-pro"/>
              </a:rPr>
              <a:t>21-12-21</a:t>
            </a:r>
          </a:p>
        </p:txBody>
      </p:sp>
      <p:sp>
        <p:nvSpPr>
          <p:cNvPr id="35" name="TextBox 34">
            <a:extLst>
              <a:ext uri="{FF2B5EF4-FFF2-40B4-BE49-F238E27FC236}">
                <a16:creationId xmlns:a16="http://schemas.microsoft.com/office/drawing/2014/main" id="{02EE5FB6-8616-48FE-A78B-E4CA8A33BFAE}"/>
              </a:ext>
            </a:extLst>
          </p:cNvPr>
          <p:cNvSpPr txBox="1"/>
          <p:nvPr/>
        </p:nvSpPr>
        <p:spPr>
          <a:xfrm>
            <a:off x="2617693" y="3244331"/>
            <a:ext cx="1147477" cy="369332"/>
          </a:xfrm>
          <a:prstGeom prst="rect">
            <a:avLst/>
          </a:prstGeom>
          <a:noFill/>
        </p:spPr>
        <p:txBody>
          <a:bodyPr wrap="square">
            <a:spAutoFit/>
          </a:bodyPr>
          <a:lstStyle/>
          <a:p>
            <a:pPr algn="l"/>
            <a:r>
              <a:rPr lang="en-IN" b="0" i="0" dirty="0">
                <a:solidFill>
                  <a:schemeClr val="bg1"/>
                </a:solidFill>
                <a:effectLst/>
                <a:latin typeface="acumin-pro"/>
              </a:rPr>
              <a:t>22-12-21</a:t>
            </a:r>
          </a:p>
        </p:txBody>
      </p:sp>
      <p:sp>
        <p:nvSpPr>
          <p:cNvPr id="36" name="TextBox 35">
            <a:extLst>
              <a:ext uri="{FF2B5EF4-FFF2-40B4-BE49-F238E27FC236}">
                <a16:creationId xmlns:a16="http://schemas.microsoft.com/office/drawing/2014/main" id="{28CD3D1C-9FDD-44F4-B632-BE7B4184CA22}"/>
              </a:ext>
            </a:extLst>
          </p:cNvPr>
          <p:cNvSpPr txBox="1"/>
          <p:nvPr/>
        </p:nvSpPr>
        <p:spPr>
          <a:xfrm>
            <a:off x="5629832" y="3256489"/>
            <a:ext cx="1075764" cy="369332"/>
          </a:xfrm>
          <a:prstGeom prst="rect">
            <a:avLst/>
          </a:prstGeom>
          <a:noFill/>
        </p:spPr>
        <p:txBody>
          <a:bodyPr wrap="square">
            <a:spAutoFit/>
          </a:bodyPr>
          <a:lstStyle/>
          <a:p>
            <a:pPr algn="l"/>
            <a:r>
              <a:rPr lang="en-IN" dirty="0">
                <a:solidFill>
                  <a:schemeClr val="bg1"/>
                </a:solidFill>
                <a:latin typeface="acumin-pro"/>
              </a:rPr>
              <a:t>13</a:t>
            </a:r>
            <a:r>
              <a:rPr lang="en-IN" b="0" i="0" dirty="0">
                <a:solidFill>
                  <a:schemeClr val="bg1"/>
                </a:solidFill>
                <a:effectLst/>
                <a:latin typeface="acumin-pro"/>
              </a:rPr>
              <a:t>-01-22</a:t>
            </a:r>
          </a:p>
        </p:txBody>
      </p:sp>
      <p:sp>
        <p:nvSpPr>
          <p:cNvPr id="37" name="TextBox 36">
            <a:extLst>
              <a:ext uri="{FF2B5EF4-FFF2-40B4-BE49-F238E27FC236}">
                <a16:creationId xmlns:a16="http://schemas.microsoft.com/office/drawing/2014/main" id="{1A7F7C2C-6FBE-4668-8219-523D8D3CD16C}"/>
              </a:ext>
            </a:extLst>
          </p:cNvPr>
          <p:cNvSpPr txBox="1"/>
          <p:nvPr/>
        </p:nvSpPr>
        <p:spPr>
          <a:xfrm>
            <a:off x="4643707" y="3247302"/>
            <a:ext cx="1030946" cy="369332"/>
          </a:xfrm>
          <a:prstGeom prst="rect">
            <a:avLst/>
          </a:prstGeom>
          <a:noFill/>
        </p:spPr>
        <p:txBody>
          <a:bodyPr wrap="square">
            <a:spAutoFit/>
          </a:bodyPr>
          <a:lstStyle/>
          <a:p>
            <a:pPr algn="l"/>
            <a:r>
              <a:rPr lang="en-IN" dirty="0">
                <a:solidFill>
                  <a:schemeClr val="bg1"/>
                </a:solidFill>
                <a:latin typeface="acumin-pro"/>
              </a:rPr>
              <a:t>12</a:t>
            </a:r>
            <a:r>
              <a:rPr lang="en-IN" b="0" i="0" dirty="0">
                <a:solidFill>
                  <a:schemeClr val="bg1"/>
                </a:solidFill>
                <a:effectLst/>
                <a:latin typeface="acumin-pro"/>
              </a:rPr>
              <a:t>-01-22</a:t>
            </a:r>
          </a:p>
        </p:txBody>
      </p:sp>
      <p:sp>
        <p:nvSpPr>
          <p:cNvPr id="38" name="TextBox 37">
            <a:extLst>
              <a:ext uri="{FF2B5EF4-FFF2-40B4-BE49-F238E27FC236}">
                <a16:creationId xmlns:a16="http://schemas.microsoft.com/office/drawing/2014/main" id="{52314C3B-8D5D-4CDC-B450-1C1554B4D9A5}"/>
              </a:ext>
            </a:extLst>
          </p:cNvPr>
          <p:cNvSpPr txBox="1"/>
          <p:nvPr/>
        </p:nvSpPr>
        <p:spPr>
          <a:xfrm>
            <a:off x="3639670" y="3240250"/>
            <a:ext cx="1075764" cy="369332"/>
          </a:xfrm>
          <a:prstGeom prst="rect">
            <a:avLst/>
          </a:prstGeom>
          <a:noFill/>
        </p:spPr>
        <p:txBody>
          <a:bodyPr wrap="square">
            <a:spAutoFit/>
          </a:bodyPr>
          <a:lstStyle/>
          <a:p>
            <a:pPr algn="l"/>
            <a:r>
              <a:rPr lang="en-IN" dirty="0">
                <a:solidFill>
                  <a:schemeClr val="bg1"/>
                </a:solidFill>
                <a:latin typeface="acumin-pro"/>
              </a:rPr>
              <a:t>02</a:t>
            </a:r>
            <a:r>
              <a:rPr lang="en-IN" b="0" i="0" dirty="0">
                <a:solidFill>
                  <a:schemeClr val="bg1"/>
                </a:solidFill>
                <a:effectLst/>
                <a:latin typeface="acumin-pro"/>
              </a:rPr>
              <a:t>-01-22</a:t>
            </a:r>
          </a:p>
        </p:txBody>
      </p:sp>
      <p:sp>
        <p:nvSpPr>
          <p:cNvPr id="40" name="TextBox 39">
            <a:extLst>
              <a:ext uri="{FF2B5EF4-FFF2-40B4-BE49-F238E27FC236}">
                <a16:creationId xmlns:a16="http://schemas.microsoft.com/office/drawing/2014/main" id="{3D6526C2-7A40-4411-B96B-4CF07F60392A}"/>
              </a:ext>
            </a:extLst>
          </p:cNvPr>
          <p:cNvSpPr txBox="1"/>
          <p:nvPr/>
        </p:nvSpPr>
        <p:spPr>
          <a:xfrm>
            <a:off x="3229548" y="4464418"/>
            <a:ext cx="2039461" cy="369332"/>
          </a:xfrm>
          <a:prstGeom prst="rect">
            <a:avLst/>
          </a:prstGeom>
          <a:noFill/>
        </p:spPr>
        <p:txBody>
          <a:bodyPr wrap="square">
            <a:spAutoFit/>
          </a:bodyPr>
          <a:lstStyle/>
          <a:p>
            <a:pPr algn="l"/>
            <a:r>
              <a:rPr lang="en-IN" b="0" i="0" dirty="0">
                <a:solidFill>
                  <a:srgbClr val="303E48"/>
                </a:solidFill>
                <a:effectLst/>
                <a:latin typeface="acumin-pro"/>
              </a:rPr>
              <a:t>Design Approved</a:t>
            </a:r>
          </a:p>
        </p:txBody>
      </p:sp>
      <p:sp>
        <p:nvSpPr>
          <p:cNvPr id="41" name="TextBox 40">
            <a:extLst>
              <a:ext uri="{FF2B5EF4-FFF2-40B4-BE49-F238E27FC236}">
                <a16:creationId xmlns:a16="http://schemas.microsoft.com/office/drawing/2014/main" id="{F8A92D87-09C5-415D-BD3F-D00A74D96BC5}"/>
              </a:ext>
            </a:extLst>
          </p:cNvPr>
          <p:cNvSpPr txBox="1"/>
          <p:nvPr/>
        </p:nvSpPr>
        <p:spPr>
          <a:xfrm>
            <a:off x="3765170" y="1731186"/>
            <a:ext cx="2261330" cy="584775"/>
          </a:xfrm>
          <a:prstGeom prst="rect">
            <a:avLst/>
          </a:prstGeom>
          <a:noFill/>
        </p:spPr>
        <p:txBody>
          <a:bodyPr wrap="square">
            <a:spAutoFit/>
          </a:bodyPr>
          <a:lstStyle/>
          <a:p>
            <a:pPr algn="ctr"/>
            <a:r>
              <a:rPr lang="en-IN" sz="1600" dirty="0">
                <a:solidFill>
                  <a:srgbClr val="303E48"/>
                </a:solidFill>
                <a:latin typeface="acumin-pro"/>
              </a:rPr>
              <a:t>Implementation</a:t>
            </a:r>
          </a:p>
          <a:p>
            <a:pPr algn="ctr"/>
            <a:r>
              <a:rPr lang="en-IN" sz="1600" b="0" i="0" dirty="0">
                <a:solidFill>
                  <a:srgbClr val="303E48"/>
                </a:solidFill>
                <a:effectLst/>
                <a:latin typeface="acumin-pro"/>
              </a:rPr>
              <a:t>begins</a:t>
            </a:r>
          </a:p>
        </p:txBody>
      </p:sp>
      <p:sp>
        <p:nvSpPr>
          <p:cNvPr id="42" name="TextBox 41">
            <a:extLst>
              <a:ext uri="{FF2B5EF4-FFF2-40B4-BE49-F238E27FC236}">
                <a16:creationId xmlns:a16="http://schemas.microsoft.com/office/drawing/2014/main" id="{5897EFBB-FF2C-463E-B370-AF2FFF8940FA}"/>
              </a:ext>
            </a:extLst>
          </p:cNvPr>
          <p:cNvSpPr txBox="1"/>
          <p:nvPr/>
        </p:nvSpPr>
        <p:spPr>
          <a:xfrm>
            <a:off x="5139024" y="4464418"/>
            <a:ext cx="1783967" cy="584775"/>
          </a:xfrm>
          <a:prstGeom prst="rect">
            <a:avLst/>
          </a:prstGeom>
          <a:noFill/>
        </p:spPr>
        <p:txBody>
          <a:bodyPr wrap="square">
            <a:spAutoFit/>
          </a:bodyPr>
          <a:lstStyle/>
          <a:p>
            <a:pPr algn="ctr"/>
            <a:r>
              <a:rPr lang="en-IN" sz="1600" b="0" i="0" dirty="0">
                <a:solidFill>
                  <a:srgbClr val="303E48"/>
                </a:solidFill>
                <a:effectLst/>
                <a:latin typeface="acumin-pro"/>
              </a:rPr>
              <a:t>Chrome Extension developed</a:t>
            </a:r>
          </a:p>
        </p:txBody>
      </p:sp>
      <p:sp>
        <p:nvSpPr>
          <p:cNvPr id="43" name="TextBox 42">
            <a:extLst>
              <a:ext uri="{FF2B5EF4-FFF2-40B4-BE49-F238E27FC236}">
                <a16:creationId xmlns:a16="http://schemas.microsoft.com/office/drawing/2014/main" id="{C795818A-9D44-4BC9-A046-1B9F79736AAA}"/>
              </a:ext>
            </a:extLst>
          </p:cNvPr>
          <p:cNvSpPr txBox="1"/>
          <p:nvPr/>
        </p:nvSpPr>
        <p:spPr>
          <a:xfrm>
            <a:off x="5883047" y="1782992"/>
            <a:ext cx="2039461" cy="584775"/>
          </a:xfrm>
          <a:prstGeom prst="rect">
            <a:avLst/>
          </a:prstGeom>
          <a:noFill/>
        </p:spPr>
        <p:txBody>
          <a:bodyPr wrap="square">
            <a:spAutoFit/>
          </a:bodyPr>
          <a:lstStyle/>
          <a:p>
            <a:pPr algn="ctr"/>
            <a:r>
              <a:rPr lang="en-IN" sz="1600" b="0" i="0" dirty="0">
                <a:solidFill>
                  <a:srgbClr val="303E48"/>
                </a:solidFill>
                <a:effectLst/>
                <a:latin typeface="acumin-pro"/>
              </a:rPr>
              <a:t>1</a:t>
            </a:r>
            <a:r>
              <a:rPr lang="en-IN" sz="1600" b="0" i="0" baseline="30000" dirty="0">
                <a:solidFill>
                  <a:srgbClr val="303E48"/>
                </a:solidFill>
                <a:effectLst/>
                <a:latin typeface="acumin-pro"/>
              </a:rPr>
              <a:t>st</a:t>
            </a:r>
            <a:r>
              <a:rPr lang="en-IN" sz="1600" b="0" i="0" dirty="0">
                <a:solidFill>
                  <a:srgbClr val="303E48"/>
                </a:solidFill>
                <a:effectLst/>
                <a:latin typeface="acumin-pro"/>
              </a:rPr>
              <a:t> assessment meeting</a:t>
            </a:r>
          </a:p>
        </p:txBody>
      </p:sp>
      <p:sp>
        <p:nvSpPr>
          <p:cNvPr id="44" name="TextBox 43">
            <a:extLst>
              <a:ext uri="{FF2B5EF4-FFF2-40B4-BE49-F238E27FC236}">
                <a16:creationId xmlns:a16="http://schemas.microsoft.com/office/drawing/2014/main" id="{0FEF04BA-49F3-4768-9B3F-E31222E3AA1B}"/>
              </a:ext>
            </a:extLst>
          </p:cNvPr>
          <p:cNvSpPr txBox="1"/>
          <p:nvPr/>
        </p:nvSpPr>
        <p:spPr>
          <a:xfrm>
            <a:off x="7888941" y="1827328"/>
            <a:ext cx="2039461" cy="584775"/>
          </a:xfrm>
          <a:prstGeom prst="rect">
            <a:avLst/>
          </a:prstGeom>
          <a:noFill/>
        </p:spPr>
        <p:txBody>
          <a:bodyPr wrap="square">
            <a:spAutoFit/>
          </a:bodyPr>
          <a:lstStyle/>
          <a:p>
            <a:pPr algn="ctr"/>
            <a:r>
              <a:rPr lang="en-IN" sz="1600" dirty="0">
                <a:solidFill>
                  <a:srgbClr val="303E48"/>
                </a:solidFill>
                <a:latin typeface="acumin-pro"/>
              </a:rPr>
              <a:t>Connected python as backend for API </a:t>
            </a:r>
            <a:endParaRPr lang="en-IN" sz="1600" b="0" i="0" dirty="0">
              <a:solidFill>
                <a:srgbClr val="303E48"/>
              </a:solidFill>
              <a:effectLst/>
              <a:latin typeface="acumin-pro"/>
            </a:endParaRPr>
          </a:p>
        </p:txBody>
      </p:sp>
      <p:sp>
        <p:nvSpPr>
          <p:cNvPr id="45" name="TextBox 44">
            <a:extLst>
              <a:ext uri="{FF2B5EF4-FFF2-40B4-BE49-F238E27FC236}">
                <a16:creationId xmlns:a16="http://schemas.microsoft.com/office/drawing/2014/main" id="{B8EED124-42D4-4DD1-A052-37923FBB989C}"/>
              </a:ext>
            </a:extLst>
          </p:cNvPr>
          <p:cNvSpPr txBox="1"/>
          <p:nvPr/>
        </p:nvSpPr>
        <p:spPr>
          <a:xfrm>
            <a:off x="6965578" y="4435247"/>
            <a:ext cx="2039461" cy="584775"/>
          </a:xfrm>
          <a:prstGeom prst="rect">
            <a:avLst/>
          </a:prstGeom>
          <a:noFill/>
        </p:spPr>
        <p:txBody>
          <a:bodyPr wrap="square">
            <a:spAutoFit/>
          </a:bodyPr>
          <a:lstStyle/>
          <a:p>
            <a:pPr algn="ctr"/>
            <a:r>
              <a:rPr lang="en-IN" sz="1600" b="0" i="0" dirty="0">
                <a:solidFill>
                  <a:srgbClr val="303E48"/>
                </a:solidFill>
                <a:effectLst/>
                <a:latin typeface="acumin-pro"/>
              </a:rPr>
              <a:t>Added context </a:t>
            </a:r>
          </a:p>
          <a:p>
            <a:pPr algn="ctr"/>
            <a:r>
              <a:rPr lang="en-IN" sz="1600" b="0" i="0" dirty="0">
                <a:solidFill>
                  <a:srgbClr val="303E48"/>
                </a:solidFill>
                <a:effectLst/>
                <a:latin typeface="acumin-pro"/>
              </a:rPr>
              <a:t>Menu</a:t>
            </a:r>
          </a:p>
        </p:txBody>
      </p:sp>
      <p:sp>
        <p:nvSpPr>
          <p:cNvPr id="46" name="TextBox 45">
            <a:extLst>
              <a:ext uri="{FF2B5EF4-FFF2-40B4-BE49-F238E27FC236}">
                <a16:creationId xmlns:a16="http://schemas.microsoft.com/office/drawing/2014/main" id="{B28EE308-0B80-41EF-BEBF-29958E08EF5D}"/>
              </a:ext>
            </a:extLst>
          </p:cNvPr>
          <p:cNvSpPr txBox="1"/>
          <p:nvPr/>
        </p:nvSpPr>
        <p:spPr>
          <a:xfrm>
            <a:off x="9002802" y="4403246"/>
            <a:ext cx="2039461" cy="646331"/>
          </a:xfrm>
          <a:prstGeom prst="rect">
            <a:avLst/>
          </a:prstGeom>
          <a:noFill/>
        </p:spPr>
        <p:txBody>
          <a:bodyPr wrap="square">
            <a:spAutoFit/>
          </a:bodyPr>
          <a:lstStyle/>
          <a:p>
            <a:pPr algn="ctr"/>
            <a:r>
              <a:rPr lang="en-IN" b="0" i="0" dirty="0">
                <a:solidFill>
                  <a:srgbClr val="303E48"/>
                </a:solidFill>
                <a:effectLst/>
                <a:latin typeface="acumin-pro"/>
              </a:rPr>
              <a:t>Added more features</a:t>
            </a:r>
          </a:p>
        </p:txBody>
      </p:sp>
      <p:sp>
        <p:nvSpPr>
          <p:cNvPr id="48" name="TextBox 47">
            <a:extLst>
              <a:ext uri="{FF2B5EF4-FFF2-40B4-BE49-F238E27FC236}">
                <a16:creationId xmlns:a16="http://schemas.microsoft.com/office/drawing/2014/main" id="{DE18235A-3F9D-4355-A491-7F4DD263E441}"/>
              </a:ext>
            </a:extLst>
          </p:cNvPr>
          <p:cNvSpPr txBox="1"/>
          <p:nvPr/>
        </p:nvSpPr>
        <p:spPr>
          <a:xfrm>
            <a:off x="6647332" y="3240250"/>
            <a:ext cx="1075764" cy="369332"/>
          </a:xfrm>
          <a:prstGeom prst="rect">
            <a:avLst/>
          </a:prstGeom>
          <a:noFill/>
        </p:spPr>
        <p:txBody>
          <a:bodyPr wrap="square">
            <a:spAutoFit/>
          </a:bodyPr>
          <a:lstStyle/>
          <a:p>
            <a:pPr algn="l"/>
            <a:r>
              <a:rPr lang="en-IN" b="0" i="0" dirty="0">
                <a:solidFill>
                  <a:schemeClr val="bg1"/>
                </a:solidFill>
                <a:effectLst/>
                <a:latin typeface="acumin-pro"/>
              </a:rPr>
              <a:t>21-01-22</a:t>
            </a:r>
          </a:p>
        </p:txBody>
      </p:sp>
      <p:sp>
        <p:nvSpPr>
          <p:cNvPr id="49" name="TextBox 48">
            <a:extLst>
              <a:ext uri="{FF2B5EF4-FFF2-40B4-BE49-F238E27FC236}">
                <a16:creationId xmlns:a16="http://schemas.microsoft.com/office/drawing/2014/main" id="{FA9AAE3D-335F-4A21-A24A-AD4AC74ED5F0}"/>
              </a:ext>
            </a:extLst>
          </p:cNvPr>
          <p:cNvSpPr txBox="1"/>
          <p:nvPr/>
        </p:nvSpPr>
        <p:spPr>
          <a:xfrm>
            <a:off x="7628971" y="3247302"/>
            <a:ext cx="1075764" cy="369332"/>
          </a:xfrm>
          <a:prstGeom prst="rect">
            <a:avLst/>
          </a:prstGeom>
          <a:noFill/>
        </p:spPr>
        <p:txBody>
          <a:bodyPr wrap="square">
            <a:spAutoFit/>
          </a:bodyPr>
          <a:lstStyle/>
          <a:p>
            <a:pPr algn="l"/>
            <a:r>
              <a:rPr lang="en-IN" b="0" i="0" dirty="0">
                <a:solidFill>
                  <a:schemeClr val="bg1"/>
                </a:solidFill>
                <a:effectLst/>
                <a:latin typeface="acumin-pro"/>
              </a:rPr>
              <a:t>29-01-22</a:t>
            </a:r>
          </a:p>
        </p:txBody>
      </p:sp>
      <p:sp>
        <p:nvSpPr>
          <p:cNvPr id="50" name="TextBox 49">
            <a:extLst>
              <a:ext uri="{FF2B5EF4-FFF2-40B4-BE49-F238E27FC236}">
                <a16:creationId xmlns:a16="http://schemas.microsoft.com/office/drawing/2014/main" id="{83C0594F-C680-4CF2-8CA0-480CEB43F73E}"/>
              </a:ext>
            </a:extLst>
          </p:cNvPr>
          <p:cNvSpPr txBox="1"/>
          <p:nvPr/>
        </p:nvSpPr>
        <p:spPr>
          <a:xfrm>
            <a:off x="9637068" y="3215301"/>
            <a:ext cx="1075764" cy="369332"/>
          </a:xfrm>
          <a:prstGeom prst="rect">
            <a:avLst/>
          </a:prstGeom>
          <a:noFill/>
        </p:spPr>
        <p:txBody>
          <a:bodyPr wrap="square">
            <a:spAutoFit/>
          </a:bodyPr>
          <a:lstStyle/>
          <a:p>
            <a:pPr algn="l"/>
            <a:r>
              <a:rPr lang="en-IN" b="0" i="0" dirty="0">
                <a:solidFill>
                  <a:schemeClr val="bg1"/>
                </a:solidFill>
                <a:effectLst/>
                <a:latin typeface="acumin-pro"/>
              </a:rPr>
              <a:t>09-02-22</a:t>
            </a:r>
          </a:p>
        </p:txBody>
      </p:sp>
      <p:sp>
        <p:nvSpPr>
          <p:cNvPr id="51" name="TextBox 50">
            <a:extLst>
              <a:ext uri="{FF2B5EF4-FFF2-40B4-BE49-F238E27FC236}">
                <a16:creationId xmlns:a16="http://schemas.microsoft.com/office/drawing/2014/main" id="{8D8A8109-8601-4874-89DB-1A31979013C8}"/>
              </a:ext>
            </a:extLst>
          </p:cNvPr>
          <p:cNvSpPr txBox="1"/>
          <p:nvPr/>
        </p:nvSpPr>
        <p:spPr>
          <a:xfrm>
            <a:off x="8626297" y="3233596"/>
            <a:ext cx="1044386" cy="369332"/>
          </a:xfrm>
          <a:prstGeom prst="rect">
            <a:avLst/>
          </a:prstGeom>
          <a:noFill/>
        </p:spPr>
        <p:txBody>
          <a:bodyPr wrap="square">
            <a:spAutoFit/>
          </a:bodyPr>
          <a:lstStyle/>
          <a:p>
            <a:pPr algn="l"/>
            <a:r>
              <a:rPr lang="en-IN" dirty="0">
                <a:solidFill>
                  <a:schemeClr val="bg1"/>
                </a:solidFill>
                <a:latin typeface="acumin-pro"/>
              </a:rPr>
              <a:t>03</a:t>
            </a:r>
            <a:r>
              <a:rPr lang="en-IN" b="0" i="0" dirty="0">
                <a:solidFill>
                  <a:schemeClr val="bg1"/>
                </a:solidFill>
                <a:effectLst/>
                <a:latin typeface="acumin-pro"/>
              </a:rPr>
              <a:t>-02-22</a:t>
            </a:r>
          </a:p>
        </p:txBody>
      </p:sp>
      <p:sp>
        <p:nvSpPr>
          <p:cNvPr id="52" name="Arrow: Notched Right 51">
            <a:extLst>
              <a:ext uri="{FF2B5EF4-FFF2-40B4-BE49-F238E27FC236}">
                <a16:creationId xmlns:a16="http://schemas.microsoft.com/office/drawing/2014/main" id="{CC646D6B-679C-47AF-A4B4-A3865017CC02}"/>
              </a:ext>
            </a:extLst>
          </p:cNvPr>
          <p:cNvSpPr/>
          <p:nvPr/>
        </p:nvSpPr>
        <p:spPr>
          <a:xfrm>
            <a:off x="10587332" y="3074889"/>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21912AF1-310B-475C-A57C-9D0BB65FF3E7}"/>
              </a:ext>
            </a:extLst>
          </p:cNvPr>
          <p:cNvSpPr txBox="1"/>
          <p:nvPr/>
        </p:nvSpPr>
        <p:spPr>
          <a:xfrm>
            <a:off x="10609744" y="3256489"/>
            <a:ext cx="1075764" cy="369332"/>
          </a:xfrm>
          <a:prstGeom prst="rect">
            <a:avLst/>
          </a:prstGeom>
          <a:noFill/>
        </p:spPr>
        <p:txBody>
          <a:bodyPr wrap="square">
            <a:spAutoFit/>
          </a:bodyPr>
          <a:lstStyle/>
          <a:p>
            <a:pPr algn="l"/>
            <a:r>
              <a:rPr lang="en-IN" dirty="0">
                <a:solidFill>
                  <a:schemeClr val="bg1"/>
                </a:solidFill>
                <a:latin typeface="acumin-pro"/>
              </a:rPr>
              <a:t> 10</a:t>
            </a:r>
            <a:r>
              <a:rPr lang="en-IN" b="0" i="0" dirty="0">
                <a:solidFill>
                  <a:schemeClr val="bg1"/>
                </a:solidFill>
                <a:effectLst/>
                <a:latin typeface="acumin-pro"/>
              </a:rPr>
              <a:t>-02-22</a:t>
            </a:r>
          </a:p>
        </p:txBody>
      </p:sp>
      <p:cxnSp>
        <p:nvCxnSpPr>
          <p:cNvPr id="54" name="Straight Arrow Connector 53">
            <a:extLst>
              <a:ext uri="{FF2B5EF4-FFF2-40B4-BE49-F238E27FC236}">
                <a16:creationId xmlns:a16="http://schemas.microsoft.com/office/drawing/2014/main" id="{154E70B8-05D5-46A1-8E39-3C82021A1E64}"/>
              </a:ext>
            </a:extLst>
          </p:cNvPr>
          <p:cNvCxnSpPr>
            <a:cxnSpLocks/>
          </p:cNvCxnSpPr>
          <p:nvPr/>
        </p:nvCxnSpPr>
        <p:spPr>
          <a:xfrm>
            <a:off x="11042263" y="2393576"/>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58" name="TextBox 57">
            <a:extLst>
              <a:ext uri="{FF2B5EF4-FFF2-40B4-BE49-F238E27FC236}">
                <a16:creationId xmlns:a16="http://schemas.microsoft.com/office/drawing/2014/main" id="{F9645A98-9131-448A-B5D6-223465E3A4AC}"/>
              </a:ext>
            </a:extLst>
          </p:cNvPr>
          <p:cNvSpPr txBox="1"/>
          <p:nvPr/>
        </p:nvSpPr>
        <p:spPr>
          <a:xfrm>
            <a:off x="9955333" y="1796549"/>
            <a:ext cx="2039461" cy="646331"/>
          </a:xfrm>
          <a:prstGeom prst="rect">
            <a:avLst/>
          </a:prstGeom>
          <a:noFill/>
        </p:spPr>
        <p:txBody>
          <a:bodyPr wrap="square">
            <a:spAutoFit/>
          </a:bodyPr>
          <a:lstStyle/>
          <a:p>
            <a:pPr algn="ctr"/>
            <a:r>
              <a:rPr lang="en-IN" b="1" i="0" dirty="0">
                <a:solidFill>
                  <a:srgbClr val="303E48"/>
                </a:solidFill>
                <a:effectLst/>
                <a:latin typeface="acumin-pro"/>
              </a:rPr>
              <a:t>PROJECT COMPLETED </a:t>
            </a:r>
          </a:p>
        </p:txBody>
      </p:sp>
    </p:spTree>
    <p:extLst>
      <p:ext uri="{BB962C8B-B14F-4D97-AF65-F5344CB8AC3E}">
        <p14:creationId xmlns:p14="http://schemas.microsoft.com/office/powerpoint/2010/main" val="13459493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1C7F5-B6BA-4008-9DA8-CE3FDC4D11CC}"/>
              </a:ext>
            </a:extLst>
          </p:cNvPr>
          <p:cNvSpPr>
            <a:spLocks noGrp="1"/>
          </p:cNvSpPr>
          <p:nvPr>
            <p:ph sz="half" idx="1"/>
          </p:nvPr>
        </p:nvSpPr>
        <p:spPr>
          <a:xfrm>
            <a:off x="349625" y="448236"/>
            <a:ext cx="3343834" cy="5638800"/>
          </a:xfrm>
        </p:spPr>
        <p:txBody>
          <a:bodyPr>
            <a:noAutofit/>
          </a:bodyPr>
          <a:lstStyle/>
          <a:p>
            <a:pPr marL="0" indent="0">
              <a:buNone/>
            </a:pPr>
            <a:endParaRPr lang="en-IN" sz="2200"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200" dirty="0">
              <a:solidFill>
                <a:srgbClr val="C00000"/>
              </a:solidFill>
              <a:latin typeface="Times New Roman" panose="02020603050405020304" pitchFamily="18" charset="0"/>
              <a:cs typeface="Times New Roman" panose="02020603050405020304" pitchFamily="18" charset="0"/>
            </a:endParaRPr>
          </a:p>
          <a:p>
            <a:pPr>
              <a:buBlip>
                <a:blip r:embed="rId2">
                  <a:extLst>
                    <a:ext uri="{96DAC541-7B7A-43D3-8B79-37D633B846F1}">
                      <asvg:svgBlip xmlns:asvg="http://schemas.microsoft.com/office/drawing/2016/SVG/main" r:embed="rId3"/>
                    </a:ext>
                  </a:extLst>
                </a:blip>
              </a:buBlip>
            </a:pPr>
            <a:endParaRPr lang="en-IN" sz="2200" dirty="0">
              <a:solidFill>
                <a:srgbClr val="C00000"/>
              </a:solidFill>
              <a:latin typeface="Times New Roman" panose="02020603050405020304" pitchFamily="18" charset="0"/>
              <a:cs typeface="Times New Roman" panose="02020603050405020304" pitchFamily="18" charset="0"/>
            </a:endParaRP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Introduction</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a:t>
            </a:r>
            <a:r>
              <a:rPr lang="en-IN" sz="2400" dirty="0">
                <a:solidFill>
                  <a:srgbClr val="C00000"/>
                </a:solidFill>
                <a:latin typeface="Times New Roman" panose="02020603050405020304" pitchFamily="18" charset="0"/>
                <a:cs typeface="Times New Roman" panose="02020603050405020304" pitchFamily="18" charset="0"/>
              </a:rPr>
              <a:t>Relevance of my topic</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Existing System</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Literature Review</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Interface Diagram</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Data flow Diagram</a:t>
            </a:r>
          </a:p>
        </p:txBody>
      </p:sp>
      <p:sp>
        <p:nvSpPr>
          <p:cNvPr id="4" name="Content Placeholder 3">
            <a:extLst>
              <a:ext uri="{FF2B5EF4-FFF2-40B4-BE49-F238E27FC236}">
                <a16:creationId xmlns:a16="http://schemas.microsoft.com/office/drawing/2014/main" id="{58F48C2F-5FBC-4C75-BB06-DABFD254E697}"/>
              </a:ext>
            </a:extLst>
          </p:cNvPr>
          <p:cNvSpPr>
            <a:spLocks noGrp="1"/>
          </p:cNvSpPr>
          <p:nvPr>
            <p:ph sz="half" idx="2"/>
          </p:nvPr>
        </p:nvSpPr>
        <p:spPr>
          <a:xfrm>
            <a:off x="6813176" y="385482"/>
            <a:ext cx="5029200" cy="6096000"/>
          </a:xfrm>
          <a:solidFill>
            <a:schemeClr val="accent2">
              <a:lumMod val="50000"/>
            </a:schemeClr>
          </a:solidFill>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400" b="1" dirty="0">
                <a:solidFill>
                  <a:schemeClr val="bg2"/>
                </a:solidFill>
                <a:latin typeface="Bookman Old Style" panose="02050604050505020204" pitchFamily="18" charset="0"/>
              </a:rPr>
              <a:t>OVERVIEW</a:t>
            </a:r>
          </a:p>
        </p:txBody>
      </p:sp>
      <p:sp>
        <p:nvSpPr>
          <p:cNvPr id="5" name="Content Placeholder 2">
            <a:extLst>
              <a:ext uri="{FF2B5EF4-FFF2-40B4-BE49-F238E27FC236}">
                <a16:creationId xmlns:a16="http://schemas.microsoft.com/office/drawing/2014/main" id="{B7A6BDDB-4702-4CED-A2EB-325A609E6D53}"/>
              </a:ext>
            </a:extLst>
          </p:cNvPr>
          <p:cNvSpPr txBox="1">
            <a:spLocks/>
          </p:cNvSpPr>
          <p:nvPr/>
        </p:nvSpPr>
        <p:spPr>
          <a:xfrm>
            <a:off x="3693459" y="448237"/>
            <a:ext cx="3504303" cy="5638800"/>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IN" sz="2200"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200" dirty="0">
              <a:solidFill>
                <a:srgbClr val="C00000"/>
              </a:solidFill>
              <a:latin typeface="Times New Roman" panose="02020603050405020304" pitchFamily="18" charset="0"/>
              <a:cs typeface="Times New Roman" panose="02020603050405020304" pitchFamily="18" charset="0"/>
            </a:endParaRPr>
          </a:p>
          <a:p>
            <a:pPr>
              <a:buBlip>
                <a:blip r:embed="rId2">
                  <a:extLst>
                    <a:ext uri="{96DAC541-7B7A-43D3-8B79-37D633B846F1}">
                      <asvg:svgBlip xmlns:asvg="http://schemas.microsoft.com/office/drawing/2016/SVG/main" r:embed="rId3"/>
                    </a:ext>
                  </a:extLst>
                </a:blip>
              </a:buBlip>
            </a:pPr>
            <a:endParaRPr lang="en-IN" sz="2200" dirty="0">
              <a:solidFill>
                <a:srgbClr val="C00000"/>
              </a:solidFill>
              <a:latin typeface="Times New Roman" panose="02020603050405020304" pitchFamily="18" charset="0"/>
              <a:cs typeface="Times New Roman" panose="02020603050405020304" pitchFamily="18" charset="0"/>
            </a:endParaRP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Use case Diagram</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Live demo</a:t>
            </a:r>
          </a:p>
          <a:p>
            <a:pPr>
              <a:buFont typeface="Garamond" pitchFamily="18" charset="0"/>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Requirements</a:t>
            </a:r>
          </a:p>
          <a:p>
            <a:pPr>
              <a:buFont typeface="Garamond" pitchFamily="18" charset="0"/>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Time Line</a:t>
            </a:r>
          </a:p>
          <a:p>
            <a:pPr>
              <a:buFont typeface="Garamond" pitchFamily="18" charset="0"/>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Future Scope</a:t>
            </a:r>
          </a:p>
          <a:p>
            <a:pPr>
              <a:buFont typeface="Garamond" pitchFamily="18" charset="0"/>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Reference</a:t>
            </a:r>
          </a:p>
        </p:txBody>
      </p:sp>
    </p:spTree>
    <p:extLst>
      <p:ext uri="{BB962C8B-B14F-4D97-AF65-F5344CB8AC3E}">
        <p14:creationId xmlns:p14="http://schemas.microsoft.com/office/powerpoint/2010/main" val="380816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1000"/>
                                        <p:tgtEl>
                                          <p:spTgt spid="5">
                                            <p:txEl>
                                              <p:pRg st="3" end="3"/>
                                            </p:txEl>
                                          </p:spTgt>
                                        </p:tgtEl>
                                      </p:cBhvr>
                                    </p:animEffect>
                                    <p:anim calcmode="lin" valueType="num">
                                      <p:cBhvr>
                                        <p:cTn id="4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1000"/>
                                        <p:tgtEl>
                                          <p:spTgt spid="5">
                                            <p:txEl>
                                              <p:pRg st="4" end="4"/>
                                            </p:txEl>
                                          </p:spTgt>
                                        </p:tgtEl>
                                      </p:cBhvr>
                                    </p:animEffect>
                                    <p:anim calcmode="lin" valueType="num">
                                      <p:cBhvr>
                                        <p:cTn id="4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1000"/>
                                        <p:tgtEl>
                                          <p:spTgt spid="5">
                                            <p:txEl>
                                              <p:pRg st="6" end="6"/>
                                            </p:txEl>
                                          </p:spTgt>
                                        </p:tgtEl>
                                      </p:cBhvr>
                                    </p:animEffect>
                                    <p:anim calcmode="lin" valueType="num">
                                      <p:cBhvr>
                                        <p:cTn id="5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fade">
                                      <p:cBhvr>
                                        <p:cTn id="59" dur="1000"/>
                                        <p:tgtEl>
                                          <p:spTgt spid="5">
                                            <p:txEl>
                                              <p:pRg st="7" end="7"/>
                                            </p:txEl>
                                          </p:spTgt>
                                        </p:tgtEl>
                                      </p:cBhvr>
                                    </p:animEffect>
                                    <p:anim calcmode="lin" valueType="num">
                                      <p:cBhvr>
                                        <p:cTn id="6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1000"/>
                                        <p:tgtEl>
                                          <p:spTgt spid="5">
                                            <p:txEl>
                                              <p:pRg st="8" end="8"/>
                                            </p:txEl>
                                          </p:spTgt>
                                        </p:tgtEl>
                                      </p:cBhvr>
                                    </p:animEffect>
                                    <p:anim calcmode="lin" valueType="num">
                                      <p:cBhvr>
                                        <p:cTn id="6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75997-C170-4819-8B72-CA3A97A0C20F}"/>
              </a:ext>
            </a:extLst>
          </p:cNvPr>
          <p:cNvSpPr txBox="1"/>
          <p:nvPr/>
        </p:nvSpPr>
        <p:spPr>
          <a:xfrm>
            <a:off x="242047" y="236399"/>
            <a:ext cx="11707906" cy="769441"/>
          </a:xfrm>
          <a:prstGeom prst="rect">
            <a:avLst/>
          </a:prstGeom>
          <a:solidFill>
            <a:schemeClr val="accent4">
              <a:lumMod val="75000"/>
            </a:schemeClr>
          </a:solidFill>
          <a:ln>
            <a:solidFill>
              <a:schemeClr val="accent1"/>
            </a:solidFill>
          </a:ln>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Work Level</a:t>
            </a:r>
          </a:p>
        </p:txBody>
      </p:sp>
      <p:sp>
        <p:nvSpPr>
          <p:cNvPr id="19" name="Content Placeholder 18">
            <a:extLst>
              <a:ext uri="{FF2B5EF4-FFF2-40B4-BE49-F238E27FC236}">
                <a16:creationId xmlns:a16="http://schemas.microsoft.com/office/drawing/2014/main" id="{4C8A941E-820E-434E-B93E-33FA74017566}"/>
              </a:ext>
            </a:extLst>
          </p:cNvPr>
          <p:cNvSpPr>
            <a:spLocks noGrp="1"/>
          </p:cNvSpPr>
          <p:nvPr>
            <p:ph sz="half" idx="1"/>
          </p:nvPr>
        </p:nvSpPr>
        <p:spPr>
          <a:xfrm>
            <a:off x="1619250" y="2105025"/>
            <a:ext cx="4267200" cy="3747135"/>
          </a:xfrm>
        </p:spPr>
        <p:txBody>
          <a:bodyPr>
            <a:normAutofit/>
          </a:bodyPr>
          <a:lstStyle/>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Abstract</a:t>
            </a:r>
          </a:p>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Literature Review</a:t>
            </a:r>
          </a:p>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Design</a:t>
            </a:r>
          </a:p>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Implementation</a:t>
            </a:r>
          </a:p>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Report </a:t>
            </a:r>
          </a:p>
        </p:txBody>
      </p:sp>
      <p:pic>
        <p:nvPicPr>
          <p:cNvPr id="22" name="Graphic 21" descr="Checkmark">
            <a:extLst>
              <a:ext uri="{FF2B5EF4-FFF2-40B4-BE49-F238E27FC236}">
                <a16:creationId xmlns:a16="http://schemas.microsoft.com/office/drawing/2014/main" id="{C709000A-5E3E-48B1-BFC5-18FE486D94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1885950"/>
            <a:ext cx="666750" cy="666750"/>
          </a:xfrm>
          <a:prstGeom prst="rect">
            <a:avLst/>
          </a:prstGeom>
        </p:spPr>
      </p:pic>
      <p:pic>
        <p:nvPicPr>
          <p:cNvPr id="23" name="Graphic 22" descr="Checkmark">
            <a:extLst>
              <a:ext uri="{FF2B5EF4-FFF2-40B4-BE49-F238E27FC236}">
                <a16:creationId xmlns:a16="http://schemas.microsoft.com/office/drawing/2014/main" id="{15390203-B41E-4E29-BFF9-7132E152AD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2572173"/>
            <a:ext cx="666750" cy="666750"/>
          </a:xfrm>
          <a:prstGeom prst="rect">
            <a:avLst/>
          </a:prstGeom>
        </p:spPr>
      </p:pic>
      <p:pic>
        <p:nvPicPr>
          <p:cNvPr id="24" name="Graphic 23" descr="Checkmark">
            <a:extLst>
              <a:ext uri="{FF2B5EF4-FFF2-40B4-BE49-F238E27FC236}">
                <a16:creationId xmlns:a16="http://schemas.microsoft.com/office/drawing/2014/main" id="{657925CE-0A4F-4FC9-A312-C69067E3A4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3192568"/>
            <a:ext cx="666750" cy="666750"/>
          </a:xfrm>
          <a:prstGeom prst="rect">
            <a:avLst/>
          </a:prstGeom>
        </p:spPr>
      </p:pic>
      <p:pic>
        <p:nvPicPr>
          <p:cNvPr id="9" name="Graphic 8" descr="Checkmark">
            <a:extLst>
              <a:ext uri="{FF2B5EF4-FFF2-40B4-BE49-F238E27FC236}">
                <a16:creationId xmlns:a16="http://schemas.microsoft.com/office/drawing/2014/main" id="{946FB6B2-46E2-46BD-B447-2E180EC9B5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3819767"/>
            <a:ext cx="666750" cy="666750"/>
          </a:xfrm>
          <a:prstGeom prst="rect">
            <a:avLst/>
          </a:prstGeom>
        </p:spPr>
      </p:pic>
      <p:pic>
        <p:nvPicPr>
          <p:cNvPr id="10" name="Graphic 9" descr="Checkmark">
            <a:extLst>
              <a:ext uri="{FF2B5EF4-FFF2-40B4-BE49-F238E27FC236}">
                <a16:creationId xmlns:a16="http://schemas.microsoft.com/office/drawing/2014/main" id="{2D600EE4-57A6-44CA-B347-D1D1AC614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4470611"/>
            <a:ext cx="666750" cy="666750"/>
          </a:xfrm>
          <a:prstGeom prst="rect">
            <a:avLst/>
          </a:prstGeom>
        </p:spPr>
      </p:pic>
      <p:pic>
        <p:nvPicPr>
          <p:cNvPr id="6" name="Graphic 5" descr="Presentation with checklist RTL">
            <a:extLst>
              <a:ext uri="{FF2B5EF4-FFF2-40B4-BE49-F238E27FC236}">
                <a16:creationId xmlns:a16="http://schemas.microsoft.com/office/drawing/2014/main" id="{7FC468E1-D857-4FD3-8DF4-3115C52435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0046" y="2219325"/>
            <a:ext cx="2800338" cy="2800338"/>
          </a:xfrm>
          <a:prstGeom prst="rect">
            <a:avLst/>
          </a:prstGeom>
        </p:spPr>
      </p:pic>
    </p:spTree>
    <p:extLst>
      <p:ext uri="{BB962C8B-B14F-4D97-AF65-F5344CB8AC3E}">
        <p14:creationId xmlns:p14="http://schemas.microsoft.com/office/powerpoint/2010/main" val="41607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54689"/>
            <a:ext cx="11707906" cy="769441"/>
          </a:xfrm>
          <a:prstGeom prst="rect">
            <a:avLst/>
          </a:prstGeom>
          <a:solidFill>
            <a:schemeClr val="accent4">
              <a:lumMod val="50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Future Scope</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8E3C46-31B5-455E-BE29-7E1C744DFB50}"/>
              </a:ext>
            </a:extLst>
          </p:cNvPr>
          <p:cNvSpPr txBox="1"/>
          <p:nvPr/>
        </p:nvSpPr>
        <p:spPr>
          <a:xfrm>
            <a:off x="2940424" y="1801906"/>
            <a:ext cx="8480612" cy="4031873"/>
          </a:xfrm>
          <a:prstGeom prst="rect">
            <a:avLst/>
          </a:prstGeom>
          <a:noFill/>
        </p:spPr>
        <p:txBody>
          <a:bodyPr wrap="square">
            <a:spAutoFit/>
          </a:bodyPr>
          <a:lstStyle/>
          <a:p>
            <a:pPr marL="457200" indent="-457200" rtl="0">
              <a:spcBef>
                <a:spcPts val="1200"/>
              </a:spcBef>
              <a:spcAft>
                <a:spcPts val="1200"/>
              </a:spcAft>
              <a:buFont typeface="Wingdings" panose="05000000000000000000" pitchFamily="2" charset="2"/>
              <a:buChar char="ü"/>
            </a:pPr>
            <a:r>
              <a:rPr lang="en-US" sz="3200" b="0" i="0" u="none" strike="noStrike" dirty="0">
                <a:solidFill>
                  <a:srgbClr val="000000"/>
                </a:solidFill>
                <a:effectLst/>
                <a:latin typeface="Times New Roman" panose="02020603050405020304" pitchFamily="18" charset="0"/>
              </a:rPr>
              <a:t>IP addresses, links, emails etc.. may also be included in detection</a:t>
            </a:r>
            <a:endParaRPr lang="en-US" sz="3200" b="0" dirty="0">
              <a:effectLst/>
            </a:endParaRPr>
          </a:p>
          <a:p>
            <a:pPr marL="457200" indent="-457200" rtl="0">
              <a:spcBef>
                <a:spcPts val="1200"/>
              </a:spcBef>
              <a:spcAft>
                <a:spcPts val="1200"/>
              </a:spcAft>
              <a:buFont typeface="Wingdings" panose="05000000000000000000" pitchFamily="2" charset="2"/>
              <a:buChar char="ü"/>
            </a:pPr>
            <a:r>
              <a:rPr lang="en-IN" sz="3200" b="0" i="0" u="none" strike="noStrike" dirty="0">
                <a:solidFill>
                  <a:srgbClr val="000000"/>
                </a:solidFill>
                <a:effectLst/>
                <a:latin typeface="Times New Roman" panose="02020603050405020304" pitchFamily="18" charset="0"/>
              </a:rPr>
              <a:t>Automate detection process</a:t>
            </a:r>
          </a:p>
          <a:p>
            <a:pPr marL="457200" indent="-457200" rtl="0">
              <a:spcBef>
                <a:spcPts val="1200"/>
              </a:spcBef>
              <a:spcAft>
                <a:spcPts val="1200"/>
              </a:spcAft>
              <a:buFont typeface="Wingdings" panose="05000000000000000000" pitchFamily="2" charset="2"/>
              <a:buChar char="ü"/>
            </a:pPr>
            <a:r>
              <a:rPr lang="en-US" sz="3200" dirty="0">
                <a:solidFill>
                  <a:srgbClr val="000000"/>
                </a:solidFill>
                <a:latin typeface="Times New Roman" panose="02020603050405020304" pitchFamily="18" charset="0"/>
                <a:cs typeface="Times New Roman" panose="02020603050405020304" pitchFamily="18" charset="0"/>
              </a:rPr>
              <a:t>E</a:t>
            </a:r>
            <a:r>
              <a:rPr lang="en-US" sz="3200" b="0" i="0" dirty="0">
                <a:solidFill>
                  <a:srgbClr val="000000"/>
                </a:solidFill>
                <a:effectLst/>
                <a:latin typeface="Times New Roman" panose="02020603050405020304" pitchFamily="18" charset="0"/>
                <a:cs typeface="Times New Roman" panose="02020603050405020304" pitchFamily="18" charset="0"/>
              </a:rPr>
              <a:t>xtract features from URLs and pass it through the various classifiers.</a:t>
            </a:r>
            <a:br>
              <a:rPr lang="en-US" sz="3200" dirty="0"/>
            </a:b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Graphic 3" descr="Head with gears">
            <a:extLst>
              <a:ext uri="{FF2B5EF4-FFF2-40B4-BE49-F238E27FC236}">
                <a16:creationId xmlns:a16="http://schemas.microsoft.com/office/drawing/2014/main" id="{AA586D7B-CCCF-4F87-A7B4-53CABA6478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8612" y="2015247"/>
            <a:ext cx="3092823" cy="3092823"/>
          </a:xfrm>
          <a:prstGeom prst="rect">
            <a:avLst/>
          </a:prstGeom>
        </p:spPr>
      </p:pic>
    </p:spTree>
    <p:extLst>
      <p:ext uri="{BB962C8B-B14F-4D97-AF65-F5344CB8AC3E}">
        <p14:creationId xmlns:p14="http://schemas.microsoft.com/office/powerpoint/2010/main" val="17894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A3BC3-F54B-4F7E-A50C-6D416C32A99F}"/>
              </a:ext>
            </a:extLst>
          </p:cNvPr>
          <p:cNvSpPr txBox="1"/>
          <p:nvPr/>
        </p:nvSpPr>
        <p:spPr>
          <a:xfrm>
            <a:off x="242047" y="254689"/>
            <a:ext cx="11707906" cy="769441"/>
          </a:xfrm>
          <a:prstGeom prst="rect">
            <a:avLst/>
          </a:prstGeom>
          <a:solidFill>
            <a:schemeClr val="accent3">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Reference</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27FDD-A834-41BC-A6A5-393E8F6F80CA}"/>
              </a:ext>
            </a:extLst>
          </p:cNvPr>
          <p:cNvSpPr txBox="1"/>
          <p:nvPr/>
        </p:nvSpPr>
        <p:spPr>
          <a:xfrm>
            <a:off x="385484" y="1024130"/>
            <a:ext cx="11806516" cy="4665636"/>
          </a:xfrm>
          <a:prstGeom prst="rect">
            <a:avLst/>
          </a:prstGeom>
          <a:noFill/>
        </p:spPr>
        <p:txBody>
          <a:bodyPr wrap="square">
            <a:spAutoFit/>
          </a:bodyPr>
          <a:lstStyle/>
          <a:p>
            <a:r>
              <a:rPr lang="en-IN" dirty="0">
                <a:effectLst/>
                <a:latin typeface="Georgia" panose="02040502050405020303" pitchFamily="18" charset="0"/>
                <a:ea typeface="Cambria Math" panose="02040503050406030204" pitchFamily="18" charset="0"/>
                <a:cs typeface="Times New Roman" panose="02020603050405020304" pitchFamily="18" charset="0"/>
              </a:rPr>
              <a:t> </a:t>
            </a:r>
          </a:p>
          <a:p>
            <a:endParaRPr lang="en-IN" dirty="0">
              <a:latin typeface="Georgia" panose="02040502050405020303" pitchFamily="18" charset="0"/>
              <a:ea typeface="Cambria Math" panose="02040503050406030204" pitchFamily="18" charset="0"/>
              <a:cs typeface="Times New Roman" panose="02020603050405020304" pitchFamily="18" charset="0"/>
            </a:endParaRPr>
          </a:p>
          <a:p>
            <a:endParaRPr lang="en-IN" dirty="0">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IN" dirty="0">
                <a:effectLst/>
                <a:latin typeface="Georgia" panose="02040502050405020303" pitchFamily="18" charset="0"/>
                <a:ea typeface="Cambria Math" panose="02040503050406030204" pitchFamily="18" charset="0"/>
                <a:cs typeface="Times New Roman" panose="02020603050405020304" pitchFamily="18" charset="0"/>
              </a:rPr>
              <a:t>A review on phishing website detection using machine learning</a:t>
            </a:r>
            <a:r>
              <a:rPr lang="en-IN" dirty="0">
                <a:latin typeface="Georgia" panose="02040502050405020303" pitchFamily="18" charset="0"/>
                <a:ea typeface="Cambria Math" panose="02040503050406030204" pitchFamily="18" charset="0"/>
                <a:cs typeface="Times New Roman" panose="02020603050405020304" pitchFamily="18" charset="0"/>
              </a:rPr>
              <a:t>: 	</a:t>
            </a:r>
            <a:r>
              <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https://www.researchgate.net/publication/352785109_a_review_on_phishing_website_detection_using_machine_learning</a:t>
            </a:r>
            <a:endPar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IN" dirty="0">
                <a:effectLst/>
                <a:latin typeface="Georgia" panose="02040502050405020303" pitchFamily="18" charset="0"/>
                <a:ea typeface="Cambria Math" panose="02040503050406030204" pitchFamily="18" charset="0"/>
                <a:cs typeface="Times New Roman" panose="02020603050405020304" pitchFamily="18" charset="0"/>
              </a:rPr>
              <a:t>Chrome extension for detecting phishing websites</a:t>
            </a:r>
            <a:r>
              <a:rPr lang="en-IN" dirty="0">
                <a:latin typeface="Georgia" panose="02040502050405020303" pitchFamily="18" charset="0"/>
                <a:ea typeface="Cambria Math" panose="02040503050406030204" pitchFamily="18" charset="0"/>
                <a:cs typeface="Times New Roman" panose="02020603050405020304" pitchFamily="18" charset="0"/>
              </a:rPr>
              <a:t>: 			</a:t>
            </a:r>
            <a:r>
              <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https://www.irjet.net/archives/v7/i3/irjet-v7i3590.pdf</a:t>
            </a:r>
            <a:endPar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IN" dirty="0">
                <a:effectLst/>
                <a:latin typeface="Georgia" panose="02040502050405020303" pitchFamily="18" charset="0"/>
                <a:ea typeface="Cambria Math" panose="02040503050406030204" pitchFamily="18" charset="0"/>
                <a:cs typeface="Times New Roman" panose="02020603050405020304" pitchFamily="18" charset="0"/>
              </a:rPr>
              <a:t>Detection and classification of phishing websites : 			</a:t>
            </a:r>
            <a:r>
              <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https://www.Peertechzpublications.Com/articles/TCSIT-6-140.Php</a:t>
            </a:r>
            <a:endPar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lnSpc>
                <a:spcPct val="107000"/>
              </a:lnSpc>
              <a:spcAft>
                <a:spcPts val="800"/>
              </a:spcAft>
              <a:buFont typeface="+mj-lt"/>
              <a:buAutoNum type="arabicPeriod"/>
            </a:pPr>
            <a:r>
              <a:rPr lang="en-IN" dirty="0">
                <a:effectLst/>
                <a:latin typeface="Georgia" panose="02040502050405020303" pitchFamily="18" charset="0"/>
                <a:ea typeface="Cambria Math" panose="02040503050406030204" pitchFamily="18" charset="0"/>
                <a:cs typeface="Times New Roman" panose="02020603050405020304" pitchFamily="18" charset="0"/>
              </a:rPr>
              <a:t>Framework for detection and prevention of phishing website using machine learning approach:	</a:t>
            </a:r>
            <a:r>
              <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https://www.Bibliomed.Org/mnsfulltext/197/197-1599115293.Pdf?1640007654</a:t>
            </a:r>
            <a:endPar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endParaRPr lang="en-IN" u="sng" dirty="0">
              <a:solidFill>
                <a:srgbClr val="4472C4"/>
              </a:solidFill>
              <a:latin typeface="Bookman Old Style" panose="02050604050505020204" pitchFamily="18" charset="0"/>
              <a:cs typeface="Times New Roman" panose="02020603050405020304" pitchFamily="18" charset="0"/>
            </a:endParaRPr>
          </a:p>
          <a:p>
            <a:endParaRPr lang="en-IN" dirty="0"/>
          </a:p>
        </p:txBody>
      </p:sp>
      <p:pic>
        <p:nvPicPr>
          <p:cNvPr id="5" name="Graphic 4" descr="Books">
            <a:extLst>
              <a:ext uri="{FF2B5EF4-FFF2-40B4-BE49-F238E27FC236}">
                <a16:creationId xmlns:a16="http://schemas.microsoft.com/office/drawing/2014/main" id="{D7D27061-F1C4-4117-A354-3157DDAE14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81248" y="2447364"/>
            <a:ext cx="1963271" cy="1963271"/>
          </a:xfrm>
          <a:prstGeom prst="rect">
            <a:avLst/>
          </a:prstGeom>
        </p:spPr>
      </p:pic>
    </p:spTree>
    <p:extLst>
      <p:ext uri="{BB962C8B-B14F-4D97-AF65-F5344CB8AC3E}">
        <p14:creationId xmlns:p14="http://schemas.microsoft.com/office/powerpoint/2010/main" val="2496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0971-9BB0-446B-9409-F44EFF0A395D}"/>
              </a:ext>
            </a:extLst>
          </p:cNvPr>
          <p:cNvSpPr>
            <a:spLocks noGrp="1"/>
          </p:cNvSpPr>
          <p:nvPr>
            <p:ph type="title"/>
          </p:nvPr>
        </p:nvSpPr>
        <p:spPr>
          <a:xfrm>
            <a:off x="251013" y="268941"/>
            <a:ext cx="11725834" cy="1094033"/>
          </a:xfrm>
          <a:solidFill>
            <a:schemeClr val="accent3"/>
          </a:solidFill>
        </p:spPr>
        <p:txBody>
          <a:bodyPr>
            <a:normAutofit/>
          </a:bodyPr>
          <a:lstStyle/>
          <a:p>
            <a:pPr algn="ctr"/>
            <a:r>
              <a:rPr lang="en-IN" sz="5400" dirty="0">
                <a:solidFill>
                  <a:schemeClr val="bg1"/>
                </a:solidFill>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6CFA1291-9ECF-49AB-86C2-18C4F3CF99AE}"/>
              </a:ext>
            </a:extLst>
          </p:cNvPr>
          <p:cNvSpPr>
            <a:spLocks noGrp="1"/>
          </p:cNvSpPr>
          <p:nvPr>
            <p:ph idx="1"/>
          </p:nvPr>
        </p:nvSpPr>
        <p:spPr>
          <a:xfrm>
            <a:off x="5281331" y="1362975"/>
            <a:ext cx="6659656" cy="5226084"/>
          </a:xfrm>
          <a:solidFill>
            <a:schemeClr val="bg1"/>
          </a:solidFill>
        </p:spPr>
        <p:txBody>
          <a:bodyPr/>
          <a:lstStyle/>
          <a:p>
            <a:pPr marL="0" indent="0" rtl="0">
              <a:spcBef>
                <a:spcPts val="0"/>
              </a:spcBef>
              <a:spcAft>
                <a:spcPts val="1600"/>
              </a:spcAft>
              <a:buNone/>
            </a:pPr>
            <a:endParaRPr lang="en-US" sz="2000" b="1" dirty="0">
              <a:solidFill>
                <a:srgbClr val="002060"/>
              </a:solidFill>
              <a:latin typeface="Sitka Small" pitchFamily="2" charset="0"/>
            </a:endParaRPr>
          </a:p>
          <a:p>
            <a:pPr rtl="0">
              <a:spcBef>
                <a:spcPts val="0"/>
              </a:spcBef>
              <a:spcAft>
                <a:spcPts val="1600"/>
              </a:spcAft>
            </a:pPr>
            <a:r>
              <a:rPr lang="en-US" sz="2000" b="1" strike="noStrike" dirty="0">
                <a:solidFill>
                  <a:srgbClr val="002060"/>
                </a:solidFill>
                <a:effectLst/>
                <a:latin typeface="Sitka Small" pitchFamily="2" charset="0"/>
              </a:rPr>
              <a:t>Phishing attacks are the practice of sending fraudulent communications that appear to come from a reputable source. </a:t>
            </a:r>
          </a:p>
          <a:p>
            <a:pPr rtl="0">
              <a:spcBef>
                <a:spcPts val="0"/>
              </a:spcBef>
              <a:spcAft>
                <a:spcPts val="1600"/>
              </a:spcAft>
            </a:pPr>
            <a:endParaRPr lang="en-US" sz="2000" b="1" strike="noStrike" dirty="0">
              <a:solidFill>
                <a:srgbClr val="002060"/>
              </a:solidFill>
              <a:effectLst/>
              <a:latin typeface="Sitka Small" pitchFamily="2" charset="0"/>
            </a:endParaRPr>
          </a:p>
          <a:p>
            <a:pPr marL="0" indent="0" rtl="0">
              <a:spcBef>
                <a:spcPts val="0"/>
              </a:spcBef>
              <a:spcAft>
                <a:spcPts val="1600"/>
              </a:spcAft>
              <a:buNone/>
            </a:pPr>
            <a:endParaRPr lang="en-US" sz="2000" b="1" strike="noStrike" dirty="0">
              <a:solidFill>
                <a:srgbClr val="002060"/>
              </a:solidFill>
              <a:effectLst/>
              <a:latin typeface="Sitka Small" pitchFamily="2" charset="0"/>
            </a:endParaRPr>
          </a:p>
          <a:p>
            <a:pPr rtl="0">
              <a:spcBef>
                <a:spcPts val="0"/>
              </a:spcBef>
              <a:spcAft>
                <a:spcPts val="1600"/>
              </a:spcAft>
            </a:pPr>
            <a:endParaRPr lang="en-US" sz="2000" b="1" strike="noStrike" dirty="0">
              <a:solidFill>
                <a:srgbClr val="002060"/>
              </a:solidFill>
              <a:effectLst/>
              <a:latin typeface="Sitka Small" pitchFamily="2" charset="0"/>
            </a:endParaRPr>
          </a:p>
          <a:p>
            <a:pPr rtl="0">
              <a:spcBef>
                <a:spcPts val="0"/>
              </a:spcBef>
              <a:spcAft>
                <a:spcPts val="1600"/>
              </a:spcAft>
            </a:pPr>
            <a:r>
              <a:rPr lang="en-US" sz="2000" b="1" strike="noStrike" dirty="0">
                <a:solidFill>
                  <a:srgbClr val="002060"/>
                </a:solidFill>
                <a:effectLst/>
                <a:latin typeface="Sitka Small" pitchFamily="2" charset="0"/>
              </a:rPr>
              <a:t>The goal is to steal sensitive data like credit card and login information, or to install malware on the victim’s machine.</a:t>
            </a:r>
            <a:br>
              <a:rPr lang="en-US" dirty="0"/>
            </a:br>
            <a:endParaRPr lang="en-IN" dirty="0"/>
          </a:p>
        </p:txBody>
      </p:sp>
      <p:pic>
        <p:nvPicPr>
          <p:cNvPr id="1030" name="Picture 6" descr="Why Ethical Phishing Campaigns Are Ineffective">
            <a:extLst>
              <a:ext uri="{FF2B5EF4-FFF2-40B4-BE49-F238E27FC236}">
                <a16:creationId xmlns:a16="http://schemas.microsoft.com/office/drawing/2014/main" id="{1F59FBB2-B265-4ADF-BE75-3DFDA47D0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05" y="3908611"/>
            <a:ext cx="5074025" cy="27342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a Phishing Attack And How do You Steer Clear of Them? - Business  Review">
            <a:extLst>
              <a:ext uri="{FF2B5EF4-FFF2-40B4-BE49-F238E27FC236}">
                <a16:creationId xmlns:a16="http://schemas.microsoft.com/office/drawing/2014/main" id="{A28E9373-E047-4A6C-ACB4-8845DCAFC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66" y="1362974"/>
            <a:ext cx="5020240" cy="274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98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anim calcmode="lin" valueType="num">
                                      <p:cBhvr>
                                        <p:cTn id="8" dur="1000" fill="hold"/>
                                        <p:tgtEl>
                                          <p:spTgt spid="1034"/>
                                        </p:tgtEl>
                                        <p:attrNameLst>
                                          <p:attrName>ppt_x</p:attrName>
                                        </p:attrNameLst>
                                      </p:cBhvr>
                                      <p:tavLst>
                                        <p:tav tm="0">
                                          <p:val>
                                            <p:strVal val="#ppt_x"/>
                                          </p:val>
                                        </p:tav>
                                        <p:tav tm="100000">
                                          <p:val>
                                            <p:strVal val="#ppt_x"/>
                                          </p:val>
                                        </p:tav>
                                      </p:tavLst>
                                    </p:anim>
                                    <p:anim calcmode="lin" valueType="num">
                                      <p:cBhvr>
                                        <p:cTn id="9"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fade">
                                      <p:cBhvr>
                                        <p:cTn id="14" dur="1000"/>
                                        <p:tgtEl>
                                          <p:spTgt spid="1030"/>
                                        </p:tgtEl>
                                      </p:cBhvr>
                                    </p:animEffect>
                                    <p:anim calcmode="lin" valueType="num">
                                      <p:cBhvr>
                                        <p:cTn id="15" dur="1000" fill="hold"/>
                                        <p:tgtEl>
                                          <p:spTgt spid="1030"/>
                                        </p:tgtEl>
                                        <p:attrNameLst>
                                          <p:attrName>ppt_x</p:attrName>
                                        </p:attrNameLst>
                                      </p:cBhvr>
                                      <p:tavLst>
                                        <p:tav tm="0">
                                          <p:val>
                                            <p:strVal val="#ppt_x"/>
                                          </p:val>
                                        </p:tav>
                                        <p:tav tm="100000">
                                          <p:val>
                                            <p:strVal val="#ppt_x"/>
                                          </p:val>
                                        </p:tav>
                                      </p:tavLst>
                                    </p:anim>
                                    <p:anim calcmode="lin" valueType="num">
                                      <p:cBhvr>
                                        <p:cTn id="16"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3309A-5077-4306-8657-5AACF145189B}"/>
              </a:ext>
            </a:extLst>
          </p:cNvPr>
          <p:cNvSpPr>
            <a:spLocks noGrp="1"/>
          </p:cNvSpPr>
          <p:nvPr>
            <p:ph type="title"/>
          </p:nvPr>
        </p:nvSpPr>
        <p:spPr>
          <a:xfrm>
            <a:off x="8458200" y="608013"/>
            <a:ext cx="3162300" cy="1041493"/>
          </a:xfrm>
        </p:spPr>
        <p:txBody>
          <a:bodyPr>
            <a:noAutofit/>
          </a:bodyPr>
          <a:lstStyle/>
          <a:p>
            <a:r>
              <a:rPr lang="en-US" dirty="0">
                <a:latin typeface="Times New Roman" panose="02020603050405020304" pitchFamily="18" charset="0"/>
                <a:cs typeface="Times New Roman" panose="02020603050405020304" pitchFamily="18" charset="0"/>
              </a:rPr>
              <a:t>Ways to Prevent Phishing Attacks</a:t>
            </a:r>
            <a:endParaRPr lang="en-IN" dirty="0">
              <a:latin typeface="Times New Roman" panose="02020603050405020304" pitchFamily="18" charset="0"/>
              <a:cs typeface="Times New Roman" panose="02020603050405020304" pitchFamily="18" charset="0"/>
            </a:endParaRPr>
          </a:p>
        </p:txBody>
      </p:sp>
      <p:pic>
        <p:nvPicPr>
          <p:cNvPr id="2050" name="Picture 2" descr="How to recognize a phishing email ">
            <a:extLst>
              <a:ext uri="{FF2B5EF4-FFF2-40B4-BE49-F238E27FC236}">
                <a16:creationId xmlns:a16="http://schemas.microsoft.com/office/drawing/2014/main" id="{AD0C3F19-26DC-4D2C-ABD1-5ED40CE28D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271" y="1460449"/>
            <a:ext cx="6858000" cy="5048723"/>
          </a:xfr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03BFF12D-D8E5-4AC0-B218-28F42E59BDEE}"/>
              </a:ext>
            </a:extLst>
          </p:cNvPr>
          <p:cNvSpPr>
            <a:spLocks noGrp="1"/>
          </p:cNvSpPr>
          <p:nvPr>
            <p:ph type="body" sz="half" idx="2"/>
          </p:nvPr>
        </p:nvSpPr>
        <p:spPr>
          <a:xfrm>
            <a:off x="8256494" y="1963271"/>
            <a:ext cx="3558988" cy="4043081"/>
          </a:xfrm>
        </p:spPr>
        <p:txBody>
          <a:bodyPr anchor="ctr">
            <a:normAutofit lnSpcReduction="10000"/>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give your information to an unsecured site</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Rotate passwords regularly</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Don’t ignore those updates</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Install firewalls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be tempted by those pop-ups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give out important information unless you must</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And many more..</a:t>
            </a:r>
          </a:p>
          <a:p>
            <a:endParaRPr lang="en-IN" dirty="0"/>
          </a:p>
        </p:txBody>
      </p:sp>
      <p:pic>
        <p:nvPicPr>
          <p:cNvPr id="5" name="Graphic 4" descr="Close">
            <a:extLst>
              <a:ext uri="{FF2B5EF4-FFF2-40B4-BE49-F238E27FC236}">
                <a16:creationId xmlns:a16="http://schemas.microsoft.com/office/drawing/2014/main" id="{615EB938-7F6F-4AD7-B096-D1F25BF3E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31271" y="1065213"/>
            <a:ext cx="4528743" cy="4528743"/>
          </a:xfrm>
          <a:prstGeom prst="rect">
            <a:avLst/>
          </a:prstGeom>
        </p:spPr>
      </p:pic>
      <p:sp>
        <p:nvSpPr>
          <p:cNvPr id="14" name="TextBox 13">
            <a:extLst>
              <a:ext uri="{FF2B5EF4-FFF2-40B4-BE49-F238E27FC236}">
                <a16:creationId xmlns:a16="http://schemas.microsoft.com/office/drawing/2014/main" id="{A62B4C8B-EA7C-4F21-94AD-BD9C3B99CACC}"/>
              </a:ext>
            </a:extLst>
          </p:cNvPr>
          <p:cNvSpPr txBox="1"/>
          <p:nvPr/>
        </p:nvSpPr>
        <p:spPr>
          <a:xfrm>
            <a:off x="0" y="221639"/>
            <a:ext cx="8139953" cy="646331"/>
          </a:xfrm>
          <a:prstGeom prst="rect">
            <a:avLst/>
          </a:prstGeom>
          <a:solidFill>
            <a:schemeClr val="accent3"/>
          </a:solidFill>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Relevance of my topic</a:t>
            </a:r>
            <a:endParaRPr lang="en-IN" sz="3600" dirty="0">
              <a:solidFill>
                <a:schemeClr val="bg1"/>
              </a:solidFill>
            </a:endParaRPr>
          </a:p>
        </p:txBody>
      </p:sp>
    </p:spTree>
    <p:extLst>
      <p:ext uri="{BB962C8B-B14F-4D97-AF65-F5344CB8AC3E}">
        <p14:creationId xmlns:p14="http://schemas.microsoft.com/office/powerpoint/2010/main" val="3738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155768-7A28-4C2F-9D84-A9F78379044E}"/>
              </a:ext>
            </a:extLst>
          </p:cNvPr>
          <p:cNvSpPr>
            <a:spLocks noGrp="1"/>
          </p:cNvSpPr>
          <p:nvPr>
            <p:ph type="body" sz="half" idx="2"/>
          </p:nvPr>
        </p:nvSpPr>
        <p:spPr>
          <a:xfrm>
            <a:off x="8458200" y="609600"/>
            <a:ext cx="3161963" cy="5334000"/>
          </a:xfrm>
        </p:spPr>
        <p:txBody>
          <a:bodyPr>
            <a:noAutofit/>
          </a:bodyPr>
          <a:lstStyle/>
          <a:p>
            <a:pPr algn="ctr">
              <a:lnSpc>
                <a:spcPct val="200000"/>
              </a:lnSpc>
            </a:pPr>
            <a:endParaRPr lang="en-US" sz="2800" b="1" i="1" dirty="0">
              <a:latin typeface="Book Antiqua" panose="02040602050305030304" pitchFamily="18" charset="0"/>
            </a:endParaRPr>
          </a:p>
          <a:p>
            <a:pPr algn="ctr">
              <a:lnSpc>
                <a:spcPct val="200000"/>
              </a:lnSpc>
            </a:pPr>
            <a:r>
              <a:rPr lang="en-US" sz="2800" b="1" i="1" dirty="0">
                <a:solidFill>
                  <a:schemeClr val="accent3">
                    <a:lumMod val="50000"/>
                  </a:schemeClr>
                </a:solidFill>
                <a:latin typeface="Book Antiqua" panose="02040602050305030304" pitchFamily="18" charset="0"/>
              </a:rPr>
              <a:t>Chrome Extension for Detecting Phishing Websites</a:t>
            </a:r>
          </a:p>
        </p:txBody>
      </p:sp>
      <p:sp>
        <p:nvSpPr>
          <p:cNvPr id="8" name="TextBox 7">
            <a:extLst>
              <a:ext uri="{FF2B5EF4-FFF2-40B4-BE49-F238E27FC236}">
                <a16:creationId xmlns:a16="http://schemas.microsoft.com/office/drawing/2014/main" id="{CBEF3AAE-5253-4F4C-A1C5-9EFEDD4943F9}"/>
              </a:ext>
            </a:extLst>
          </p:cNvPr>
          <p:cNvSpPr txBox="1"/>
          <p:nvPr/>
        </p:nvSpPr>
        <p:spPr>
          <a:xfrm>
            <a:off x="0" y="268069"/>
            <a:ext cx="8130988" cy="646331"/>
          </a:xfrm>
          <a:prstGeom prst="rect">
            <a:avLst/>
          </a:prstGeom>
          <a:solidFill>
            <a:schemeClr val="accent3"/>
          </a:solidFill>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Relevance of my topic</a:t>
            </a:r>
            <a:endParaRPr lang="en-IN" sz="3600" dirty="0">
              <a:solidFill>
                <a:schemeClr val="bg1"/>
              </a:solidFill>
            </a:endParaRPr>
          </a:p>
        </p:txBody>
      </p:sp>
      <p:sp>
        <p:nvSpPr>
          <p:cNvPr id="9" name="Oval 8">
            <a:extLst>
              <a:ext uri="{FF2B5EF4-FFF2-40B4-BE49-F238E27FC236}">
                <a16:creationId xmlns:a16="http://schemas.microsoft.com/office/drawing/2014/main" id="{40A6DFDF-09E7-4BA9-B53F-0F00709A80AD}"/>
              </a:ext>
            </a:extLst>
          </p:cNvPr>
          <p:cNvSpPr/>
          <p:nvPr/>
        </p:nvSpPr>
        <p:spPr>
          <a:xfrm>
            <a:off x="2087282" y="2624704"/>
            <a:ext cx="1544062" cy="154406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txBody>
          <a:bodyPr/>
          <a:lstStyle/>
          <a:p>
            <a:endParaRPr lang="en-IN" dirty="0"/>
          </a:p>
        </p:txBody>
      </p:sp>
      <p:sp>
        <p:nvSpPr>
          <p:cNvPr id="10" name="Oval 9">
            <a:extLst>
              <a:ext uri="{FF2B5EF4-FFF2-40B4-BE49-F238E27FC236}">
                <a16:creationId xmlns:a16="http://schemas.microsoft.com/office/drawing/2014/main" id="{BA2F3358-60B0-4B9B-8E7B-2641B82581F8}"/>
              </a:ext>
            </a:extLst>
          </p:cNvPr>
          <p:cNvSpPr/>
          <p:nvPr/>
        </p:nvSpPr>
        <p:spPr>
          <a:xfrm>
            <a:off x="5679680" y="2643119"/>
            <a:ext cx="1544062" cy="1544062"/>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sp>
        <p:nvSpPr>
          <p:cNvPr id="11" name="Rectangle 10" descr="Presentation with bar chart">
            <a:extLst>
              <a:ext uri="{FF2B5EF4-FFF2-40B4-BE49-F238E27FC236}">
                <a16:creationId xmlns:a16="http://schemas.microsoft.com/office/drawing/2014/main" id="{7088847D-5E98-4768-A3C2-EAC335C2FE88}"/>
              </a:ext>
            </a:extLst>
          </p:cNvPr>
          <p:cNvSpPr/>
          <p:nvPr/>
        </p:nvSpPr>
        <p:spPr>
          <a:xfrm>
            <a:off x="2416344" y="2986031"/>
            <a:ext cx="885937" cy="8859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0">
            <a:schemeClr val="lt1">
              <a:alpha val="0"/>
              <a:hueOff val="0"/>
              <a:satOff val="0"/>
              <a:lumOff val="0"/>
              <a:alphaOff val="0"/>
            </a:schemeClr>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CB368320-01D4-4985-B3ED-48023D31A809}"/>
              </a:ext>
            </a:extLst>
          </p:cNvPr>
          <p:cNvSpPr txBox="1"/>
          <p:nvPr/>
        </p:nvSpPr>
        <p:spPr>
          <a:xfrm>
            <a:off x="4761863" y="4210401"/>
            <a:ext cx="3379694" cy="646331"/>
          </a:xfrm>
          <a:prstGeom prst="rect">
            <a:avLst/>
          </a:prstGeom>
          <a:noFill/>
        </p:spPr>
        <p:txBody>
          <a:bodyPr wrap="square">
            <a:spAutoFit/>
          </a:bodyPr>
          <a:lstStyle/>
          <a:p>
            <a:pPr lvl="0" algn="ctr"/>
            <a:r>
              <a:rPr lang="en-IN" dirty="0">
                <a:latin typeface="Lucida Fax" panose="02060602050505020204" pitchFamily="18" charset="0"/>
              </a:rPr>
              <a:t>TO ADD AS A CHROME EXTENSION</a:t>
            </a:r>
            <a:endParaRPr lang="en-IN" dirty="0"/>
          </a:p>
        </p:txBody>
      </p:sp>
      <p:sp>
        <p:nvSpPr>
          <p:cNvPr id="13" name="TextBox 12">
            <a:extLst>
              <a:ext uri="{FF2B5EF4-FFF2-40B4-BE49-F238E27FC236}">
                <a16:creationId xmlns:a16="http://schemas.microsoft.com/office/drawing/2014/main" id="{5D2251E3-CE1E-40FF-9CCA-AB4D003FC388}"/>
              </a:ext>
            </a:extLst>
          </p:cNvPr>
          <p:cNvSpPr txBox="1"/>
          <p:nvPr/>
        </p:nvSpPr>
        <p:spPr>
          <a:xfrm>
            <a:off x="1317811" y="4277777"/>
            <a:ext cx="3110753" cy="923330"/>
          </a:xfrm>
          <a:prstGeom prst="rect">
            <a:avLst/>
          </a:prstGeom>
          <a:noFill/>
        </p:spPr>
        <p:txBody>
          <a:bodyPr wrap="square">
            <a:spAutoFit/>
          </a:bodyPr>
          <a:lstStyle/>
          <a:p>
            <a:pPr lvl="0" algn="ctr">
              <a:lnSpc>
                <a:spcPct val="100000"/>
              </a:lnSpc>
              <a:defRPr cap="all"/>
            </a:pPr>
            <a:r>
              <a:rPr lang="en-IN" dirty="0">
                <a:latin typeface="Lucida Fax" panose="02060602050505020204" pitchFamily="18" charset="0"/>
              </a:rPr>
              <a:t>use a website for detection of phishing</a:t>
            </a:r>
            <a:br>
              <a:rPr lang="en-IN" dirty="0">
                <a:latin typeface="Lucida Fax" panose="02060602050505020204" pitchFamily="18" charset="0"/>
              </a:rPr>
            </a:br>
            <a:endParaRPr lang="en-US" dirty="0"/>
          </a:p>
        </p:txBody>
      </p:sp>
      <p:sp>
        <p:nvSpPr>
          <p:cNvPr id="14" name="TextBox 13">
            <a:extLst>
              <a:ext uri="{FF2B5EF4-FFF2-40B4-BE49-F238E27FC236}">
                <a16:creationId xmlns:a16="http://schemas.microsoft.com/office/drawing/2014/main" id="{021E61EB-9F3B-4D03-A94D-07E165A6CF1B}"/>
              </a:ext>
            </a:extLst>
          </p:cNvPr>
          <p:cNvSpPr txBox="1"/>
          <p:nvPr/>
        </p:nvSpPr>
        <p:spPr>
          <a:xfrm>
            <a:off x="4318110" y="2191275"/>
            <a:ext cx="4267201" cy="369332"/>
          </a:xfrm>
          <a:prstGeom prst="rect">
            <a:avLst/>
          </a:prstGeom>
          <a:noFill/>
        </p:spPr>
        <p:txBody>
          <a:bodyPr wrap="square">
            <a:spAutoFit/>
          </a:bodyPr>
          <a:lstStyle/>
          <a:p>
            <a:pPr lvl="0" algn="ctr"/>
            <a:r>
              <a:rPr lang="en-IN" dirty="0">
                <a:latin typeface="Lucida Fax" panose="02060602050505020204" pitchFamily="18" charset="0"/>
              </a:rPr>
              <a:t>More Easier way</a:t>
            </a:r>
            <a:endParaRPr lang="en-IN" dirty="0"/>
          </a:p>
        </p:txBody>
      </p:sp>
      <p:pic>
        <p:nvPicPr>
          <p:cNvPr id="15" name="Graphic 14" descr="Stopwatch">
            <a:extLst>
              <a:ext uri="{FF2B5EF4-FFF2-40B4-BE49-F238E27FC236}">
                <a16:creationId xmlns:a16="http://schemas.microsoft.com/office/drawing/2014/main" id="{75088E7A-C1F9-4AAF-B6AB-E1BA41FC99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6182" y="2880503"/>
            <a:ext cx="914400" cy="914400"/>
          </a:xfrm>
          <a:prstGeom prst="rect">
            <a:avLst/>
          </a:prstGeom>
        </p:spPr>
      </p:pic>
      <p:sp>
        <p:nvSpPr>
          <p:cNvPr id="31" name="TextBox 30">
            <a:extLst>
              <a:ext uri="{FF2B5EF4-FFF2-40B4-BE49-F238E27FC236}">
                <a16:creationId xmlns:a16="http://schemas.microsoft.com/office/drawing/2014/main" id="{B56DAA14-1D87-49AF-9460-7FA625035D33}"/>
              </a:ext>
            </a:extLst>
          </p:cNvPr>
          <p:cNvSpPr txBox="1"/>
          <p:nvPr/>
        </p:nvSpPr>
        <p:spPr>
          <a:xfrm>
            <a:off x="-109818" y="2159381"/>
            <a:ext cx="6096000" cy="369332"/>
          </a:xfrm>
          <a:prstGeom prst="rect">
            <a:avLst/>
          </a:prstGeom>
          <a:noFill/>
        </p:spPr>
        <p:txBody>
          <a:bodyPr wrap="square">
            <a:spAutoFit/>
          </a:bodyPr>
          <a:lstStyle/>
          <a:p>
            <a:pPr lvl="0" algn="ctr"/>
            <a:r>
              <a:rPr lang="en-IN" dirty="0">
                <a:latin typeface="Lucida Fax" panose="02060602050505020204" pitchFamily="18" charset="0"/>
              </a:rPr>
              <a:t>Easier way</a:t>
            </a:r>
            <a:endParaRPr lang="en-IN" dirty="0"/>
          </a:p>
        </p:txBody>
      </p:sp>
    </p:spTree>
    <p:extLst>
      <p:ext uri="{BB962C8B-B14F-4D97-AF65-F5344CB8AC3E}">
        <p14:creationId xmlns:p14="http://schemas.microsoft.com/office/powerpoint/2010/main" val="237631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outVertic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F58CE-A87A-48DB-9C2C-9DE56A4EE8B5}"/>
              </a:ext>
            </a:extLst>
          </p:cNvPr>
          <p:cNvSpPr>
            <a:spLocks noGrp="1"/>
          </p:cNvSpPr>
          <p:nvPr>
            <p:ph type="body" idx="1"/>
          </p:nvPr>
        </p:nvSpPr>
        <p:spPr>
          <a:xfrm>
            <a:off x="576788" y="991343"/>
            <a:ext cx="9024411" cy="640080"/>
          </a:xfrm>
        </p:spPr>
        <p:txBody>
          <a:bodyPr>
            <a:normAutofit fontScale="92500" lnSpcReduction="10000"/>
          </a:bodyPr>
          <a:lstStyle/>
          <a:p>
            <a:endParaRPr lang="en-IN" b="0" i="0" dirty="0">
              <a:solidFill>
                <a:srgbClr val="202124"/>
              </a:solidFill>
              <a:effectLst/>
              <a:latin typeface="Google Sans"/>
            </a:endParaRPr>
          </a:p>
          <a:p>
            <a:r>
              <a:rPr lang="en-IN" b="0" i="0" dirty="0">
                <a:solidFill>
                  <a:srgbClr val="202124"/>
                </a:solidFill>
                <a:effectLst/>
                <a:latin typeface="Google Sans"/>
              </a:rPr>
              <a:t>1) </a:t>
            </a:r>
            <a:r>
              <a:rPr lang="en-IN" i="0" dirty="0" err="1">
                <a:solidFill>
                  <a:srgbClr val="202124"/>
                </a:solidFill>
                <a:effectLst/>
                <a:latin typeface="Lucida Fax" panose="02060602050505020204" pitchFamily="18" charset="0"/>
              </a:rPr>
              <a:t>PhishDetector</a:t>
            </a:r>
            <a:r>
              <a:rPr lang="en-IN" i="0" dirty="0">
                <a:solidFill>
                  <a:srgbClr val="202124"/>
                </a:solidFill>
                <a:effectLst/>
                <a:latin typeface="Lucida Fax" panose="02060602050505020204" pitchFamily="18" charset="0"/>
              </a:rPr>
              <a:t> - True Phishing Detection</a:t>
            </a:r>
          </a:p>
          <a:p>
            <a:endParaRPr lang="en-IN" dirty="0"/>
          </a:p>
        </p:txBody>
      </p:sp>
      <p:pic>
        <p:nvPicPr>
          <p:cNvPr id="8" name="Content Placeholder 7">
            <a:extLst>
              <a:ext uri="{FF2B5EF4-FFF2-40B4-BE49-F238E27FC236}">
                <a16:creationId xmlns:a16="http://schemas.microsoft.com/office/drawing/2014/main" id="{6CF2DDB7-3411-481D-B9A5-2354453422E3}"/>
              </a:ext>
            </a:extLst>
          </p:cNvPr>
          <p:cNvPicPr>
            <a:picLocks noGrp="1" noChangeAspect="1"/>
          </p:cNvPicPr>
          <p:nvPr>
            <p:ph sz="half" idx="2"/>
          </p:nvPr>
        </p:nvPicPr>
        <p:blipFill>
          <a:blip r:embed="rId2"/>
          <a:stretch>
            <a:fillRect/>
          </a:stretch>
        </p:blipFill>
        <p:spPr>
          <a:xfrm>
            <a:off x="5620871" y="1795477"/>
            <a:ext cx="5970493" cy="4134000"/>
          </a:xfrm>
        </p:spPr>
      </p:pic>
      <p:sp>
        <p:nvSpPr>
          <p:cNvPr id="9" name="TextBox 8">
            <a:extLst>
              <a:ext uri="{FF2B5EF4-FFF2-40B4-BE49-F238E27FC236}">
                <a16:creationId xmlns:a16="http://schemas.microsoft.com/office/drawing/2014/main" id="{6F69623B-F35F-45D7-9D44-48981FE299FD}"/>
              </a:ext>
            </a:extLst>
          </p:cNvPr>
          <p:cNvSpPr txBox="1"/>
          <p:nvPr/>
        </p:nvSpPr>
        <p:spPr>
          <a:xfrm>
            <a:off x="242047" y="254689"/>
            <a:ext cx="11707906" cy="646331"/>
          </a:xfrm>
          <a:prstGeom prst="rect">
            <a:avLst/>
          </a:prstGeom>
          <a:solidFill>
            <a:schemeClr val="accent6">
              <a:lumMod val="75000"/>
            </a:schemeClr>
          </a:solidFill>
        </p:spPr>
        <p:txBody>
          <a:bodyPr wrap="square">
            <a:spAutoFit/>
          </a:bodyPr>
          <a:lstStyle/>
          <a:p>
            <a:pPr algn="ctr"/>
            <a:r>
              <a:rPr lang="en-IN" sz="3600" dirty="0">
                <a:solidFill>
                  <a:schemeClr val="bg2"/>
                </a:solidFill>
                <a:latin typeface="Lucida Fax" panose="02060602050505020204" pitchFamily="18" charset="0"/>
              </a:rPr>
              <a:t>Existing System</a:t>
            </a:r>
          </a:p>
        </p:txBody>
      </p:sp>
      <p:pic>
        <p:nvPicPr>
          <p:cNvPr id="17" name="Picture 16">
            <a:extLst>
              <a:ext uri="{FF2B5EF4-FFF2-40B4-BE49-F238E27FC236}">
                <a16:creationId xmlns:a16="http://schemas.microsoft.com/office/drawing/2014/main" id="{0012EC02-66C6-4995-8121-E003F2D37001}"/>
              </a:ext>
            </a:extLst>
          </p:cNvPr>
          <p:cNvPicPr>
            <a:picLocks noChangeAspect="1"/>
          </p:cNvPicPr>
          <p:nvPr/>
        </p:nvPicPr>
        <p:blipFill>
          <a:blip r:embed="rId3"/>
          <a:stretch>
            <a:fillRect/>
          </a:stretch>
        </p:blipFill>
        <p:spPr>
          <a:xfrm>
            <a:off x="484095" y="1795477"/>
            <a:ext cx="4984376" cy="1394581"/>
          </a:xfrm>
          <a:prstGeom prst="rect">
            <a:avLst/>
          </a:prstGeom>
        </p:spPr>
      </p:pic>
      <p:pic>
        <p:nvPicPr>
          <p:cNvPr id="19" name="Graphic 18" descr="Arrow Rotate left">
            <a:extLst>
              <a:ext uri="{FF2B5EF4-FFF2-40B4-BE49-F238E27FC236}">
                <a16:creationId xmlns:a16="http://schemas.microsoft.com/office/drawing/2014/main" id="{5B331203-16FA-420B-A7CC-DF31B0FD12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541058" y="3429000"/>
            <a:ext cx="1165412" cy="1165412"/>
          </a:xfrm>
          <a:prstGeom prst="rect">
            <a:avLst/>
          </a:prstGeom>
        </p:spPr>
      </p:pic>
    </p:spTree>
    <p:extLst>
      <p:ext uri="{BB962C8B-B14F-4D97-AF65-F5344CB8AC3E}">
        <p14:creationId xmlns:p14="http://schemas.microsoft.com/office/powerpoint/2010/main" val="37226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F58CE-A87A-48DB-9C2C-9DE56A4EE8B5}"/>
              </a:ext>
            </a:extLst>
          </p:cNvPr>
          <p:cNvSpPr>
            <a:spLocks noGrp="1"/>
          </p:cNvSpPr>
          <p:nvPr>
            <p:ph type="body" idx="1"/>
          </p:nvPr>
        </p:nvSpPr>
        <p:spPr>
          <a:xfrm>
            <a:off x="576788" y="991343"/>
            <a:ext cx="9024411" cy="640080"/>
          </a:xfrm>
        </p:spPr>
        <p:txBody>
          <a:bodyPr>
            <a:normAutofit fontScale="92500" lnSpcReduction="10000"/>
          </a:bodyPr>
          <a:lstStyle/>
          <a:p>
            <a:endParaRPr lang="en-IN" b="0" i="0" dirty="0">
              <a:solidFill>
                <a:srgbClr val="202124"/>
              </a:solidFill>
              <a:effectLst/>
              <a:latin typeface="Google Sans"/>
            </a:endParaRPr>
          </a:p>
          <a:p>
            <a:r>
              <a:rPr lang="en-IN" dirty="0">
                <a:solidFill>
                  <a:srgbClr val="202124"/>
                </a:solidFill>
                <a:latin typeface="Lucida Fax" panose="02060602050505020204" pitchFamily="18" charset="0"/>
              </a:rPr>
              <a:t>2</a:t>
            </a:r>
            <a:r>
              <a:rPr lang="en-IN" i="0" dirty="0">
                <a:solidFill>
                  <a:srgbClr val="202124"/>
                </a:solidFill>
                <a:effectLst/>
                <a:latin typeface="Lucida Fax" panose="02060602050505020204" pitchFamily="18" charset="0"/>
              </a:rPr>
              <a:t>) </a:t>
            </a:r>
            <a:r>
              <a:rPr lang="en-IN" i="0" dirty="0" err="1">
                <a:solidFill>
                  <a:srgbClr val="202124"/>
                </a:solidFill>
                <a:effectLst/>
                <a:latin typeface="Lucida Fax" panose="02060602050505020204" pitchFamily="18" charset="0"/>
              </a:rPr>
              <a:t>Netcraft</a:t>
            </a:r>
            <a:r>
              <a:rPr lang="en-IN" i="0" dirty="0">
                <a:solidFill>
                  <a:srgbClr val="202124"/>
                </a:solidFill>
                <a:effectLst/>
                <a:latin typeface="Lucida Fax" panose="02060602050505020204" pitchFamily="18" charset="0"/>
              </a:rPr>
              <a:t> Extension</a:t>
            </a:r>
          </a:p>
          <a:p>
            <a:endParaRPr lang="en-IN" i="0" dirty="0">
              <a:solidFill>
                <a:srgbClr val="202124"/>
              </a:solidFill>
              <a:effectLst/>
              <a:latin typeface="Lucida Fax" panose="02060602050505020204" pitchFamily="18" charset="0"/>
            </a:endParaRPr>
          </a:p>
          <a:p>
            <a:endParaRPr lang="en-IN" dirty="0"/>
          </a:p>
        </p:txBody>
      </p:sp>
      <p:sp>
        <p:nvSpPr>
          <p:cNvPr id="9" name="TextBox 8">
            <a:extLst>
              <a:ext uri="{FF2B5EF4-FFF2-40B4-BE49-F238E27FC236}">
                <a16:creationId xmlns:a16="http://schemas.microsoft.com/office/drawing/2014/main" id="{6F69623B-F35F-45D7-9D44-48981FE299FD}"/>
              </a:ext>
            </a:extLst>
          </p:cNvPr>
          <p:cNvSpPr txBox="1"/>
          <p:nvPr/>
        </p:nvSpPr>
        <p:spPr>
          <a:xfrm>
            <a:off x="242047" y="254689"/>
            <a:ext cx="11707906" cy="646331"/>
          </a:xfrm>
          <a:prstGeom prst="rect">
            <a:avLst/>
          </a:prstGeom>
          <a:solidFill>
            <a:schemeClr val="accent6">
              <a:lumMod val="75000"/>
            </a:schemeClr>
          </a:solidFill>
        </p:spPr>
        <p:txBody>
          <a:bodyPr wrap="square">
            <a:spAutoFit/>
          </a:bodyPr>
          <a:lstStyle/>
          <a:p>
            <a:pPr algn="ctr"/>
            <a:r>
              <a:rPr lang="en-IN" sz="3600" dirty="0">
                <a:solidFill>
                  <a:schemeClr val="bg2"/>
                </a:solidFill>
                <a:latin typeface="Lucida Fax" panose="02060602050505020204" pitchFamily="18" charset="0"/>
              </a:rPr>
              <a:t>Existing System</a:t>
            </a:r>
          </a:p>
        </p:txBody>
      </p:sp>
      <p:pic>
        <p:nvPicPr>
          <p:cNvPr id="19" name="Graphic 18" descr="Arrow Rotate left">
            <a:extLst>
              <a:ext uri="{FF2B5EF4-FFF2-40B4-BE49-F238E27FC236}">
                <a16:creationId xmlns:a16="http://schemas.microsoft.com/office/drawing/2014/main" id="{5B331203-16FA-420B-A7CC-DF31B0FD12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3541058" y="3429000"/>
            <a:ext cx="1165412" cy="1165412"/>
          </a:xfrm>
          <a:prstGeom prst="rect">
            <a:avLst/>
          </a:prstGeom>
        </p:spPr>
      </p:pic>
      <p:pic>
        <p:nvPicPr>
          <p:cNvPr id="4" name="Picture 3">
            <a:extLst>
              <a:ext uri="{FF2B5EF4-FFF2-40B4-BE49-F238E27FC236}">
                <a16:creationId xmlns:a16="http://schemas.microsoft.com/office/drawing/2014/main" id="{8D4D094E-3F7B-4431-B396-F4154F225BE3}"/>
              </a:ext>
            </a:extLst>
          </p:cNvPr>
          <p:cNvPicPr>
            <a:picLocks noChangeAspect="1"/>
          </p:cNvPicPr>
          <p:nvPr/>
        </p:nvPicPr>
        <p:blipFill>
          <a:blip r:embed="rId4"/>
          <a:stretch>
            <a:fillRect/>
          </a:stretch>
        </p:blipFill>
        <p:spPr>
          <a:xfrm>
            <a:off x="5994278" y="1408593"/>
            <a:ext cx="5628822" cy="4831125"/>
          </a:xfrm>
          <a:prstGeom prst="rect">
            <a:avLst/>
          </a:prstGeom>
        </p:spPr>
      </p:pic>
      <p:pic>
        <p:nvPicPr>
          <p:cNvPr id="10" name="Picture 9">
            <a:extLst>
              <a:ext uri="{FF2B5EF4-FFF2-40B4-BE49-F238E27FC236}">
                <a16:creationId xmlns:a16="http://schemas.microsoft.com/office/drawing/2014/main" id="{F170BBCF-AEDC-4F5C-8321-056653E4E19B}"/>
              </a:ext>
            </a:extLst>
          </p:cNvPr>
          <p:cNvPicPr>
            <a:picLocks noChangeAspect="1"/>
          </p:cNvPicPr>
          <p:nvPr/>
        </p:nvPicPr>
        <p:blipFill>
          <a:blip r:embed="rId5"/>
          <a:stretch>
            <a:fillRect/>
          </a:stretch>
        </p:blipFill>
        <p:spPr>
          <a:xfrm>
            <a:off x="496372" y="1721746"/>
            <a:ext cx="5312757" cy="1409822"/>
          </a:xfrm>
          <a:prstGeom prst="rect">
            <a:avLst/>
          </a:prstGeom>
        </p:spPr>
      </p:pic>
    </p:spTree>
    <p:extLst>
      <p:ext uri="{BB962C8B-B14F-4D97-AF65-F5344CB8AC3E}">
        <p14:creationId xmlns:p14="http://schemas.microsoft.com/office/powerpoint/2010/main" val="202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F38AE8-D529-4ED5-BD4D-A2E1E5C16CE2}"/>
              </a:ext>
            </a:extLst>
          </p:cNvPr>
          <p:cNvSpPr txBox="1"/>
          <p:nvPr/>
        </p:nvSpPr>
        <p:spPr>
          <a:xfrm>
            <a:off x="1030942" y="1120588"/>
            <a:ext cx="10443882" cy="4312334"/>
          </a:xfrm>
          <a:prstGeom prst="rect">
            <a:avLst/>
          </a:prstGeom>
          <a:noFill/>
        </p:spPr>
        <p:txBody>
          <a:bodyPr wrap="square">
            <a:spAutoFit/>
          </a:bodyPr>
          <a:lstStyle/>
          <a:p>
            <a:pPr algn="ctr">
              <a:lnSpc>
                <a:spcPct val="107000"/>
              </a:lnSpc>
              <a:spcAft>
                <a:spcPts val="800"/>
              </a:spcAft>
            </a:pPr>
            <a:endPar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Detection and classification of phishing websites </a:t>
            </a: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Link : </a:t>
            </a:r>
            <a:r>
              <a:rPr lang="en-IN" sz="1800" u="sng" dirty="0">
                <a:solidFill>
                  <a:srgbClr val="7030A0"/>
                </a:solidFill>
                <a:effectLst/>
                <a:latin typeface="Bookman Old Style" panose="020506040505050202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https://www.peertechzpublications.com/articles/TCSIT-6-140.php</a:t>
            </a:r>
            <a:endParaRPr lang="en-IN" sz="1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Inferences: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There two approaches that are typically used in detecting phishing websites blacklist based approach and heuristic-based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This paper uses the classification rule which is one of the induction technique in datamining as the paper is chooses to go with heuristic based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This paper suggest how to use the machine learning technique to classify the Phishing website as the usage of blacklist to identify the phishing website is not effective in zero hour attack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45C133A-B042-4094-9139-A27068705BEA}"/>
              </a:ext>
            </a:extLst>
          </p:cNvPr>
          <p:cNvSpPr txBox="1"/>
          <p:nvPr/>
        </p:nvSpPr>
        <p:spPr>
          <a:xfrm>
            <a:off x="242047" y="254689"/>
            <a:ext cx="11707906" cy="769441"/>
          </a:xfrm>
          <a:prstGeom prst="rect">
            <a:avLst/>
          </a:prstGeom>
          <a:solidFill>
            <a:schemeClr val="accent4">
              <a:lumMod val="75000"/>
            </a:schemeClr>
          </a:solid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39192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F38AE8-D529-4ED5-BD4D-A2E1E5C16CE2}"/>
              </a:ext>
            </a:extLst>
          </p:cNvPr>
          <p:cNvSpPr txBox="1"/>
          <p:nvPr/>
        </p:nvSpPr>
        <p:spPr>
          <a:xfrm>
            <a:off x="1030942" y="1120588"/>
            <a:ext cx="10443882" cy="3851311"/>
          </a:xfrm>
          <a:prstGeom prst="rect">
            <a:avLst/>
          </a:prstGeom>
          <a:noFill/>
        </p:spPr>
        <p:txBody>
          <a:bodyPr wrap="square">
            <a:spAutoFit/>
          </a:bodyPr>
          <a:lstStyle/>
          <a:p>
            <a:pPr algn="ctr">
              <a:lnSpc>
                <a:spcPct val="107000"/>
              </a:lnSpc>
              <a:spcAft>
                <a:spcPts val="800"/>
              </a:spcAft>
            </a:pPr>
            <a:endPar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algn="ct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ctr">
              <a:lnSpc>
                <a:spcPct val="107000"/>
              </a:lnSpc>
              <a:spcAft>
                <a:spcPts val="800"/>
              </a:spcAft>
            </a:pPr>
            <a:r>
              <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Chrome Extension for Detecting Phishing Websites</a:t>
            </a:r>
          </a:p>
          <a:p>
            <a:pPr marL="457200" algn="ct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Link: </a:t>
            </a:r>
            <a:r>
              <a:rPr lang="en-IN" sz="1800" u="sng" dirty="0">
                <a:solidFill>
                  <a:srgbClr val="7030A0"/>
                </a:solidFill>
                <a:effectLst/>
                <a:latin typeface="Bookman Old Style" panose="02050604050505020204" pitchFamily="18" charset="0"/>
                <a:ea typeface="Calibri" panose="020F0502020204030204" pitchFamily="34" charset="0"/>
                <a:cs typeface="Times New Roman" panose="02020603050405020304" pitchFamily="18" charset="0"/>
              </a:rPr>
              <a:t>https://www.irjet.net/archives/V7/i3/IRJET-V7I3590.pdf</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This paper proposed a chrome plugin that automates the job of detecting and overcoming traditional methods by using a machine learning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The paper utilizes the Random Forest discriminative classifier for detection of phishing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45C133A-B042-4094-9139-A27068705BEA}"/>
              </a:ext>
            </a:extLst>
          </p:cNvPr>
          <p:cNvSpPr txBox="1"/>
          <p:nvPr/>
        </p:nvSpPr>
        <p:spPr>
          <a:xfrm>
            <a:off x="242047" y="254689"/>
            <a:ext cx="11707906" cy="769441"/>
          </a:xfrm>
          <a:prstGeom prst="rect">
            <a:avLst/>
          </a:prstGeom>
          <a:solidFill>
            <a:schemeClr val="accent4">
              <a:lumMod val="75000"/>
            </a:schemeClr>
          </a:solid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35869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{FE7E555B-C8E3-41C3-BAA1-D6D2F0771960}tf78438558_win32</Template>
  <TotalTime>1003</TotalTime>
  <Words>755</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vt:i4>
      </vt:variant>
    </vt:vector>
  </HeadingPairs>
  <TitlesOfParts>
    <vt:vector size="39" baseType="lpstr">
      <vt:lpstr>acumin-pro</vt:lpstr>
      <vt:lpstr>Arial Rounded MT Bold</vt:lpstr>
      <vt:lpstr>Book Antiqua</vt:lpstr>
      <vt:lpstr>Bookman Old Style</vt:lpstr>
      <vt:lpstr>Calibri</vt:lpstr>
      <vt:lpstr>Century Gothic</vt:lpstr>
      <vt:lpstr>Cooper Black</vt:lpstr>
      <vt:lpstr>Courier New</vt:lpstr>
      <vt:lpstr>Garamond</vt:lpstr>
      <vt:lpstr>Georgia</vt:lpstr>
      <vt:lpstr>Google Sans</vt:lpstr>
      <vt:lpstr>Lucida Fax</vt:lpstr>
      <vt:lpstr>Mongolian Baiti</vt:lpstr>
      <vt:lpstr>Sitka Small</vt:lpstr>
      <vt:lpstr>Times New Roman</vt:lpstr>
      <vt:lpstr>Wingdings</vt:lpstr>
      <vt:lpstr>SavonVTI</vt:lpstr>
      <vt:lpstr> Chrome Extension for Detecting Phishing Websites</vt:lpstr>
      <vt:lpstr>PowerPoint Presentation</vt:lpstr>
      <vt:lpstr>Introduction</vt:lpstr>
      <vt:lpstr>Ways to Prevent Phishing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Chrome Extension for Detecting Phishing Websites</dc:title>
  <dc:creator>Mubeena Nazar</dc:creator>
  <cp:lastModifiedBy>Mubeena Nazar</cp:lastModifiedBy>
  <cp:revision>41</cp:revision>
  <dcterms:created xsi:type="dcterms:W3CDTF">2022-01-18T03:07:50Z</dcterms:created>
  <dcterms:modified xsi:type="dcterms:W3CDTF">2022-02-28T02:58:43Z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