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307" r:id="rId10"/>
    <p:sldId id="1285" r:id="rId11"/>
    <p:sldId id="1286" r:id="rId12"/>
    <p:sldId id="1309" r:id="rId13"/>
    <p:sldId id="1308"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264"/>
    <a:srgbClr val="841910"/>
    <a:srgbClr val="DFDDFB"/>
    <a:srgbClr val="213164"/>
    <a:srgbClr val="213163"/>
    <a:srgbClr val="E3E1FB"/>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6768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25027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MUBEENA E M</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au513521104028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Annai</a:t>
            </a:r>
            <a:r>
              <a:rPr lang="en-US" sz="1100" b="0" i="0" u="none" strike="noStrike" cap="none" dirty="0">
                <a:solidFill>
                  <a:schemeClr val="tx1"/>
                </a:solidFill>
                <a:latin typeface="Arial"/>
                <a:ea typeface="Arial"/>
                <a:cs typeface="Arial"/>
                <a:sym typeface="Arial"/>
              </a:rPr>
              <a:t> </a:t>
            </a:r>
            <a:r>
              <a:rPr lang="en-US" sz="1100" dirty="0">
                <a:solidFill>
                  <a:schemeClr val="tx1"/>
                </a:solidFill>
              </a:rPr>
              <a:t>M</a:t>
            </a:r>
            <a:r>
              <a:rPr lang="en-US" sz="1100" b="0" i="0" u="none" strike="noStrike" cap="none" dirty="0">
                <a:solidFill>
                  <a:schemeClr val="tx1"/>
                </a:solidFill>
                <a:latin typeface="Arial"/>
                <a:ea typeface="Arial"/>
                <a:cs typeface="Arial"/>
                <a:sym typeface="Arial"/>
              </a:rPr>
              <a:t>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CB1FB-BAEA-3D74-2FB9-B00C11E72D9C}"/>
              </a:ext>
            </a:extLst>
          </p:cNvPr>
          <p:cNvSpPr txBox="1"/>
          <p:nvPr/>
        </p:nvSpPr>
        <p:spPr>
          <a:xfrm>
            <a:off x="170985" y="564059"/>
            <a:ext cx="8973015" cy="4154984"/>
          </a:xfrm>
          <a:prstGeom prst="rect">
            <a:avLst/>
          </a:prstGeom>
          <a:noFill/>
        </p:spPr>
        <p:txBody>
          <a:bodyPr wrap="square" rtlCol="0">
            <a:spAutoFit/>
          </a:bodyPr>
          <a:lstStyle/>
          <a:p>
            <a:pPr algn="l"/>
            <a:r>
              <a:rPr lang="en-US" sz="1200" b="1" i="0" dirty="0">
                <a:solidFill>
                  <a:schemeClr val="tx1"/>
                </a:solidFill>
                <a:effectLst/>
                <a:highlight>
                  <a:srgbClr val="FFFFFF"/>
                </a:highlight>
                <a:latin typeface="Söhne"/>
              </a:rPr>
              <a:t>RESULTS</a:t>
            </a:r>
          </a:p>
          <a:p>
            <a:pPr algn="l"/>
            <a:r>
              <a:rPr lang="en-US" sz="1200" b="1" i="0" dirty="0">
                <a:solidFill>
                  <a:schemeClr val="tx1"/>
                </a:solidFill>
                <a:effectLst/>
                <a:highlight>
                  <a:srgbClr val="FFFFFF"/>
                </a:highlight>
                <a:latin typeface="Söhne"/>
              </a:rPr>
              <a:t>Bus Search Results</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Users can search for buses based on criteria such as source, destination, date, and time.</a:t>
            </a:r>
          </a:p>
          <a:p>
            <a:pPr marL="742950" lvl="1" indent="-285750" algn="l">
              <a:buFont typeface="+mj-lt"/>
              <a:buAutoNum type="arabicPeriod"/>
            </a:pPr>
            <a:r>
              <a:rPr lang="en-US" sz="1200" b="0" i="0" dirty="0">
                <a:solidFill>
                  <a:schemeClr val="tx1"/>
                </a:solidFill>
                <a:effectLst/>
                <a:highlight>
                  <a:srgbClr val="FFFFFF"/>
                </a:highlight>
                <a:latin typeface="Söhne"/>
              </a:rPr>
              <a:t>Results display available buses matching the search criteria, including details like bus number, departure time, and price.</a:t>
            </a:r>
          </a:p>
          <a:p>
            <a:pPr algn="l"/>
            <a:r>
              <a:rPr lang="en-US" sz="1200" b="1" i="0" dirty="0">
                <a:solidFill>
                  <a:schemeClr val="tx1"/>
                </a:solidFill>
                <a:effectLst/>
                <a:highlight>
                  <a:srgbClr val="FFFFFF"/>
                </a:highlight>
                <a:latin typeface="Söhne"/>
              </a:rPr>
              <a:t>Seat Availability</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Users can view seat availability for a selected bus and choose their preferred seat.</a:t>
            </a:r>
          </a:p>
          <a:p>
            <a:pPr marL="742950" lvl="1" indent="-285750" algn="l">
              <a:buFont typeface="+mj-lt"/>
              <a:buAutoNum type="arabicPeriod"/>
            </a:pPr>
            <a:r>
              <a:rPr lang="en-US" sz="1200" b="0" i="0" dirty="0">
                <a:solidFill>
                  <a:schemeClr val="tx1"/>
                </a:solidFill>
                <a:effectLst/>
                <a:highlight>
                  <a:srgbClr val="FFFFFF"/>
                </a:highlight>
                <a:latin typeface="Söhne"/>
              </a:rPr>
              <a:t>Results show a graphical representation of the bus layout with available and booked seats.</a:t>
            </a:r>
          </a:p>
          <a:p>
            <a:pPr algn="l"/>
            <a:r>
              <a:rPr lang="en-US" sz="1200" b="1" i="0" dirty="0">
                <a:solidFill>
                  <a:schemeClr val="tx1"/>
                </a:solidFill>
                <a:effectLst/>
                <a:highlight>
                  <a:srgbClr val="FFFFFF"/>
                </a:highlight>
                <a:latin typeface="Söhne"/>
              </a:rPr>
              <a:t>Booking Confirmation</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After selecting seats and providing passenger details, users can confirm their booking.</a:t>
            </a:r>
          </a:p>
          <a:p>
            <a:pPr marL="742950" lvl="1" indent="-285750" algn="l">
              <a:buFont typeface="+mj-lt"/>
              <a:buAutoNum type="arabicPeriod"/>
            </a:pPr>
            <a:r>
              <a:rPr lang="en-US" sz="1200" b="0" i="0" dirty="0">
                <a:solidFill>
                  <a:schemeClr val="tx1"/>
                </a:solidFill>
                <a:effectLst/>
                <a:highlight>
                  <a:srgbClr val="FFFFFF"/>
                </a:highlight>
                <a:latin typeface="Söhne"/>
              </a:rPr>
              <a:t>Results display a confirmation message with the reservation details and a booking reference number.</a:t>
            </a:r>
          </a:p>
          <a:p>
            <a:pPr algn="l"/>
            <a:r>
              <a:rPr lang="en-US" sz="1200" b="1" i="0" dirty="0">
                <a:solidFill>
                  <a:schemeClr val="tx1"/>
                </a:solidFill>
                <a:effectLst/>
                <a:highlight>
                  <a:srgbClr val="FFFFFF"/>
                </a:highlight>
                <a:latin typeface="Söhne"/>
              </a:rPr>
              <a:t>Reservation Management</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Users can view their reservations and make modifications or cancellations if allowed.</a:t>
            </a:r>
          </a:p>
          <a:p>
            <a:pPr marL="742950" lvl="1" indent="-285750" algn="l">
              <a:buFont typeface="+mj-lt"/>
              <a:buAutoNum type="arabicPeriod"/>
            </a:pPr>
            <a:r>
              <a:rPr lang="en-US" sz="1200" b="0" i="0" dirty="0">
                <a:solidFill>
                  <a:schemeClr val="tx1"/>
                </a:solidFill>
                <a:effectLst/>
                <a:highlight>
                  <a:srgbClr val="FFFFFF"/>
                </a:highlight>
                <a:latin typeface="Söhne"/>
              </a:rPr>
              <a:t>Results show a list of current reservations with options to edit or cancel.</a:t>
            </a:r>
          </a:p>
          <a:p>
            <a:pPr algn="l"/>
            <a:r>
              <a:rPr lang="en-US" sz="1200" b="1" i="0" dirty="0">
                <a:solidFill>
                  <a:schemeClr val="tx1"/>
                </a:solidFill>
                <a:effectLst/>
                <a:highlight>
                  <a:srgbClr val="FFFFFF"/>
                </a:highlight>
                <a:latin typeface="Söhne"/>
              </a:rPr>
              <a:t>Payment Confirmation</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Users can make payments for their reservations securely through integrated payment gateways.</a:t>
            </a:r>
          </a:p>
          <a:p>
            <a:pPr marL="742950" lvl="1" indent="-285750" algn="l">
              <a:buFont typeface="+mj-lt"/>
              <a:buAutoNum type="arabicPeriod"/>
            </a:pPr>
            <a:r>
              <a:rPr lang="en-US" sz="1200" b="0" i="0" dirty="0">
                <a:solidFill>
                  <a:schemeClr val="tx1"/>
                </a:solidFill>
                <a:effectLst/>
                <a:highlight>
                  <a:srgbClr val="FFFFFF"/>
                </a:highlight>
                <a:latin typeface="Söhne"/>
              </a:rPr>
              <a:t>Results display a payment confirmation message and email receipt upon successful payment.</a:t>
            </a:r>
          </a:p>
          <a:p>
            <a:pPr algn="l"/>
            <a:r>
              <a:rPr lang="en-US" sz="1200" b="1" i="0" dirty="0">
                <a:solidFill>
                  <a:schemeClr val="tx1"/>
                </a:solidFill>
                <a:effectLst/>
                <a:highlight>
                  <a:srgbClr val="FFFFFF"/>
                </a:highlight>
                <a:latin typeface="Söhne"/>
              </a:rPr>
              <a:t>Admin Dashboard</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Administrators can manage buses, routes, seat availability, and reservations.</a:t>
            </a:r>
          </a:p>
          <a:p>
            <a:pPr marL="742950" lvl="1" indent="-285750" algn="l">
              <a:buFont typeface="+mj-lt"/>
              <a:buAutoNum type="arabicPeriod"/>
            </a:pPr>
            <a:r>
              <a:rPr lang="en-US" sz="1200" b="0" i="0" dirty="0">
                <a:solidFill>
                  <a:schemeClr val="tx1"/>
                </a:solidFill>
                <a:effectLst/>
                <a:highlight>
                  <a:srgbClr val="FFFFFF"/>
                </a:highlight>
                <a:latin typeface="Söhne"/>
              </a:rPr>
              <a:t>Results show an administrative interface with options to add, edit, or delete buses, routes, and reservations.</a:t>
            </a:r>
          </a:p>
          <a:p>
            <a:pPr algn="l"/>
            <a:r>
              <a:rPr lang="en-US" sz="1200" b="1" i="0" dirty="0">
                <a:solidFill>
                  <a:schemeClr val="tx1"/>
                </a:solidFill>
                <a:effectLst/>
                <a:highlight>
                  <a:srgbClr val="FFFFFF"/>
                </a:highlight>
                <a:latin typeface="Söhne"/>
              </a:rPr>
              <a:t>Reporting and Analytics</a:t>
            </a:r>
            <a:r>
              <a:rPr lang="en-US" sz="1200" b="0" i="0" dirty="0">
                <a:solidFill>
                  <a:schemeClr val="tx1"/>
                </a:solidFill>
                <a:effectLst/>
                <a:highlight>
                  <a:srgbClr val="FFFFFF"/>
                </a:highlight>
                <a:latin typeface="Söhne"/>
              </a:rPr>
              <a:t>:</a:t>
            </a:r>
          </a:p>
          <a:p>
            <a:pPr marL="742950" lvl="1" indent="-285750" algn="l">
              <a:buFont typeface="+mj-lt"/>
              <a:buAutoNum type="arabicPeriod"/>
            </a:pPr>
            <a:r>
              <a:rPr lang="en-US" sz="1200" b="0" i="0" dirty="0">
                <a:solidFill>
                  <a:schemeClr val="tx1"/>
                </a:solidFill>
                <a:effectLst/>
                <a:highlight>
                  <a:srgbClr val="FFFFFF"/>
                </a:highlight>
                <a:latin typeface="Söhne"/>
              </a:rPr>
              <a:t>Admins can generate reports on booking statistics, revenue, and occupancy rates.</a:t>
            </a:r>
          </a:p>
          <a:p>
            <a:pPr marL="742950" lvl="1" indent="-285750" algn="l">
              <a:buFont typeface="+mj-lt"/>
              <a:buAutoNum type="arabicPeriod"/>
            </a:pPr>
            <a:r>
              <a:rPr lang="en-US" sz="1200" b="0" i="0" dirty="0">
                <a:solidFill>
                  <a:schemeClr val="tx1"/>
                </a:solidFill>
                <a:effectLst/>
                <a:highlight>
                  <a:srgbClr val="FFFFFF"/>
                </a:highlight>
                <a:latin typeface="Söhne"/>
              </a:rPr>
              <a:t>Results provide insights into business performance and help in making data-driven decisions.</a:t>
            </a:r>
          </a:p>
        </p:txBody>
      </p:sp>
    </p:spTree>
    <p:extLst>
      <p:ext uri="{BB962C8B-B14F-4D97-AF65-F5344CB8AC3E}">
        <p14:creationId xmlns:p14="http://schemas.microsoft.com/office/powerpoint/2010/main" val="174133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530117"/>
            <a:ext cx="8832300" cy="451933"/>
          </a:xfrm>
        </p:spPr>
        <p:txBody>
          <a:bodyPr/>
          <a:lstStyle/>
          <a:p>
            <a:pPr algn="ctr"/>
            <a:r>
              <a:rPr lang="en-US" dirty="0"/>
              <a:t>Homepage</a:t>
            </a:r>
          </a:p>
        </p:txBody>
      </p:sp>
      <p:sp>
        <p:nvSpPr>
          <p:cNvPr id="10" name="TextBox 9">
            <a:extLst>
              <a:ext uri="{FF2B5EF4-FFF2-40B4-BE49-F238E27FC236}">
                <a16:creationId xmlns:a16="http://schemas.microsoft.com/office/drawing/2014/main" id="{BD6476CC-FC63-8D98-3358-753CDD46EC36}"/>
              </a:ext>
            </a:extLst>
          </p:cNvPr>
          <p:cNvSpPr txBox="1"/>
          <p:nvPr/>
        </p:nvSpPr>
        <p:spPr>
          <a:xfrm>
            <a:off x="60960" y="928710"/>
            <a:ext cx="6294120" cy="4154984"/>
          </a:xfrm>
          <a:prstGeom prst="rect">
            <a:avLst/>
          </a:prstGeom>
          <a:noFill/>
        </p:spPr>
        <p:txBody>
          <a:bodyPr wrap="square" rtlCol="0">
            <a:spAutoFit/>
          </a:bodyPr>
          <a:lstStyle/>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Search Form: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Provide a search form where users can input their travel details such as source, destination, date, and optionally, the number of passengers.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2. Popular Routes: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Display a list of popular routes or destinations. This could be based on historical booking data or predefined routes.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3. Featured Buses: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Highlight a few buses or offers to attract user attention. You can showcase buses with special amenities, discounts, or new routes.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4. Navigation Menu:</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Include a navigation menu that allows users to easily access different sections of the website, such as login/register, about us, contact, and FAQ.</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5. Booking Offers: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Promote any ongoing booking offers or discounts to incentivize users to make reservations.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6. Testimonials: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Display testimonials from satisfied customers to build trust and credibility.</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7. Contact Information: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Provide contact information or a contact form for users to reach out for assistance or inquiries.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8. Footer:</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Include links to important pages, terms of service, privacy policy, and social media profiles in the footer section.</a:t>
            </a:r>
          </a:p>
        </p:txBody>
      </p:sp>
      <p:pic>
        <p:nvPicPr>
          <p:cNvPr id="12" name="Picture 11">
            <a:extLst>
              <a:ext uri="{FF2B5EF4-FFF2-40B4-BE49-F238E27FC236}">
                <a16:creationId xmlns:a16="http://schemas.microsoft.com/office/drawing/2014/main" id="{A01C8107-D6B2-480A-0D24-89890DD03FA2}"/>
              </a:ext>
            </a:extLst>
          </p:cNvPr>
          <p:cNvPicPr>
            <a:picLocks noChangeAspect="1"/>
          </p:cNvPicPr>
          <p:nvPr/>
        </p:nvPicPr>
        <p:blipFill>
          <a:blip r:embed="rId2"/>
          <a:stretch>
            <a:fillRect/>
          </a:stretch>
        </p:blipFill>
        <p:spPr>
          <a:xfrm>
            <a:off x="6355080" y="1848564"/>
            <a:ext cx="2667658" cy="1446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398101" y="318634"/>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3456E178-9BB2-74B9-736A-016F2FC1A938}"/>
              </a:ext>
            </a:extLst>
          </p:cNvPr>
          <p:cNvSpPr txBox="1"/>
          <p:nvPr/>
        </p:nvSpPr>
        <p:spPr>
          <a:xfrm>
            <a:off x="-1" y="755970"/>
            <a:ext cx="9069659" cy="3970318"/>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Welcome to our project for building a Bus Reservation System using Python and Django! This project is the culmination of our efforts as students studying.</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Who We Are</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We are a dedicated team of students passionate about software development and eager to apply our skills to real-world projects. </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Our Mission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Our mission is to create a robust and user-friendly Bus Reservation System that simplifies the process of booking bus tickets for users while showcasing our expertise in Python and Django development.</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Our Journey</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This project began as an assignment in our class. Over the course of the semester, we embarked on a journey of exploration and learning, diving deep into Python and Django to design and implement the features of our Bus Reservation System.</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Contact Us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We welcome any questions, feedback, or inquiries about our project. Please don't hesitate to reach out to us at [Contact Email] with any comments or suggestions.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Social Media</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Follow us on social media to stay updated on our project progress, announcements, and insights into our development process: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Acknowledgments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We would like to express our gratitude to our instructor for their guidance and support throughout this project. Their expertise and encouragement have been invaluable to our success.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Footer</a:t>
            </a:r>
          </a:p>
          <a:p>
            <a:pPr algn="l">
              <a:buFont typeface="Arial" panose="020B0604020202020204" pitchFamily="34" charset="0"/>
              <a:buChar char="•"/>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Links to important pages (Home, Search Routes, Sign In/Sign Up, etc.).</a:t>
            </a:r>
          </a:p>
          <a:p>
            <a:pPr algn="l">
              <a:buFont typeface="Arial" panose="020B0604020202020204" pitchFamily="34" charset="0"/>
              <a:buChar char="•"/>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Privacy Policy, Terms of Service, and other relevant information.</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67371"/>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DA80E24B-64DF-07AC-982E-828B6CD3A593}"/>
              </a:ext>
            </a:extLst>
          </p:cNvPr>
          <p:cNvSpPr txBox="1"/>
          <p:nvPr/>
        </p:nvSpPr>
        <p:spPr>
          <a:xfrm>
            <a:off x="0" y="832380"/>
            <a:ext cx="9144000" cy="4154984"/>
          </a:xfrm>
          <a:prstGeom prst="rect">
            <a:avLst/>
          </a:prstGeom>
          <a:noFill/>
        </p:spPr>
        <p:txBody>
          <a:bodyPr wrap="square" rtlCol="0">
            <a:spAutoFit/>
          </a:bodyPr>
          <a:lstStyle/>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1. Search and Book Bus Tickets</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Easily search for bus routes based on your origin, destination, and travel date. Select your preferred seats and complete the booking process in just a few simple steps.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2. Real-Time Seat Availability</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Check real-time seat availability for each bus schedule to ensure you can secure your preferred seats before booking.</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3. Secure Payment Processing</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Enjoy peace of mind with our secure payment processing system. We use industry-standard encryption to protect your payment information during transactions.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4. User-Friendly Interface</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Our intuitive user interface makes it easy for users of all levels to navigate the system, search for routes, and book tickets effortlessly.</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5. Booking Management</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View and manage your bookings conveniently through your user account. Cancel or modify bookings as needed, and receive email notifications for updates.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6. Admin Dashboard</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For administrators, our system offers a comprehensive admin dashboard for managing bus routes, schedules, bookings, and generating reports.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7. Reporting and Analytics</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Gain insights into booking trends, revenues, and popular routes with our reporting and analytics tools. Make data-driven decisions to optimize your bus reservation operations.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8. Responsive Design</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Our system is designed to work seamlessly across various devices, including desktops, laptops, tablets, and smartphones, ensuring a consistent user experience.</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9. Customer Support</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Have questions or need assistance? Our dedicated customer support team is here to help. Contact us via email or phone for prompt assistance with your inquiries.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C2FED16-9ED2-0A73-18E1-86232768E2DD}"/>
              </a:ext>
            </a:extLst>
          </p:cNvPr>
          <p:cNvSpPr>
            <a:spLocks noChangeArrowheads="1"/>
          </p:cNvSpPr>
          <p:nvPr/>
        </p:nvSpPr>
        <p:spPr bwMode="auto">
          <a:xfrm>
            <a:off x="0" y="0"/>
            <a:ext cx="3571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7331ACE5-B73A-2634-BD66-ADDDA4E78CBD}"/>
              </a:ext>
            </a:extLst>
          </p:cNvPr>
          <p:cNvSpPr>
            <a:spLocks noChangeArrowheads="1"/>
          </p:cNvSpPr>
          <p:nvPr/>
        </p:nvSpPr>
        <p:spPr bwMode="auto">
          <a:xfrm>
            <a:off x="152400" y="152400"/>
            <a:ext cx="3571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F8AFD378-25EA-B196-4BD0-FB8E25456A86}"/>
              </a:ext>
            </a:extLst>
          </p:cNvPr>
          <p:cNvSpPr txBox="1"/>
          <p:nvPr/>
        </p:nvSpPr>
        <p:spPr>
          <a:xfrm>
            <a:off x="0" y="704014"/>
            <a:ext cx="9062224" cy="4339650"/>
          </a:xfrm>
          <a:prstGeom prst="rect">
            <a:avLst/>
          </a:prstGeom>
          <a:noFill/>
        </p:spPr>
        <p:txBody>
          <a:bodyPr wrap="square" rtlCol="0">
            <a:spAutoFit/>
          </a:bodyPr>
          <a:lstStyle/>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Development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Development Team is responsible for designing, implementing, and maintaining the core functionality of the Bus Reservation System. This team works with Python, Django, HTML, CSS, and JavaScript to create a seamless user experience and ensure the system's reliability and performance.</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Design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Design Team is tasked with creating the visual elements and user interface components of the Bus Reservation System. This team focuses on user experience (UX) design, interface design, and branding to ensure the system is intuitive, visually appealing, and consistent with the project's goals.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Quality Assurance (QA)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QA Team plays a crucial role in ensuring the quality and reliability of the Bus Reservation System. This team conducts thorough testing, including functional testing, usability testing, and performance testing, to identify and address any issues or bugs before the system is deployed to users.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Project Management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Project Management Team oversees the planning, coordination, and execution of the Bus Reservation System project. This team is responsible for setting project goals, managing timelines and resources, and facilitating communication and collaboration among team members to ensure the project's success.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Support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Support Team provides ongoing assistance and support to users of the Bus Reservation System. This team handles user inquiries, troubleshoots issues, and provides guidance and training as needed to ensure a positive user experience and satisfaction with the system.</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Join Our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Interested in joining one of our departments and contributing to the Bus Reservation System project? Visit our Careers page to learn about current job openings and opportunities to become part of our dynamic team.</a:t>
            </a:r>
          </a:p>
        </p:txBody>
      </p:sp>
      <p:sp>
        <p:nvSpPr>
          <p:cNvPr id="16" name="TextBox 15">
            <a:extLst>
              <a:ext uri="{FF2B5EF4-FFF2-40B4-BE49-F238E27FC236}">
                <a16:creationId xmlns:a16="http://schemas.microsoft.com/office/drawing/2014/main" id="{93F364EF-473E-B2ED-594C-E822363FF6CC}"/>
              </a:ext>
            </a:extLst>
          </p:cNvPr>
          <p:cNvSpPr txBox="1"/>
          <p:nvPr/>
        </p:nvSpPr>
        <p:spPr>
          <a:xfrm>
            <a:off x="2929054" y="550126"/>
            <a:ext cx="2951356" cy="307777"/>
          </a:xfrm>
          <a:prstGeom prst="rect">
            <a:avLst/>
          </a:prstGeom>
          <a:noFill/>
        </p:spPr>
        <p:txBody>
          <a:bodyPr wrap="square" rtlCol="0">
            <a:spAutoFit/>
          </a:bodyPr>
          <a:lstStyle/>
          <a:p>
            <a:r>
              <a:rPr lang="en-US" b="1"/>
              <a:t>Departments-Page</a:t>
            </a:r>
            <a:endParaRPr lang="en-IN"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569087" y="365305"/>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98A11593-C179-74F0-B229-772FE4263E06}"/>
              </a:ext>
            </a:extLst>
          </p:cNvPr>
          <p:cNvSpPr txBox="1"/>
          <p:nvPr/>
        </p:nvSpPr>
        <p:spPr>
          <a:xfrm>
            <a:off x="156116" y="941592"/>
            <a:ext cx="8794595" cy="3108543"/>
          </a:xfrm>
          <a:prstGeom prst="rect">
            <a:avLst/>
          </a:prstGeom>
          <a:noFill/>
        </p:spPr>
        <p:txBody>
          <a:bodyPr wrap="square" rtlCol="0">
            <a:spAutoFit/>
          </a:bodyPr>
          <a:lstStyle/>
          <a:p>
            <a:pPr algn="l"/>
            <a:r>
              <a:rPr lang="en-US" b="1" i="0" dirty="0">
                <a:solidFill>
                  <a:schemeClr val="tx1"/>
                </a:solidFill>
                <a:effectLst/>
                <a:highlight>
                  <a:srgbClr val="FFFFFF"/>
                </a:highlight>
                <a:latin typeface="Söhne"/>
              </a:rPr>
              <a:t>Travel Tips and Insights</a:t>
            </a:r>
          </a:p>
          <a:p>
            <a:pPr algn="l"/>
            <a:r>
              <a:rPr lang="en-US" b="1" i="0" dirty="0">
                <a:solidFill>
                  <a:schemeClr val="tx1"/>
                </a:solidFill>
                <a:effectLst/>
                <a:highlight>
                  <a:srgbClr val="FFFFFF"/>
                </a:highlight>
                <a:latin typeface="Söhne"/>
              </a:rPr>
              <a:t>"Top Destinations for Your Next Bus Trip"</a:t>
            </a:r>
            <a:endParaRPr lang="en-US" b="0" i="0" dirty="0">
              <a:solidFill>
                <a:schemeClr val="tx1"/>
              </a:solidFill>
              <a:effectLst/>
              <a:highlight>
                <a:srgbClr val="FFFFFF"/>
              </a:highlight>
              <a:latin typeface="Söhne"/>
            </a:endParaRPr>
          </a:p>
          <a:p>
            <a:pPr marL="457200" lvl="1" algn="l"/>
            <a:r>
              <a:rPr lang="en-US" b="0" i="0" dirty="0">
                <a:solidFill>
                  <a:schemeClr val="tx1"/>
                </a:solidFill>
                <a:effectLst/>
                <a:highlight>
                  <a:srgbClr val="FFFFFF"/>
                </a:highlight>
                <a:latin typeface="Söhne"/>
              </a:rPr>
              <a:t>Explore popular travel destinations and discover exciting bus routes for your next adventure. This article highlights scenic routes, cultural landmarks, and hidden gems worth exploring.</a:t>
            </a:r>
          </a:p>
          <a:p>
            <a:pPr algn="l"/>
            <a:r>
              <a:rPr lang="en-US" b="1" i="0" dirty="0">
                <a:solidFill>
                  <a:schemeClr val="tx1"/>
                </a:solidFill>
                <a:effectLst/>
                <a:highlight>
                  <a:srgbClr val="FFFFFF"/>
                </a:highlight>
                <a:latin typeface="Söhne"/>
              </a:rPr>
              <a:t>"Tips for a Stress-Free Bus Travel Experience"</a:t>
            </a:r>
            <a:endParaRPr lang="en-US" b="0" i="0" dirty="0">
              <a:solidFill>
                <a:schemeClr val="tx1"/>
              </a:solidFill>
              <a:effectLst/>
              <a:highlight>
                <a:srgbClr val="FFFFFF"/>
              </a:highlight>
              <a:latin typeface="Söhne"/>
            </a:endParaRPr>
          </a:p>
          <a:p>
            <a:pPr marL="457200" lvl="1" algn="l"/>
            <a:r>
              <a:rPr lang="en-US" b="0" i="0" dirty="0">
                <a:solidFill>
                  <a:schemeClr val="tx1"/>
                </a:solidFill>
                <a:effectLst/>
                <a:highlight>
                  <a:srgbClr val="FFFFFF"/>
                </a:highlight>
                <a:latin typeface="Söhne"/>
              </a:rPr>
              <a:t>Get practical tips and advice for a smooth and enjoyable bus travel experience. From packing essentials to planning your itinerary, this article covers everything you need to know for a stress-free journey.</a:t>
            </a:r>
          </a:p>
          <a:p>
            <a:pPr algn="l"/>
            <a:r>
              <a:rPr lang="en-US" b="1" i="0" dirty="0">
                <a:solidFill>
                  <a:schemeClr val="tx1"/>
                </a:solidFill>
                <a:effectLst/>
                <a:highlight>
                  <a:srgbClr val="FFFFFF"/>
                </a:highlight>
                <a:latin typeface="Söhne"/>
              </a:rPr>
              <a:t>Project Updates</a:t>
            </a:r>
          </a:p>
          <a:p>
            <a:pPr algn="l"/>
            <a:r>
              <a:rPr lang="en-US" b="1" i="0" dirty="0">
                <a:solidFill>
                  <a:schemeClr val="tx1"/>
                </a:solidFill>
                <a:effectLst/>
                <a:highlight>
                  <a:srgbClr val="FFFFFF"/>
                </a:highlight>
                <a:latin typeface="Söhne"/>
              </a:rPr>
              <a:t>"Bus Reservation System Milestone: Launching Beta Version"</a:t>
            </a:r>
            <a:endParaRPr lang="en-US" b="0" i="0" dirty="0">
              <a:solidFill>
                <a:schemeClr val="tx1"/>
              </a:solidFill>
              <a:effectLst/>
              <a:highlight>
                <a:srgbClr val="FFFFFF"/>
              </a:highlight>
              <a:latin typeface="Söhne"/>
            </a:endParaRPr>
          </a:p>
          <a:p>
            <a:pPr marL="457200" lvl="1" algn="l"/>
            <a:r>
              <a:rPr lang="en-US" b="0" i="0" dirty="0">
                <a:solidFill>
                  <a:schemeClr val="tx1"/>
                </a:solidFill>
                <a:effectLst/>
                <a:highlight>
                  <a:srgbClr val="FFFFFF"/>
                </a:highlight>
                <a:latin typeface="Söhne"/>
              </a:rPr>
              <a:t>We're excited to announce the launch of the beta version of our Bus Reservation System! Learn about the key features, improvements, and feedback we've received from early users.</a:t>
            </a:r>
          </a:p>
          <a:p>
            <a:pPr algn="l"/>
            <a:r>
              <a:rPr lang="en-US" b="1" i="0" dirty="0">
                <a:solidFill>
                  <a:schemeClr val="tx1"/>
                </a:solidFill>
                <a:effectLst/>
                <a:highlight>
                  <a:srgbClr val="FFFFFF"/>
                </a:highlight>
                <a:latin typeface="Söhne"/>
              </a:rPr>
              <a:t>Stay Connected</a:t>
            </a:r>
          </a:p>
          <a:p>
            <a:pPr algn="l"/>
            <a:r>
              <a:rPr lang="en-US" b="0" i="0" dirty="0">
                <a:solidFill>
                  <a:schemeClr val="tx1"/>
                </a:solidFill>
                <a:effectLst/>
                <a:highlight>
                  <a:srgbClr val="FFFFFF"/>
                </a:highlight>
                <a:latin typeface="Söhne"/>
              </a:rPr>
              <a:t>Don't miss out on our latest updates, articles, and insights. Subscribe to our newsletter to receive regular updates straight to your inbox.</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85318" y="630455"/>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BEBAD323-E626-FA3B-C052-8D892E996E01}"/>
              </a:ext>
            </a:extLst>
          </p:cNvPr>
          <p:cNvSpPr txBox="1"/>
          <p:nvPr/>
        </p:nvSpPr>
        <p:spPr>
          <a:xfrm>
            <a:off x="362954" y="1024549"/>
            <a:ext cx="7651056" cy="2893100"/>
          </a:xfrm>
          <a:prstGeom prst="rect">
            <a:avLst/>
          </a:prstGeom>
          <a:noFill/>
        </p:spPr>
        <p:txBody>
          <a:bodyPr wrap="square" rtlCol="0">
            <a:spAutoFit/>
          </a:bodyPr>
          <a:lstStyle/>
          <a:p>
            <a:pPr algn="l">
              <a:buFont typeface="+mj-lt"/>
              <a:buAutoNum type="arabicPeriod"/>
            </a:pPr>
            <a:r>
              <a:rPr lang="en-US" b="1" i="0" dirty="0">
                <a:solidFill>
                  <a:schemeClr val="tx1"/>
                </a:solidFill>
                <a:effectLst/>
                <a:highlight>
                  <a:srgbClr val="FFFFFF"/>
                </a:highlight>
                <a:latin typeface="Söhne"/>
              </a:rPr>
              <a:t>Dynamic Pricing</a:t>
            </a:r>
            <a:r>
              <a:rPr lang="en-US" b="0" i="0" dirty="0">
                <a:solidFill>
                  <a:schemeClr val="tx1"/>
                </a:solidFill>
                <a:effectLst/>
                <a:highlight>
                  <a:srgbClr val="FFFFFF"/>
                </a:highlight>
                <a:latin typeface="Söhne"/>
              </a:rPr>
              <a:t>: Implement dynamic pricing based on factors such as demand, time of day, or special events. This can help optimize bus utilization and revenue generation.</a:t>
            </a:r>
          </a:p>
          <a:p>
            <a:pPr algn="l">
              <a:buFont typeface="+mj-lt"/>
              <a:buAutoNum type="arabicPeriod"/>
            </a:pPr>
            <a:r>
              <a:rPr lang="en-US" b="1" i="0" dirty="0">
                <a:solidFill>
                  <a:schemeClr val="tx1"/>
                </a:solidFill>
                <a:effectLst/>
                <a:highlight>
                  <a:srgbClr val="FFFFFF"/>
                </a:highlight>
                <a:latin typeface="Söhne"/>
              </a:rPr>
              <a:t>Feedback and Ratings</a:t>
            </a:r>
            <a:r>
              <a:rPr lang="en-US" b="0" i="0" dirty="0">
                <a:solidFill>
                  <a:schemeClr val="tx1"/>
                </a:solidFill>
                <a:effectLst/>
                <a:highlight>
                  <a:srgbClr val="FFFFFF"/>
                </a:highlight>
                <a:latin typeface="Söhne"/>
              </a:rPr>
              <a:t>: Allow users to provide feedback and ratings for their bus travel experience. This can help improve service quality and provide valuable insights for future enhancements.</a:t>
            </a:r>
          </a:p>
          <a:p>
            <a:pPr algn="l">
              <a:buFont typeface="+mj-lt"/>
              <a:buAutoNum type="arabicPeriod"/>
            </a:pPr>
            <a:r>
              <a:rPr lang="en-US" b="1" i="0" dirty="0">
                <a:solidFill>
                  <a:schemeClr val="tx1"/>
                </a:solidFill>
                <a:effectLst/>
                <a:highlight>
                  <a:srgbClr val="FFFFFF"/>
                </a:highlight>
                <a:latin typeface="Söhne"/>
              </a:rPr>
              <a:t>Analytics and Reporting</a:t>
            </a:r>
            <a:r>
              <a:rPr lang="en-US" b="0" i="0" dirty="0">
                <a:solidFill>
                  <a:schemeClr val="tx1"/>
                </a:solidFill>
                <a:effectLst/>
                <a:highlight>
                  <a:srgbClr val="FFFFFF"/>
                </a:highlight>
                <a:latin typeface="Söhne"/>
              </a:rPr>
              <a:t>: Implement analytics and reporting features to track key metrics such as reservation volume, bus occupancy rates, revenue, and customer satisfaction. This data can be used to identify trends, make informed business decisions, and optimize operations.</a:t>
            </a:r>
          </a:p>
          <a:p>
            <a:pPr algn="l">
              <a:buFont typeface="+mj-lt"/>
              <a:buAutoNum type="arabicPeriod"/>
            </a:pPr>
            <a:r>
              <a:rPr lang="en-US" b="1" i="0" dirty="0">
                <a:solidFill>
                  <a:schemeClr val="tx1"/>
                </a:solidFill>
                <a:effectLst/>
                <a:highlight>
                  <a:srgbClr val="FFFFFF"/>
                </a:highlight>
                <a:latin typeface="Söhne"/>
              </a:rPr>
              <a:t>Geolocation Integration</a:t>
            </a:r>
            <a:r>
              <a:rPr lang="en-US" b="0" i="0" dirty="0">
                <a:solidFill>
                  <a:schemeClr val="tx1"/>
                </a:solidFill>
                <a:effectLst/>
                <a:highlight>
                  <a:srgbClr val="FFFFFF"/>
                </a:highlight>
                <a:latin typeface="Söhne"/>
              </a:rPr>
              <a:t>: Integrate geolocation services to provide users with information about nearby buildings, bus stops, and routes. This can enhance the user experience and make it easier for users to find and reserve buses.</a:t>
            </a:r>
          </a:p>
          <a:p>
            <a:pPr algn="l">
              <a:buFont typeface="+mj-lt"/>
              <a:buAutoNum type="arabicPeriod"/>
            </a:pPr>
            <a:r>
              <a:rPr lang="en-US" b="1" i="0" dirty="0">
                <a:solidFill>
                  <a:schemeClr val="tx1"/>
                </a:solidFill>
                <a:effectLst/>
                <a:highlight>
                  <a:srgbClr val="FFFFFF"/>
                </a:highlight>
                <a:latin typeface="Söhne"/>
              </a:rPr>
              <a:t>Accessibility</a:t>
            </a:r>
            <a:r>
              <a:rPr lang="en-US" b="0" i="0" dirty="0">
                <a:solidFill>
                  <a:schemeClr val="tx1"/>
                </a:solidFill>
                <a:effectLst/>
                <a:highlight>
                  <a:srgbClr val="FFFFFF"/>
                </a:highlight>
                <a:latin typeface="Söhne"/>
              </a:rPr>
              <a:t>: Ensure that the reservation system is accessible to users with disabilities by following web accessibility standards (e.g., WCAG). This involves designing the user interface with proper contrast, providing alternative text for images, and ensuring keyboard navigation support.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6" name="Rectangle 2">
            <a:extLst>
              <a:ext uri="{FF2B5EF4-FFF2-40B4-BE49-F238E27FC236}">
                <a16:creationId xmlns:a16="http://schemas.microsoft.com/office/drawing/2014/main" id="{A64C9DE7-DBE1-09B7-A673-410AD292C1FE}"/>
              </a:ext>
            </a:extLst>
          </p:cNvPr>
          <p:cNvSpPr>
            <a:spLocks noChangeArrowheads="1"/>
          </p:cNvSpPr>
          <p:nvPr/>
        </p:nvSpPr>
        <p:spPr bwMode="auto">
          <a:xfrm>
            <a:off x="0" y="0"/>
            <a:ext cx="2938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08B39CF-FEBA-DBF1-97AE-053319377C5B}"/>
              </a:ext>
            </a:extLst>
          </p:cNvPr>
          <p:cNvSpPr txBox="1"/>
          <p:nvPr/>
        </p:nvSpPr>
        <p:spPr>
          <a:xfrm>
            <a:off x="594732" y="1182813"/>
            <a:ext cx="7679473" cy="3539430"/>
          </a:xfrm>
          <a:prstGeom prst="rect">
            <a:avLst/>
          </a:prstGeom>
          <a:noFill/>
        </p:spPr>
        <p:txBody>
          <a:bodyPr wrap="square" rtlCol="0">
            <a:spAutoFit/>
          </a:bodyPr>
          <a:lstStyle/>
          <a:p>
            <a:r>
              <a:rPr lang="en-US" dirty="0">
                <a:solidFill>
                  <a:schemeClr val="tx1"/>
                </a:solidFill>
                <a:highlight>
                  <a:srgbClr val="FFFFFF"/>
                </a:highlight>
                <a:latin typeface="Cambria" panose="02040503050406030204" pitchFamily="18" charset="0"/>
                <a:ea typeface="Cambria" panose="02040503050406030204" pitchFamily="18" charset="0"/>
              </a:rPr>
              <a:t>T</a:t>
            </a:r>
            <a:r>
              <a:rPr lang="en-US" b="0" i="0" dirty="0">
                <a:solidFill>
                  <a:schemeClr val="tx1"/>
                </a:solidFill>
                <a:effectLst/>
                <a:highlight>
                  <a:srgbClr val="FFFFFF"/>
                </a:highlight>
                <a:latin typeface="Cambria" panose="02040503050406030204" pitchFamily="18" charset="0"/>
                <a:ea typeface="Cambria" panose="02040503050406030204" pitchFamily="18" charset="0"/>
              </a:rPr>
              <a:t>he building bus reservation system developed using Python and Django provides a robust platform for managing bus reservations efficiently. With its current features and potential future enhancements, the system offers a convenient solution for users to book bus seats and administrators to manage bus operations effectively.</a:t>
            </a:r>
          </a:p>
          <a:p>
            <a:r>
              <a:rPr lang="en-US" dirty="0">
                <a:solidFill>
                  <a:schemeClr val="tx1"/>
                </a:solidFill>
                <a:highlight>
                  <a:srgbClr val="FFFFFF"/>
                </a:highlight>
                <a:latin typeface="Cambria" panose="02040503050406030204" pitchFamily="18" charset="0"/>
                <a:ea typeface="Cambria" panose="02040503050406030204" pitchFamily="18" charset="0"/>
              </a:rPr>
              <a:t>         </a:t>
            </a:r>
            <a:r>
              <a:rPr lang="en-US" b="0" i="0" dirty="0">
                <a:solidFill>
                  <a:schemeClr val="tx1"/>
                </a:solidFill>
                <a:effectLst/>
                <a:highlight>
                  <a:srgbClr val="FFFFFF"/>
                </a:highlight>
                <a:latin typeface="Cambria" panose="02040503050406030204" pitchFamily="18" charset="0"/>
                <a:ea typeface="Cambria" panose="02040503050406030204" pitchFamily="18" charset="0"/>
              </a:rPr>
              <a:t>Through the use of Django's powerful framework, the system ensures scalability, security, and maintainability. The implementation of models for buildings, buses, and reservations, along with corresponding views and templates, forms the foundation of the system, enabling users to view available buses and make reservations seamlessly.</a:t>
            </a:r>
            <a:endParaRPr lang="en-US" dirty="0">
              <a:solidFill>
                <a:schemeClr val="tx1"/>
              </a:solidFill>
              <a:highlight>
                <a:srgbClr val="FFFFFF"/>
              </a:highlight>
              <a:latin typeface="Cambria" panose="02040503050406030204" pitchFamily="18" charset="0"/>
              <a:ea typeface="Cambria" panose="02040503050406030204" pitchFamily="18" charset="0"/>
            </a:endParaRPr>
          </a:p>
          <a:p>
            <a:r>
              <a:rPr lang="en-US" dirty="0">
                <a:solidFill>
                  <a:schemeClr val="tx1"/>
                </a:solidFill>
                <a:highlight>
                  <a:srgbClr val="FFFFFF"/>
                </a:highlight>
                <a:latin typeface="Cambria" panose="02040503050406030204" pitchFamily="18" charset="0"/>
                <a:ea typeface="Cambria" panose="02040503050406030204" pitchFamily="18" charset="0"/>
              </a:rPr>
              <a:t>         </a:t>
            </a:r>
            <a:r>
              <a:rPr lang="en-US" b="0" i="0" dirty="0">
                <a:solidFill>
                  <a:schemeClr val="tx1"/>
                </a:solidFill>
                <a:effectLst/>
                <a:highlight>
                  <a:srgbClr val="FFFFFF"/>
                </a:highlight>
                <a:latin typeface="Cambria" panose="02040503050406030204" pitchFamily="18" charset="0"/>
                <a:ea typeface="Cambria" panose="02040503050406030204" pitchFamily="18" charset="0"/>
              </a:rPr>
              <a:t>Furthermore, future enhancements such as user authentication, payment integration, real-time updates, and mobile app development promise to elevate the system's functionality and user experience to new heights. These enhancements not only address user needs but also contribute to the system's sustainability and adaptability in a dynamic environment.</a:t>
            </a:r>
          </a:p>
          <a:p>
            <a:r>
              <a:rPr lang="en-US" dirty="0">
                <a:solidFill>
                  <a:schemeClr val="tx1"/>
                </a:solidFill>
                <a:highlight>
                  <a:srgbClr val="FFFFFF"/>
                </a:highlight>
                <a:latin typeface="Cambria" panose="02040503050406030204" pitchFamily="18" charset="0"/>
                <a:ea typeface="Cambria" panose="02040503050406030204" pitchFamily="18" charset="0"/>
              </a:rPr>
              <a:t>           </a:t>
            </a:r>
            <a:r>
              <a:rPr lang="en-US" b="0" i="0" dirty="0">
                <a:solidFill>
                  <a:schemeClr val="tx1"/>
                </a:solidFill>
                <a:effectLst/>
                <a:highlight>
                  <a:srgbClr val="FFFFFF"/>
                </a:highlight>
                <a:latin typeface="Cambria" panose="02040503050406030204" pitchFamily="18" charset="0"/>
                <a:ea typeface="Cambria" panose="02040503050406030204" pitchFamily="18" charset="0"/>
              </a:rPr>
              <a:t>In essence, the building bus reservation system serves as a testament to the capabilities of Python and Django in developing sophisticated web applications. By continuously refining and expanding its features, the system remains poised to meet the evolving needs of its users and stakeholders, providing a reliable and efficient solution for managing bus reservations.</a:t>
            </a:r>
            <a:endParaRPr lang="en-IN" dirty="0">
              <a:solidFill>
                <a:schemeClr val="tx1"/>
              </a:solidFill>
              <a:highlight>
                <a:srgbClr val="FFFFFF"/>
              </a:highligh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14868"/>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TextBox 1">
            <a:extLst>
              <a:ext uri="{FF2B5EF4-FFF2-40B4-BE49-F238E27FC236}">
                <a16:creationId xmlns:a16="http://schemas.microsoft.com/office/drawing/2014/main" id="{1E0EC348-01C2-C00D-F7DA-7B0359ECE1A6}"/>
              </a:ext>
            </a:extLst>
          </p:cNvPr>
          <p:cNvSpPr txBox="1"/>
          <p:nvPr/>
        </p:nvSpPr>
        <p:spPr>
          <a:xfrm>
            <a:off x="845819" y="1122556"/>
            <a:ext cx="8127196" cy="707886"/>
          </a:xfrm>
          <a:prstGeom prst="rect">
            <a:avLst/>
          </a:prstGeom>
          <a:noFill/>
        </p:spPr>
        <p:txBody>
          <a:bodyPr wrap="square" rtlCol="0">
            <a:spAutoFit/>
          </a:bodyPr>
          <a:lstStyle/>
          <a:p>
            <a:pPr algn="l"/>
            <a:endParaRPr lang="en-US" sz="1200" dirty="0">
              <a:solidFill>
                <a:schemeClr val="tx1"/>
              </a:solidFill>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IN" b="0" i="0" dirty="0">
              <a:solidFill>
                <a:schemeClr val="tx1"/>
              </a:solidFill>
              <a:effectLst/>
              <a:highlight>
                <a:srgbClr val="FFFFFF"/>
              </a:highlight>
              <a:latin typeface="Söhne"/>
            </a:endParaRPr>
          </a:p>
        </p:txBody>
      </p:sp>
      <p:sp>
        <p:nvSpPr>
          <p:cNvPr id="5" name="TextBox 4">
            <a:extLst>
              <a:ext uri="{FF2B5EF4-FFF2-40B4-BE49-F238E27FC236}">
                <a16:creationId xmlns:a16="http://schemas.microsoft.com/office/drawing/2014/main" id="{CB352070-48E6-8888-2DA2-6E27CAFC7AB0}"/>
              </a:ext>
            </a:extLst>
          </p:cNvPr>
          <p:cNvSpPr txBox="1"/>
          <p:nvPr/>
        </p:nvSpPr>
        <p:spPr>
          <a:xfrm>
            <a:off x="535259" y="1070517"/>
            <a:ext cx="7762922" cy="3231654"/>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The Bus Reservation System is a comprehensive web application designed to simplify the process of booking bus tickets for users and efficiently managing bus schedules and bookings for administrators. Developed using Python and Django framework, the system offers a user-friendly interface, robust authentication, secure payment integration, and advanced booking management capabilities.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Key features include:</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User Registration and Authentication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Secure user registration and login functionality to ensure data privacy and access control.</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Route Search and Booking</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easily search for bus routes, select seats, and complete bookings in a few simple steps.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Real-time Seat Availability</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check seat availability in real time to make informed booking decisions.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Secure payment processing ensures smooth and reliable transactions.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Management</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view and manage their bookings, while administrators have access to a comprehensive dashboard for managing routes, schedules, and bookings.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Reporting and Analytics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Generate reports on booking statistics, revenues, and popular routes for informed decision-making.</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Future Enhancements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Potential future enhancements include real-time bus tracking, multi-language support, dynamic pricing, and social media integration.</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4" name="TextBox 3">
            <a:extLst>
              <a:ext uri="{FF2B5EF4-FFF2-40B4-BE49-F238E27FC236}">
                <a16:creationId xmlns:a16="http://schemas.microsoft.com/office/drawing/2014/main" id="{568A0ECB-4547-3302-6022-1C567EE6228C}"/>
              </a:ext>
            </a:extLst>
          </p:cNvPr>
          <p:cNvSpPr txBox="1"/>
          <p:nvPr/>
        </p:nvSpPr>
        <p:spPr>
          <a:xfrm>
            <a:off x="492236" y="1212550"/>
            <a:ext cx="7471316" cy="3262432"/>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The current process of booking bus tickets is often cumbersome and inefficient, both for users and administrators. Users face challenges in searching for routes, checking seat availability, and completing bookings, while administrators struggle to manage schedules, handle bookings, and generate reports effectively. This inefficiency results in frustration for users and operational challenges for bus companies.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Therefore, the aim of this project is to develop a Bus Reservation System that addresses these challenges and provides a seamless and user-friendly experience for both users and administrators. The system should streamline the process of searching for routes, booking tickets, managing schedules, and generating reports, ultimately improving efficiency and customer satisfaction.</a:t>
            </a:r>
          </a:p>
          <a:p>
            <a:pPr algn="l"/>
            <a:endParaRPr lang="en-US" sz="12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Key Objectives:</a:t>
            </a:r>
          </a:p>
          <a:p>
            <a:pPr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Develop a user-friendly interface for searching routes, selecting seats, and completing bookings.</a:t>
            </a:r>
          </a:p>
          <a:p>
            <a:pPr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 secure authentication and payment processing to ensure data privacy and transaction security.</a:t>
            </a:r>
          </a:p>
          <a:p>
            <a:pPr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Design a robust backend system for managing bus routes, schedules, bookings, and generating reports.</a:t>
            </a:r>
          </a:p>
          <a:p>
            <a:pPr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Enhance user experience with features such as real-time seat availability and booking management.</a:t>
            </a:r>
          </a:p>
          <a:p>
            <a:pPr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Provide administrators with a comprehensive dashboard for managing routes, schedules, bookings, and analyzing data.</a:t>
            </a:r>
          </a:p>
          <a:p>
            <a:pPr algn="l"/>
            <a:endParaRPr lang="en-US" b="0" i="0" dirty="0">
              <a:solidFill>
                <a:schemeClr val="tx1"/>
              </a:solidFill>
              <a:effectLst/>
              <a:highlight>
                <a:srgbClr val="FFFFFF"/>
              </a:highlight>
              <a:latin typeface="Söhne"/>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BD0D6F-3BBE-E74D-4FE6-B1806F7E813D}"/>
              </a:ext>
            </a:extLst>
          </p:cNvPr>
          <p:cNvSpPr txBox="1"/>
          <p:nvPr/>
        </p:nvSpPr>
        <p:spPr>
          <a:xfrm>
            <a:off x="564995" y="1092820"/>
            <a:ext cx="8199863" cy="3108543"/>
          </a:xfrm>
          <a:prstGeom prst="rect">
            <a:avLst/>
          </a:prstGeom>
          <a:noFill/>
        </p:spPr>
        <p:txBody>
          <a:bodyPr wrap="square" rtlCol="0">
            <a:spAutoFit/>
          </a:bodyPr>
          <a:lstStyle/>
          <a:p>
            <a:pPr algn="l"/>
            <a:r>
              <a:rPr lang="en-US" b="1" i="0" dirty="0">
                <a:solidFill>
                  <a:schemeClr val="tx1"/>
                </a:solidFill>
                <a:effectLst/>
                <a:highlight>
                  <a:srgbClr val="FFFFFF"/>
                </a:highlight>
                <a:latin typeface="Söhne"/>
              </a:rPr>
              <a:t>User Registration and Authentication:</a:t>
            </a:r>
          </a:p>
          <a:p>
            <a:pPr marL="742950" lvl="1" indent="-285750" algn="l">
              <a:buFont typeface="+mj-lt"/>
              <a:buAutoNum type="arabicPeriod"/>
            </a:pPr>
            <a:r>
              <a:rPr lang="en-US" b="0" i="0" dirty="0">
                <a:solidFill>
                  <a:schemeClr val="tx1"/>
                </a:solidFill>
                <a:effectLst/>
                <a:highlight>
                  <a:srgbClr val="FFFFFF"/>
                </a:highlight>
                <a:latin typeface="Söhne"/>
              </a:rPr>
              <a:t>Secure registration and login functionality for users to access the system.</a:t>
            </a:r>
          </a:p>
          <a:p>
            <a:pPr algn="l"/>
            <a:r>
              <a:rPr lang="en-US" b="1" i="0" dirty="0">
                <a:solidFill>
                  <a:schemeClr val="tx1"/>
                </a:solidFill>
                <a:effectLst/>
                <a:highlight>
                  <a:srgbClr val="FFFFFF"/>
                </a:highlight>
                <a:latin typeface="Söhne"/>
              </a:rPr>
              <a:t>Route Search and Booking:</a:t>
            </a:r>
          </a:p>
          <a:p>
            <a:pPr marL="742950" lvl="1" indent="-285750" algn="l">
              <a:buFont typeface="+mj-lt"/>
              <a:buAutoNum type="arabicPeriod"/>
            </a:pPr>
            <a:r>
              <a:rPr lang="en-US" b="0" i="0" dirty="0">
                <a:solidFill>
                  <a:schemeClr val="tx1"/>
                </a:solidFill>
                <a:effectLst/>
                <a:highlight>
                  <a:srgbClr val="FFFFFF"/>
                </a:highlight>
                <a:latin typeface="Söhne"/>
              </a:rPr>
              <a:t>Users can search for bus routes based on origin, destination, and travel date.</a:t>
            </a:r>
          </a:p>
          <a:p>
            <a:pPr marL="742950" lvl="1" indent="-285750" algn="l">
              <a:buFont typeface="+mj-lt"/>
              <a:buAutoNum type="arabicPeriod"/>
            </a:pPr>
            <a:r>
              <a:rPr lang="en-US" b="0" i="0" dirty="0">
                <a:solidFill>
                  <a:schemeClr val="tx1"/>
                </a:solidFill>
                <a:effectLst/>
                <a:highlight>
                  <a:srgbClr val="FFFFFF"/>
                </a:highlight>
                <a:latin typeface="Söhne"/>
              </a:rPr>
              <a:t>Real-time seat availability and selection feature.</a:t>
            </a:r>
          </a:p>
          <a:p>
            <a:pPr marL="742950" lvl="1" indent="-285750" algn="l">
              <a:buFont typeface="+mj-lt"/>
              <a:buAutoNum type="arabicPeriod"/>
            </a:pPr>
            <a:r>
              <a:rPr lang="en-US" b="0" i="0" dirty="0">
                <a:solidFill>
                  <a:schemeClr val="tx1"/>
                </a:solidFill>
                <a:effectLst/>
                <a:highlight>
                  <a:srgbClr val="FFFFFF"/>
                </a:highlight>
                <a:latin typeface="Söhne"/>
              </a:rPr>
              <a:t>Easy booking process with secure payment integration.</a:t>
            </a:r>
          </a:p>
          <a:p>
            <a:pPr algn="l"/>
            <a:r>
              <a:rPr lang="en-US" b="1" i="0" dirty="0">
                <a:solidFill>
                  <a:schemeClr val="tx1"/>
                </a:solidFill>
                <a:effectLst/>
                <a:highlight>
                  <a:srgbClr val="FFFFFF"/>
                </a:highlight>
                <a:latin typeface="Söhne"/>
              </a:rPr>
              <a:t>Booking Management:</a:t>
            </a:r>
          </a:p>
          <a:p>
            <a:pPr marL="742950" lvl="1" indent="-285750" algn="l">
              <a:buFont typeface="+mj-lt"/>
              <a:buAutoNum type="arabicPeriod"/>
            </a:pPr>
            <a:r>
              <a:rPr lang="en-US" b="0" i="0" dirty="0">
                <a:solidFill>
                  <a:schemeClr val="tx1"/>
                </a:solidFill>
                <a:effectLst/>
                <a:highlight>
                  <a:srgbClr val="FFFFFF"/>
                </a:highlight>
                <a:latin typeface="Söhne"/>
              </a:rPr>
              <a:t>Users can view and manage their bookings, including canceling or modifying existing bookings.</a:t>
            </a:r>
          </a:p>
          <a:p>
            <a:pPr marL="742950" lvl="1" indent="-285750" algn="l">
              <a:buFont typeface="+mj-lt"/>
              <a:buAutoNum type="arabicPeriod"/>
            </a:pPr>
            <a:r>
              <a:rPr lang="en-US" b="0" i="0" dirty="0">
                <a:solidFill>
                  <a:schemeClr val="tx1"/>
                </a:solidFill>
                <a:effectLst/>
                <a:highlight>
                  <a:srgbClr val="FFFFFF"/>
                </a:highlight>
                <a:latin typeface="Söhne"/>
              </a:rPr>
              <a:t>Administrators have access to a comprehensive dashboard for managing bookings, routes, and schedules.</a:t>
            </a:r>
          </a:p>
          <a:p>
            <a:pPr algn="l"/>
            <a:r>
              <a:rPr lang="en-US" b="1" i="0" dirty="0">
                <a:solidFill>
                  <a:schemeClr val="tx1"/>
                </a:solidFill>
                <a:effectLst/>
                <a:highlight>
                  <a:srgbClr val="FFFFFF"/>
                </a:highlight>
                <a:latin typeface="Söhne"/>
              </a:rPr>
              <a:t>Reporting and Analytics:</a:t>
            </a:r>
          </a:p>
          <a:p>
            <a:pPr marL="742950" lvl="1" indent="-285750" algn="l">
              <a:buFont typeface="+mj-lt"/>
              <a:buAutoNum type="arabicPeriod"/>
            </a:pPr>
            <a:r>
              <a:rPr lang="en-US" b="0" i="0" dirty="0">
                <a:solidFill>
                  <a:schemeClr val="tx1"/>
                </a:solidFill>
                <a:effectLst/>
                <a:highlight>
                  <a:srgbClr val="FFFFFF"/>
                </a:highlight>
                <a:latin typeface="Söhne"/>
              </a:rPr>
              <a:t>Generate reports on booking statistics, revenues, and popular routes for strategic decision-making.</a:t>
            </a:r>
          </a:p>
          <a:p>
            <a:pPr algn="l"/>
            <a:r>
              <a:rPr lang="en-US" b="1" i="0" dirty="0">
                <a:solidFill>
                  <a:schemeClr val="tx1"/>
                </a:solidFill>
                <a:effectLst/>
                <a:highlight>
                  <a:srgbClr val="FFFFFF"/>
                </a:highlight>
                <a:latin typeface="Söhne"/>
              </a:rPr>
              <a:t>Security and Privacy:</a:t>
            </a:r>
          </a:p>
          <a:p>
            <a:pPr marL="742950" lvl="1" indent="-285750" algn="l">
              <a:buFont typeface="+mj-lt"/>
              <a:buAutoNum type="arabicPeriod"/>
            </a:pPr>
            <a:r>
              <a:rPr lang="en-US" b="0" i="0" dirty="0">
                <a:solidFill>
                  <a:schemeClr val="tx1"/>
                </a:solidFill>
                <a:effectLst/>
                <a:highlight>
                  <a:srgbClr val="FFFFFF"/>
                </a:highlight>
                <a:latin typeface="Söhne"/>
              </a:rPr>
              <a:t>Implementation of robust security measures to protect user data and ensure transaction security.</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3139B3-4AE7-1930-E369-72A5025B2404}"/>
              </a:ext>
            </a:extLst>
          </p:cNvPr>
          <p:cNvSpPr txBox="1"/>
          <p:nvPr/>
        </p:nvSpPr>
        <p:spPr>
          <a:xfrm>
            <a:off x="446048" y="631903"/>
            <a:ext cx="8251903" cy="4185761"/>
          </a:xfrm>
          <a:prstGeom prst="rect">
            <a:avLst/>
          </a:prstGeom>
          <a:noFill/>
        </p:spPr>
        <p:txBody>
          <a:bodyPr wrap="square" rtlCol="0">
            <a:spAutoFit/>
          </a:bodyPr>
          <a:lstStyle/>
          <a:p>
            <a:pPr algn="l"/>
            <a:r>
              <a:rPr lang="en-US" b="1" i="0" dirty="0">
                <a:solidFill>
                  <a:schemeClr val="tx1"/>
                </a:solidFill>
                <a:effectLst/>
                <a:highlight>
                  <a:srgbClr val="FFFFFF"/>
                </a:highlight>
                <a:latin typeface="Cambria" panose="02040503050406030204" pitchFamily="18" charset="0"/>
                <a:ea typeface="Cambria" panose="02040503050406030204" pitchFamily="18" charset="0"/>
              </a:rPr>
              <a:t>Technology Stack:</a:t>
            </a:r>
          </a:p>
          <a:p>
            <a:pPr algn="l"/>
            <a:endParaRPr lang="en-US"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0" i="0" dirty="0">
                <a:solidFill>
                  <a:schemeClr val="tx1"/>
                </a:solidFill>
                <a:effectLst/>
                <a:highlight>
                  <a:srgbClr val="FFFFFF"/>
                </a:highlight>
                <a:latin typeface="Cambria" panose="02040503050406030204" pitchFamily="18" charset="0"/>
                <a:ea typeface="Cambria" panose="02040503050406030204" pitchFamily="18" charset="0"/>
              </a:rPr>
              <a:t>Backend: Python with Django framework</a:t>
            </a:r>
          </a:p>
          <a:p>
            <a:pPr algn="l">
              <a:buFont typeface="Arial" panose="020B0604020202020204" pitchFamily="34" charset="0"/>
              <a:buChar char="•"/>
            </a:pPr>
            <a:r>
              <a:rPr lang="en-US" b="0" i="0" dirty="0">
                <a:solidFill>
                  <a:schemeClr val="tx1"/>
                </a:solidFill>
                <a:effectLst/>
                <a:highlight>
                  <a:srgbClr val="FFFFFF"/>
                </a:highlight>
                <a:latin typeface="Cambria" panose="02040503050406030204" pitchFamily="18" charset="0"/>
                <a:ea typeface="Cambria" panose="02040503050406030204" pitchFamily="18" charset="0"/>
              </a:rPr>
              <a:t>Frontend: HTML, CSS, JavaScript</a:t>
            </a:r>
          </a:p>
          <a:p>
            <a:pPr algn="l">
              <a:buFont typeface="Arial" panose="020B0604020202020204" pitchFamily="34" charset="0"/>
              <a:buChar char="•"/>
            </a:pPr>
            <a:r>
              <a:rPr lang="en-US" b="0" i="0" dirty="0">
                <a:solidFill>
                  <a:schemeClr val="tx1"/>
                </a:solidFill>
                <a:effectLst/>
                <a:highlight>
                  <a:srgbClr val="FFFFFF"/>
                </a:highlight>
                <a:latin typeface="Cambria" panose="02040503050406030204" pitchFamily="18" charset="0"/>
                <a:ea typeface="Cambria" panose="02040503050406030204" pitchFamily="18" charset="0"/>
              </a:rPr>
              <a:t>Database: PostgreSQL</a:t>
            </a:r>
          </a:p>
          <a:p>
            <a:pPr algn="l">
              <a:buFont typeface="Arial" panose="020B0604020202020204" pitchFamily="34" charset="0"/>
              <a:buChar char="•"/>
            </a:pPr>
            <a:r>
              <a:rPr lang="en-US" b="0" i="0" dirty="0">
                <a:solidFill>
                  <a:schemeClr val="tx1"/>
                </a:solidFill>
                <a:effectLst/>
                <a:highlight>
                  <a:srgbClr val="FFFFFF"/>
                </a:highlight>
                <a:latin typeface="Cambria" panose="02040503050406030204" pitchFamily="18" charset="0"/>
                <a:ea typeface="Cambria" panose="02040503050406030204" pitchFamily="18" charset="0"/>
              </a:rPr>
              <a:t>Payment Integration: Secure payment gateway API</a:t>
            </a:r>
          </a:p>
          <a:p>
            <a:pPr algn="l">
              <a:buFont typeface="Arial" panose="020B0604020202020204" pitchFamily="34" charset="0"/>
              <a:buChar char="•"/>
            </a:pPr>
            <a:r>
              <a:rPr lang="en-US" b="0" i="0" dirty="0">
                <a:solidFill>
                  <a:schemeClr val="tx1"/>
                </a:solidFill>
                <a:effectLst/>
                <a:highlight>
                  <a:srgbClr val="FFFFFF"/>
                </a:highlight>
                <a:latin typeface="Cambria" panose="02040503050406030204" pitchFamily="18" charset="0"/>
                <a:ea typeface="Cambria" panose="02040503050406030204" pitchFamily="18" charset="0"/>
              </a:rPr>
              <a:t>Email Service: Integration with an email service provider for automated notifications.</a:t>
            </a:r>
          </a:p>
          <a:p>
            <a:pPr algn="l">
              <a:buFont typeface="Arial" panose="020B0604020202020204" pitchFamily="34" charset="0"/>
              <a:buChar char="•"/>
            </a:pPr>
            <a:endParaRPr lang="en-US" b="0" i="0" dirty="0">
              <a:solidFill>
                <a:schemeClr val="tx1"/>
              </a:solidFill>
              <a:effectLst/>
              <a:highlight>
                <a:srgbClr val="FFFFFF"/>
              </a:highlight>
              <a:latin typeface="Cambria" panose="02040503050406030204" pitchFamily="18" charset="0"/>
              <a:ea typeface="Cambria" panose="02040503050406030204" pitchFamily="18" charset="0"/>
            </a:endParaRPr>
          </a:p>
          <a:p>
            <a:pPr algn="l"/>
            <a:r>
              <a:rPr lang="en-US" b="1" i="0" dirty="0">
                <a:solidFill>
                  <a:schemeClr val="tx1"/>
                </a:solidFill>
                <a:effectLst/>
                <a:highlight>
                  <a:srgbClr val="FFFFFF"/>
                </a:highlight>
                <a:latin typeface="Cambria" panose="02040503050406030204" pitchFamily="18" charset="0"/>
                <a:ea typeface="Cambria" panose="02040503050406030204" pitchFamily="18" charset="0"/>
              </a:rPr>
              <a:t>Implementation Approach:</a:t>
            </a:r>
          </a:p>
          <a:p>
            <a:pPr algn="l"/>
            <a:endParaRPr lang="en-US"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Database Design: Define database schema for bus routes, schedules, bookings, and users.</a:t>
            </a: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User Interface: Develop a user-friendly interface for searching routes, selecting seats, and completing bookings.</a:t>
            </a: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Backend Logic: Implement server-side logic using Python and Django to handle user requests and data processing.</a:t>
            </a: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Payment Integration: Integrate with a secure payment gateway API for handling transactions.</a:t>
            </a: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Security Measures: Implement best practices for data security, authentication, and authorization.</a:t>
            </a: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Testing and Quality Assurance: Conduct thorough testing to ensure system functionality and reliability.</a:t>
            </a:r>
          </a:p>
          <a:p>
            <a:pPr algn="l">
              <a:buFont typeface="+mj-lt"/>
              <a:buAutoNum type="arabicPeriod"/>
            </a:pPr>
            <a:r>
              <a:rPr lang="en-US" b="0" i="0" dirty="0">
                <a:solidFill>
                  <a:schemeClr val="tx1"/>
                </a:solidFill>
                <a:effectLst/>
                <a:highlight>
                  <a:srgbClr val="FFFFFF"/>
                </a:highlight>
                <a:latin typeface="Cambria" panose="02040503050406030204" pitchFamily="18" charset="0"/>
                <a:ea typeface="Cambria" panose="02040503050406030204" pitchFamily="18" charset="0"/>
              </a:rPr>
              <a:t>Deployment: Deploy the application on a reliable web server and perform regular maintenance.</a:t>
            </a:r>
          </a:p>
        </p:txBody>
      </p:sp>
    </p:spTree>
    <p:extLst>
      <p:ext uri="{BB962C8B-B14F-4D97-AF65-F5344CB8AC3E}">
        <p14:creationId xmlns:p14="http://schemas.microsoft.com/office/powerpoint/2010/main" val="258530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1559" y="4675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62F21716-F84C-373F-FB75-83C2CE0BDD82}"/>
              </a:ext>
            </a:extLst>
          </p:cNvPr>
          <p:cNvSpPr txBox="1"/>
          <p:nvPr/>
        </p:nvSpPr>
        <p:spPr>
          <a:xfrm>
            <a:off x="333178" y="854927"/>
            <a:ext cx="8477643" cy="3970318"/>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Introduction: The Bus Reservation System is a sophisticated web application developed utilizing Python and the Django framework. Its primary objective is to facilitate user-friendly bus ticket bookings while providing administrators with efficient tools to manage schedules and reservations. This solution aims to streamline the booking process for users and optimize operational efficiency for administrators.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Key Features: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User Registration and Authentication:</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Robust user registration and authentication mechanisms ensure data security and access control.</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Route Search and Booking:</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Intuitive interface enables users to effortlessly search for bus routes based on origin, destination, and travel dates.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Real-time seat availability display empowers users to select seats conveniently.</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Seamless booking process integrated with secure payment gateways guarantees safe transactions.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Management: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User dashboard offers comprehensive booking management features, including viewing booking history and modifying reservations.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Admin dashboard facilitates efficient management of bus routes, schedules, bookings, and report generation.</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Reporting and Analytics: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Advanced reporting tools generate insightful analytics on booking statistics, revenues, and route popularity for strategic decision-making.</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Security and Compliance:</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Implementation of industry-standard security protocols ensures compliance with data privacy regulations and protects user information.</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975C3B-E514-4B03-5918-53F3602E8CC9}"/>
              </a:ext>
            </a:extLst>
          </p:cNvPr>
          <p:cNvSpPr txBox="1"/>
          <p:nvPr/>
        </p:nvSpPr>
        <p:spPr>
          <a:xfrm>
            <a:off x="129540" y="548640"/>
            <a:ext cx="2103120" cy="307777"/>
          </a:xfrm>
          <a:prstGeom prst="rect">
            <a:avLst/>
          </a:prstGeom>
          <a:noFill/>
        </p:spPr>
        <p:txBody>
          <a:bodyPr wrap="square" rtlCol="0">
            <a:spAutoFit/>
          </a:bodyPr>
          <a:lstStyle/>
          <a:p>
            <a:r>
              <a:rPr lang="en-IN" sz="1400" b="1">
                <a:solidFill>
                  <a:srgbClr val="213163"/>
                </a:solidFill>
              </a:rPr>
              <a:t>Modelling &amp; Results</a:t>
            </a:r>
            <a:endParaRPr lang="en-IN" dirty="0"/>
          </a:p>
        </p:txBody>
      </p:sp>
      <p:sp>
        <p:nvSpPr>
          <p:cNvPr id="5" name="TextBox 4">
            <a:extLst>
              <a:ext uri="{FF2B5EF4-FFF2-40B4-BE49-F238E27FC236}">
                <a16:creationId xmlns:a16="http://schemas.microsoft.com/office/drawing/2014/main" id="{2771B3C0-4AA1-FBBF-59AE-A67F30F6BAFE}"/>
              </a:ext>
            </a:extLst>
          </p:cNvPr>
          <p:cNvSpPr txBox="1"/>
          <p:nvPr/>
        </p:nvSpPr>
        <p:spPr>
          <a:xfrm>
            <a:off x="544830" y="777240"/>
            <a:ext cx="8385810" cy="4339650"/>
          </a:xfrm>
          <a:prstGeom prst="rect">
            <a:avLst/>
          </a:prstGeom>
          <a:noFill/>
        </p:spPr>
        <p:txBody>
          <a:bodyPr wrap="square" rtlCol="0">
            <a:spAutoFit/>
          </a:bodyPr>
          <a:lstStyle/>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Database Schema Design</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Bus Route</a:t>
            </a:r>
            <a:r>
              <a:rPr lang="en-US" sz="1200" b="0" i="0">
                <a:solidFill>
                  <a:schemeClr val="tx1"/>
                </a:solidFill>
                <a:effectLst/>
                <a:highlight>
                  <a:srgbClr val="FFFFFF"/>
                </a:highlight>
                <a:latin typeface="Cambria" panose="02040503050406030204" pitchFamily="18" charset="0"/>
                <a:ea typeface="Cambria" panose="02040503050406030204" pitchFamily="18" charset="0"/>
              </a:rPr>
              <a:t>: Fields for origin, destination, distance, fare, etc.</a:t>
            </a:r>
          </a:p>
          <a:p>
            <a:pPr marL="742950" lvl="1" indent="-285750"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Bus Schedule</a:t>
            </a:r>
            <a:r>
              <a:rPr lang="en-US" sz="1200" b="0" i="0">
                <a:solidFill>
                  <a:schemeClr val="tx1"/>
                </a:solidFill>
                <a:effectLst/>
                <a:highlight>
                  <a:srgbClr val="FFFFFF"/>
                </a:highlight>
                <a:latin typeface="Cambria" panose="02040503050406030204" pitchFamily="18" charset="0"/>
                <a:ea typeface="Cambria" panose="02040503050406030204" pitchFamily="18" charset="0"/>
              </a:rPr>
              <a:t>: Fields for departure time, arrival time, available seats, bus type, etc.</a:t>
            </a:r>
          </a:p>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Relationships</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Bus Route has many Bus Schedules.</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Bus Schedule belongs to a Bus Route and has many Bookings.</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Booking belongs to a Bus Schedule and a User.</a:t>
            </a:r>
          </a:p>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Views and Templates</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Implement views to handle user authentication, route search, seat selection, booking process, and admin dashboard.</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Develop templates for rendering HTML pages with dynamic data from the backend.</a:t>
            </a:r>
          </a:p>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Forms and Validation</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Create forms for user registration, login, booking details, etc., with validation for data integrity.</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Implement client-side and server-side validation to ensure data correctness.</a:t>
            </a:r>
          </a:p>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Integrate with a payment gateway API (e.g., Stripe) to handle payment processing securely.</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Implement callbacks to update booking status based on payment success or failure.</a:t>
            </a:r>
          </a:p>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Email Notifications</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Configure email templates for booking confirmations, cancellations, and reminders.</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Integrate with an email service provider (e.g., SendGrid) to send automated notifications.</a:t>
            </a:r>
          </a:p>
          <a:p>
            <a:pPr algn="l">
              <a:buFont typeface="+mj-lt"/>
              <a:buAutoNum type="arabicPeriod"/>
            </a:pPr>
            <a:r>
              <a:rPr lang="en-US" sz="1200" b="1" i="0">
                <a:solidFill>
                  <a:schemeClr val="tx1"/>
                </a:solidFill>
                <a:effectLst/>
                <a:highlight>
                  <a:srgbClr val="FFFFFF"/>
                </a:highlight>
                <a:latin typeface="Cambria" panose="02040503050406030204" pitchFamily="18" charset="0"/>
                <a:ea typeface="Cambria" panose="02040503050406030204" pitchFamily="18" charset="0"/>
              </a:rPr>
              <a:t>Security Measures</a:t>
            </a:r>
            <a:r>
              <a:rPr lang="en-US" sz="1200" b="0" i="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Implement CSRF protection, input validation, and proper error handling to prevent common web vulnerabilities.</a:t>
            </a:r>
          </a:p>
          <a:p>
            <a:pPr marL="742950" lvl="1" indent="-285750" algn="l">
              <a:buFont typeface="+mj-lt"/>
              <a:buAutoNum type="arabicPeriod"/>
            </a:pPr>
            <a:r>
              <a:rPr lang="en-US" sz="1200" b="0" i="0">
                <a:solidFill>
                  <a:schemeClr val="tx1"/>
                </a:solidFill>
                <a:effectLst/>
                <a:highlight>
                  <a:srgbClr val="FFFFFF"/>
                </a:highlight>
                <a:latin typeface="Cambria" panose="02040503050406030204" pitchFamily="18" charset="0"/>
                <a:ea typeface="Cambria" panose="02040503050406030204" pitchFamily="18" charset="0"/>
              </a:rPr>
              <a:t>Use HTTPS protocol for secure communication and store sensitive data securely.</a:t>
            </a:r>
            <a:endParaRPr lang="en-US" sz="1200" b="0" i="0" dirty="0">
              <a:solidFill>
                <a:schemeClr val="tx1"/>
              </a:solidFill>
              <a:effectLst/>
              <a:highlight>
                <a:srgbClr val="FFFFFF"/>
              </a:highligh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57381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291</TotalTime>
  <Words>3070</Words>
  <Application>Microsoft Office PowerPoint</Application>
  <PresentationFormat>On-screen Show (16:9)</PresentationFormat>
  <Paragraphs>224</Paragraphs>
  <Slides>18</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Cambria</vt:lpstr>
      <vt:lpstr>Söhne</vt:lpstr>
      <vt:lpstr>Times New Roman</vt:lpstr>
      <vt:lpstr>Simple Light</vt:lpstr>
      <vt:lpstr>PowerPoint Presentation</vt:lpstr>
      <vt:lpstr>PowerPoint Presentation</vt:lpstr>
      <vt:lpstr>Abstract</vt:lpstr>
      <vt:lpstr>Problem Statement</vt:lpstr>
      <vt:lpstr>Project Overview</vt:lpstr>
      <vt:lpstr>PowerPoint Presentation</vt:lpstr>
      <vt:lpstr>Proposed Solution</vt:lpstr>
      <vt:lpstr>Technology Used</vt:lpstr>
      <vt:lpstr>PowerPoint Presentation</vt:lpstr>
      <vt:lpstr>PowerPoint Presentation</vt:lpstr>
      <vt:lpstr>Homepage</vt:lpstr>
      <vt:lpstr>About-Us-Page</vt:lpstr>
      <vt:lpstr>Service-Page</vt:lpstr>
      <vt:lpstr>PowerPoint Presentation</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Mubeena E M</cp:lastModifiedBy>
  <cp:revision>9</cp:revision>
  <dcterms:modified xsi:type="dcterms:W3CDTF">2024-04-09T10:13:31Z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