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9" r:id="rId1"/>
  </p:sldMasterIdLst>
  <p:notesMasterIdLst>
    <p:notesMasterId r:id="rId11"/>
  </p:notesMasterIdLst>
  <p:sldIdLst>
    <p:sldId id="257" r:id="rId2"/>
    <p:sldId id="258" r:id="rId3"/>
    <p:sldId id="259" r:id="rId4"/>
    <p:sldId id="260" r:id="rId5"/>
    <p:sldId id="261" r:id="rId6"/>
    <p:sldId id="262" r:id="rId7"/>
    <p:sldId id="263" r:id="rId8"/>
    <p:sldId id="264"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78" d="100"/>
          <a:sy n="78" d="100"/>
        </p:scale>
        <p:origin x="878"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3" d="100"/>
          <a:sy n="63" d="100"/>
        </p:scale>
        <p:origin x="3206" y="5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995049-FFB3-430E-8B86-8D3630D0C245}" type="datetimeFigureOut">
              <a:rPr lang="en-IN" smtClean="0"/>
              <a:t>30-09-2023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A7F0AF-1E49-484A-8C76-84D99C6C4900}" type="slidenum">
              <a:rPr lang="en-IN" smtClean="0"/>
              <a:t>‹#›</a:t>
            </a:fld>
            <a:endParaRPr lang="en-IN"/>
          </a:p>
        </p:txBody>
      </p:sp>
    </p:spTree>
    <p:extLst>
      <p:ext uri="{BB962C8B-B14F-4D97-AF65-F5344CB8AC3E}">
        <p14:creationId xmlns:p14="http://schemas.microsoft.com/office/powerpoint/2010/main" val="2940198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6A7F0AF-1E49-484A-8C76-84D99C6C4900}" type="slidenum">
              <a:rPr lang="en-IN" smtClean="0"/>
              <a:t>1</a:t>
            </a:fld>
            <a:endParaRPr lang="en-IN"/>
          </a:p>
        </p:txBody>
      </p:sp>
    </p:spTree>
    <p:extLst>
      <p:ext uri="{BB962C8B-B14F-4D97-AF65-F5344CB8AC3E}">
        <p14:creationId xmlns:p14="http://schemas.microsoft.com/office/powerpoint/2010/main" val="4261645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79A1EA-BDB3-4E35-A15E-8F508BFC38DE}"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50DBF41-21AD-4AF1-9B0D-2A2F609BD623}" type="slidenum">
              <a:rPr lang="en-IN" smtClean="0"/>
              <a:t>‹#›</a:t>
            </a:fld>
            <a:endParaRPr lang="en-IN"/>
          </a:p>
        </p:txBody>
      </p:sp>
    </p:spTree>
    <p:extLst>
      <p:ext uri="{BB962C8B-B14F-4D97-AF65-F5344CB8AC3E}">
        <p14:creationId xmlns:p14="http://schemas.microsoft.com/office/powerpoint/2010/main" val="1477541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79A1EA-BDB3-4E35-A15E-8F508BFC38DE}"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50DBF41-21AD-4AF1-9B0D-2A2F609BD623}" type="slidenum">
              <a:rPr lang="en-IN" smtClean="0"/>
              <a:t>‹#›</a:t>
            </a:fld>
            <a:endParaRPr lang="en-IN"/>
          </a:p>
        </p:txBody>
      </p:sp>
    </p:spTree>
    <p:extLst>
      <p:ext uri="{BB962C8B-B14F-4D97-AF65-F5344CB8AC3E}">
        <p14:creationId xmlns:p14="http://schemas.microsoft.com/office/powerpoint/2010/main" val="1774077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79A1EA-BDB3-4E35-A15E-8F508BFC38DE}"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50DBF41-21AD-4AF1-9B0D-2A2F609BD62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27317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479A1EA-BDB3-4E35-A15E-8F508BFC38DE}"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50DBF41-21AD-4AF1-9B0D-2A2F609BD623}" type="slidenum">
              <a:rPr lang="en-IN" smtClean="0"/>
              <a:t>‹#›</a:t>
            </a:fld>
            <a:endParaRPr lang="en-IN"/>
          </a:p>
        </p:txBody>
      </p:sp>
    </p:spTree>
    <p:extLst>
      <p:ext uri="{BB962C8B-B14F-4D97-AF65-F5344CB8AC3E}">
        <p14:creationId xmlns:p14="http://schemas.microsoft.com/office/powerpoint/2010/main" val="3257793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479A1EA-BDB3-4E35-A15E-8F508BFC38DE}"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50DBF41-21AD-4AF1-9B0D-2A2F609BD62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721872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479A1EA-BDB3-4E35-A15E-8F508BFC38DE}"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50DBF41-21AD-4AF1-9B0D-2A2F609BD623}" type="slidenum">
              <a:rPr lang="en-IN" smtClean="0"/>
              <a:t>‹#›</a:t>
            </a:fld>
            <a:endParaRPr lang="en-IN"/>
          </a:p>
        </p:txBody>
      </p:sp>
    </p:spTree>
    <p:extLst>
      <p:ext uri="{BB962C8B-B14F-4D97-AF65-F5344CB8AC3E}">
        <p14:creationId xmlns:p14="http://schemas.microsoft.com/office/powerpoint/2010/main" val="3108205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79A1EA-BDB3-4E35-A15E-8F508BFC38DE}"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50DBF41-21AD-4AF1-9B0D-2A2F609BD623}" type="slidenum">
              <a:rPr lang="en-IN" smtClean="0"/>
              <a:t>‹#›</a:t>
            </a:fld>
            <a:endParaRPr lang="en-IN"/>
          </a:p>
        </p:txBody>
      </p:sp>
    </p:spTree>
    <p:extLst>
      <p:ext uri="{BB962C8B-B14F-4D97-AF65-F5344CB8AC3E}">
        <p14:creationId xmlns:p14="http://schemas.microsoft.com/office/powerpoint/2010/main" val="660228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79A1EA-BDB3-4E35-A15E-8F508BFC38DE}"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50DBF41-21AD-4AF1-9B0D-2A2F609BD623}" type="slidenum">
              <a:rPr lang="en-IN" smtClean="0"/>
              <a:t>‹#›</a:t>
            </a:fld>
            <a:endParaRPr lang="en-IN"/>
          </a:p>
        </p:txBody>
      </p:sp>
    </p:spTree>
    <p:extLst>
      <p:ext uri="{BB962C8B-B14F-4D97-AF65-F5344CB8AC3E}">
        <p14:creationId xmlns:p14="http://schemas.microsoft.com/office/powerpoint/2010/main" val="419167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79A1EA-BDB3-4E35-A15E-8F508BFC38DE}"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50DBF41-21AD-4AF1-9B0D-2A2F609BD623}" type="slidenum">
              <a:rPr lang="en-IN" smtClean="0"/>
              <a:t>‹#›</a:t>
            </a:fld>
            <a:endParaRPr lang="en-IN"/>
          </a:p>
        </p:txBody>
      </p:sp>
    </p:spTree>
    <p:extLst>
      <p:ext uri="{BB962C8B-B14F-4D97-AF65-F5344CB8AC3E}">
        <p14:creationId xmlns:p14="http://schemas.microsoft.com/office/powerpoint/2010/main" val="3064060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79A1EA-BDB3-4E35-A15E-8F508BFC38DE}"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50DBF41-21AD-4AF1-9B0D-2A2F609BD623}" type="slidenum">
              <a:rPr lang="en-IN" smtClean="0"/>
              <a:t>‹#›</a:t>
            </a:fld>
            <a:endParaRPr lang="en-IN"/>
          </a:p>
        </p:txBody>
      </p:sp>
    </p:spTree>
    <p:extLst>
      <p:ext uri="{BB962C8B-B14F-4D97-AF65-F5344CB8AC3E}">
        <p14:creationId xmlns:p14="http://schemas.microsoft.com/office/powerpoint/2010/main" val="2103022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79A1EA-BDB3-4E35-A15E-8F508BFC38DE}"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50DBF41-21AD-4AF1-9B0D-2A2F609BD623}" type="slidenum">
              <a:rPr lang="en-IN" smtClean="0"/>
              <a:t>‹#›</a:t>
            </a:fld>
            <a:endParaRPr lang="en-IN"/>
          </a:p>
        </p:txBody>
      </p:sp>
    </p:spTree>
    <p:extLst>
      <p:ext uri="{BB962C8B-B14F-4D97-AF65-F5344CB8AC3E}">
        <p14:creationId xmlns:p14="http://schemas.microsoft.com/office/powerpoint/2010/main" val="3965549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79A1EA-BDB3-4E35-A15E-8F508BFC38DE}" type="datetimeFigureOut">
              <a:rPr lang="en-IN" smtClean="0"/>
              <a:t>30-09-2023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50DBF41-21AD-4AF1-9B0D-2A2F609BD623}" type="slidenum">
              <a:rPr lang="en-IN" smtClean="0"/>
              <a:t>‹#›</a:t>
            </a:fld>
            <a:endParaRPr lang="en-IN"/>
          </a:p>
        </p:txBody>
      </p:sp>
    </p:spTree>
    <p:extLst>
      <p:ext uri="{BB962C8B-B14F-4D97-AF65-F5344CB8AC3E}">
        <p14:creationId xmlns:p14="http://schemas.microsoft.com/office/powerpoint/2010/main" val="1836329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79A1EA-BDB3-4E35-A15E-8F508BFC38DE}" type="datetimeFigureOut">
              <a:rPr lang="en-IN" smtClean="0"/>
              <a:t>30-09-2023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50DBF41-21AD-4AF1-9B0D-2A2F609BD623}" type="slidenum">
              <a:rPr lang="en-IN" smtClean="0"/>
              <a:t>‹#›</a:t>
            </a:fld>
            <a:endParaRPr lang="en-IN"/>
          </a:p>
        </p:txBody>
      </p:sp>
    </p:spTree>
    <p:extLst>
      <p:ext uri="{BB962C8B-B14F-4D97-AF65-F5344CB8AC3E}">
        <p14:creationId xmlns:p14="http://schemas.microsoft.com/office/powerpoint/2010/main" val="859532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79A1EA-BDB3-4E35-A15E-8F508BFC38DE}" type="datetimeFigureOut">
              <a:rPr lang="en-IN" smtClean="0"/>
              <a:t>30-09-2023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50DBF41-21AD-4AF1-9B0D-2A2F609BD623}" type="slidenum">
              <a:rPr lang="en-IN" smtClean="0"/>
              <a:t>‹#›</a:t>
            </a:fld>
            <a:endParaRPr lang="en-IN"/>
          </a:p>
        </p:txBody>
      </p:sp>
    </p:spTree>
    <p:extLst>
      <p:ext uri="{BB962C8B-B14F-4D97-AF65-F5344CB8AC3E}">
        <p14:creationId xmlns:p14="http://schemas.microsoft.com/office/powerpoint/2010/main" val="2143961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79A1EA-BDB3-4E35-A15E-8F508BFC38DE}"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50DBF41-21AD-4AF1-9B0D-2A2F609BD623}" type="slidenum">
              <a:rPr lang="en-IN" smtClean="0"/>
              <a:t>‹#›</a:t>
            </a:fld>
            <a:endParaRPr lang="en-IN"/>
          </a:p>
        </p:txBody>
      </p:sp>
    </p:spTree>
    <p:extLst>
      <p:ext uri="{BB962C8B-B14F-4D97-AF65-F5344CB8AC3E}">
        <p14:creationId xmlns:p14="http://schemas.microsoft.com/office/powerpoint/2010/main" val="857695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79A1EA-BDB3-4E35-A15E-8F508BFC38DE}"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50DBF41-21AD-4AF1-9B0D-2A2F609BD623}" type="slidenum">
              <a:rPr lang="en-IN" smtClean="0"/>
              <a:t>‹#›</a:t>
            </a:fld>
            <a:endParaRPr lang="en-IN"/>
          </a:p>
        </p:txBody>
      </p:sp>
    </p:spTree>
    <p:extLst>
      <p:ext uri="{BB962C8B-B14F-4D97-AF65-F5344CB8AC3E}">
        <p14:creationId xmlns:p14="http://schemas.microsoft.com/office/powerpoint/2010/main" val="3084213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479A1EA-BDB3-4E35-A15E-8F508BFC38DE}" type="datetimeFigureOut">
              <a:rPr lang="en-IN" smtClean="0"/>
              <a:t>30-09-2023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50DBF41-21AD-4AF1-9B0D-2A2F609BD623}" type="slidenum">
              <a:rPr lang="en-IN" smtClean="0"/>
              <a:t>‹#›</a:t>
            </a:fld>
            <a:endParaRPr lang="en-IN"/>
          </a:p>
        </p:txBody>
      </p:sp>
    </p:spTree>
    <p:extLst>
      <p:ext uri="{BB962C8B-B14F-4D97-AF65-F5344CB8AC3E}">
        <p14:creationId xmlns:p14="http://schemas.microsoft.com/office/powerpoint/2010/main" val="4121523966"/>
      </p:ext>
    </p:extLst>
  </p:cSld>
  <p:clrMap bg1="dk1" tx1="lt1" bg2="dk2" tx2="lt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014" r:id="rId5"/>
    <p:sldLayoutId id="2147484015" r:id="rId6"/>
    <p:sldLayoutId id="2147484016" r:id="rId7"/>
    <p:sldLayoutId id="2147484017" r:id="rId8"/>
    <p:sldLayoutId id="2147484018" r:id="rId9"/>
    <p:sldLayoutId id="2147484019" r:id="rId10"/>
    <p:sldLayoutId id="2147484020" r:id="rId11"/>
    <p:sldLayoutId id="2147484021" r:id="rId12"/>
    <p:sldLayoutId id="2147484022" r:id="rId13"/>
    <p:sldLayoutId id="2147484023" r:id="rId14"/>
    <p:sldLayoutId id="2147484024" r:id="rId15"/>
    <p:sldLayoutId id="214748402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venturebeat.com/ai/the-good-the-bad-and-the-ugly-of-chatbots/"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A38E1A-99F1-F437-CA9E-5D9B73D1A7CC}"/>
              </a:ext>
            </a:extLst>
          </p:cNvPr>
          <p:cNvSpPr txBox="1"/>
          <p:nvPr/>
        </p:nvSpPr>
        <p:spPr>
          <a:xfrm flipH="1">
            <a:off x="1687907" y="402771"/>
            <a:ext cx="4684902" cy="2123658"/>
          </a:xfrm>
          <a:prstGeom prst="rect">
            <a:avLst/>
          </a:prstGeom>
          <a:noFill/>
        </p:spPr>
        <p:txBody>
          <a:bodyPr wrap="square" rtlCol="0">
            <a:spAutoFit/>
          </a:bodyPr>
          <a:lstStyle/>
          <a:p>
            <a:r>
              <a:rPr lang="en-IN" sz="4400" dirty="0">
                <a:solidFill>
                  <a:schemeClr val="tx1">
                    <a:lumMod val="65000"/>
                  </a:schemeClr>
                </a:solidFill>
                <a:latin typeface="Algerian" panose="04020705040A02060702" pitchFamily="82" charset="0"/>
              </a:rPr>
              <a:t>Create a chatbot with python</a:t>
            </a:r>
          </a:p>
        </p:txBody>
      </p:sp>
      <p:pic>
        <p:nvPicPr>
          <p:cNvPr id="10" name="Picture 9">
            <a:extLst>
              <a:ext uri="{FF2B5EF4-FFF2-40B4-BE49-F238E27FC236}">
                <a16:creationId xmlns:a16="http://schemas.microsoft.com/office/drawing/2014/main" id="{DBC7819E-494A-7FDD-928B-3EDB95C2B3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5543" y="1810198"/>
            <a:ext cx="4909869" cy="2761801"/>
          </a:xfrm>
          <a:prstGeom prst="rect">
            <a:avLst/>
          </a:prstGeom>
        </p:spPr>
      </p:pic>
      <p:sp>
        <p:nvSpPr>
          <p:cNvPr id="17" name="TextBox 16">
            <a:extLst>
              <a:ext uri="{FF2B5EF4-FFF2-40B4-BE49-F238E27FC236}">
                <a16:creationId xmlns:a16="http://schemas.microsoft.com/office/drawing/2014/main" id="{A7380AA4-8B90-0385-DF78-AE31F7712F63}"/>
              </a:ext>
            </a:extLst>
          </p:cNvPr>
          <p:cNvSpPr txBox="1"/>
          <p:nvPr/>
        </p:nvSpPr>
        <p:spPr>
          <a:xfrm flipH="1">
            <a:off x="2190205" y="3374571"/>
            <a:ext cx="3655424" cy="1631216"/>
          </a:xfrm>
          <a:prstGeom prst="rect">
            <a:avLst/>
          </a:prstGeom>
          <a:noFill/>
        </p:spPr>
        <p:txBody>
          <a:bodyPr wrap="square" rtlCol="0">
            <a:spAutoFit/>
          </a:bodyPr>
          <a:lstStyle/>
          <a:p>
            <a:r>
              <a:rPr lang="en-IN" sz="2000" b="1" dirty="0">
                <a:solidFill>
                  <a:schemeClr val="accent1">
                    <a:lumMod val="60000"/>
                    <a:lumOff val="40000"/>
                  </a:schemeClr>
                </a:solidFill>
                <a:latin typeface="Californian FB" panose="0207040306080B030204" pitchFamily="18" charset="0"/>
              </a:rPr>
              <a:t>Name</a:t>
            </a:r>
            <a:r>
              <a:rPr lang="en-IN" sz="2000" b="1" dirty="0">
                <a:solidFill>
                  <a:schemeClr val="bg1"/>
                </a:solidFill>
                <a:latin typeface="Californian FB" panose="0207040306080B030204" pitchFamily="18" charset="0"/>
              </a:rPr>
              <a:t>: </a:t>
            </a:r>
            <a:r>
              <a:rPr lang="en-IN" sz="2000" dirty="0">
                <a:latin typeface="Californian FB" panose="0207040306080B030204" pitchFamily="18" charset="0"/>
              </a:rPr>
              <a:t>Mubeena E M </a:t>
            </a:r>
            <a:r>
              <a:rPr lang="en-IN" sz="2000" b="1" dirty="0">
                <a:solidFill>
                  <a:schemeClr val="accent1">
                    <a:lumMod val="60000"/>
                    <a:lumOff val="40000"/>
                  </a:schemeClr>
                </a:solidFill>
                <a:latin typeface="Californian FB" panose="0207040306080B030204" pitchFamily="18" charset="0"/>
              </a:rPr>
              <a:t>Reg.No</a:t>
            </a:r>
            <a:r>
              <a:rPr lang="en-IN" sz="2000" dirty="0">
                <a:latin typeface="Californian FB" panose="0207040306080B030204" pitchFamily="18" charset="0"/>
              </a:rPr>
              <a:t>:513521104028</a:t>
            </a:r>
          </a:p>
          <a:p>
            <a:r>
              <a:rPr lang="en-IN" sz="2000" b="1" dirty="0">
                <a:solidFill>
                  <a:schemeClr val="accent1">
                    <a:lumMod val="60000"/>
                    <a:lumOff val="40000"/>
                  </a:schemeClr>
                </a:solidFill>
                <a:latin typeface="Californian FB" panose="0207040306080B030204" pitchFamily="18" charset="0"/>
              </a:rPr>
              <a:t>Department</a:t>
            </a:r>
            <a:r>
              <a:rPr lang="en-IN" sz="2000" dirty="0">
                <a:latin typeface="Californian FB" panose="0207040306080B030204" pitchFamily="18" charset="0"/>
              </a:rPr>
              <a:t>: CSE Year: III</a:t>
            </a:r>
          </a:p>
          <a:p>
            <a:r>
              <a:rPr lang="en-IN" sz="2000" dirty="0">
                <a:latin typeface="Californian FB" panose="0207040306080B030204" pitchFamily="18" charset="0"/>
              </a:rPr>
              <a:t> </a:t>
            </a:r>
            <a:r>
              <a:rPr lang="en-IN" sz="2000" b="1" dirty="0">
                <a:solidFill>
                  <a:schemeClr val="accent1">
                    <a:lumMod val="60000"/>
                    <a:lumOff val="40000"/>
                  </a:schemeClr>
                </a:solidFill>
                <a:latin typeface="Californian FB" panose="0207040306080B030204" pitchFamily="18" charset="0"/>
              </a:rPr>
              <a:t>NM ID</a:t>
            </a:r>
            <a:r>
              <a:rPr lang="en-IN" sz="2000" dirty="0">
                <a:latin typeface="Californian FB" panose="0207040306080B030204" pitchFamily="18" charset="0"/>
              </a:rPr>
              <a:t>: au513521104028</a:t>
            </a:r>
          </a:p>
          <a:p>
            <a:r>
              <a:rPr lang="en-IN" sz="2000" b="1" dirty="0">
                <a:solidFill>
                  <a:schemeClr val="accent1">
                    <a:lumMod val="60000"/>
                    <a:lumOff val="40000"/>
                  </a:schemeClr>
                </a:solidFill>
                <a:latin typeface="Californian FB" panose="0207040306080B030204" pitchFamily="18" charset="0"/>
              </a:rPr>
              <a:t>Email</a:t>
            </a:r>
            <a:r>
              <a:rPr lang="en-IN" sz="2000" dirty="0">
                <a:latin typeface="Californian FB" panose="0207040306080B030204" pitchFamily="18" charset="0"/>
              </a:rPr>
              <a:t>:mubeenacse28@gmail.com</a:t>
            </a:r>
          </a:p>
        </p:txBody>
      </p:sp>
    </p:spTree>
    <p:extLst>
      <p:ext uri="{BB962C8B-B14F-4D97-AF65-F5344CB8AC3E}">
        <p14:creationId xmlns:p14="http://schemas.microsoft.com/office/powerpoint/2010/main" val="16224084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31093D-9E1D-968C-F4FA-CB3C2085DB7F}"/>
              </a:ext>
            </a:extLst>
          </p:cNvPr>
          <p:cNvSpPr txBox="1"/>
          <p:nvPr/>
        </p:nvSpPr>
        <p:spPr>
          <a:xfrm>
            <a:off x="147484" y="688257"/>
            <a:ext cx="4680155" cy="532775"/>
          </a:xfrm>
          <a:prstGeom prst="rect">
            <a:avLst/>
          </a:prstGeom>
          <a:solidFill>
            <a:schemeClr val="tx1">
              <a:lumMod val="50000"/>
            </a:schemeClr>
          </a:solidFill>
        </p:spPr>
        <p:txBody>
          <a:bodyPr wrap="square" rtlCol="0">
            <a:spAutoFit/>
          </a:bodyPr>
          <a:lstStyle/>
          <a:p>
            <a:pPr>
              <a:lnSpc>
                <a:spcPct val="107000"/>
              </a:lnSpc>
              <a:spcAft>
                <a:spcPts val="800"/>
              </a:spcAft>
            </a:pPr>
            <a:r>
              <a:rPr lang="en-IN" sz="2800" b="1" dirty="0">
                <a:solidFill>
                  <a:schemeClr val="bg1"/>
                </a:solidFill>
                <a:effectLst/>
                <a:latin typeface="Arial Black" panose="020B0A04020102020204" pitchFamily="34" charset="0"/>
                <a:ea typeface="Calibri" panose="020F0502020204030204" pitchFamily="34" charset="0"/>
              </a:rPr>
              <a:t>Problems Statement:</a:t>
            </a:r>
          </a:p>
        </p:txBody>
      </p:sp>
      <p:sp>
        <p:nvSpPr>
          <p:cNvPr id="3" name="TextBox 2">
            <a:extLst>
              <a:ext uri="{FF2B5EF4-FFF2-40B4-BE49-F238E27FC236}">
                <a16:creationId xmlns:a16="http://schemas.microsoft.com/office/drawing/2014/main" id="{A07BC3B7-2688-0507-C735-21BAE88942D4}"/>
              </a:ext>
            </a:extLst>
          </p:cNvPr>
          <p:cNvSpPr txBox="1"/>
          <p:nvPr/>
        </p:nvSpPr>
        <p:spPr>
          <a:xfrm flipH="1">
            <a:off x="1936954" y="1645428"/>
            <a:ext cx="5997677" cy="4278094"/>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285750" indent="-285750">
              <a:buFont typeface="Wingdings" panose="05000000000000000000" pitchFamily="2" charset="2"/>
              <a:buChar char="Ø"/>
            </a:pPr>
            <a:r>
              <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this fast-digital era, </a:t>
            </a:r>
            <a:r>
              <a:rPr lang="en-IN"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people</a:t>
            </a:r>
            <a:r>
              <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overwhelmed with information and tasks like (interactions, businesses, websites and applications). </a:t>
            </a:r>
          </a:p>
          <a:p>
            <a:pPr marL="285750" indent="-285750">
              <a:buFont typeface="Wingdings" panose="05000000000000000000" pitchFamily="2" charset="2"/>
              <a:buChar char="Ø"/>
            </a:pPr>
            <a:r>
              <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challenges is to create a sophisticated and efficient chatbot using </a:t>
            </a:r>
            <a:r>
              <a:rPr lang="en-IN" sz="2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python.</a:t>
            </a:r>
            <a:r>
              <a:rPr lang="en-IN" sz="2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Chatbot</a:t>
            </a:r>
            <a:r>
              <a:rPr lang="en-IN"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using python</a:t>
            </a:r>
            <a:r>
              <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must be capable of</a:t>
            </a:r>
          </a:p>
          <a:p>
            <a:pPr marL="342900" indent="-342900">
              <a:buFont typeface="Courier New" panose="02070309020205020404" pitchFamily="49" charset="0"/>
              <a:buChar char="o"/>
            </a:pPr>
            <a:r>
              <a:rPr lang="en-IN" sz="3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Understanding natural language</a:t>
            </a:r>
            <a:endParaRPr lang="en-IN" sz="3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Courier New" panose="02070309020205020404" pitchFamily="49" charset="0"/>
              <a:buChar char="o"/>
            </a:pPr>
            <a:r>
              <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Generating contextually relevant responses</a:t>
            </a:r>
          </a:p>
          <a:p>
            <a:pPr marL="342900" indent="-342900">
              <a:buFont typeface="Courier New" panose="02070309020205020404" pitchFamily="49" charset="0"/>
              <a:buChar char="o"/>
            </a:pPr>
            <a:r>
              <a:rPr lang="en-IN"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S</a:t>
            </a:r>
            <a:r>
              <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eamlessly integrating into various platforms.</a:t>
            </a:r>
          </a:p>
          <a:p>
            <a:pPr marL="285750" indent="-285750">
              <a:buFont typeface="Wingdings" panose="05000000000000000000" pitchFamily="2" charset="2"/>
              <a:buChar char="Ø"/>
            </a:pPr>
            <a:endParaRPr lang="en-IN" sz="2400"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0DB1534-8BEE-1905-CFC0-8835D376733D}"/>
              </a:ext>
            </a:extLst>
          </p:cNvPr>
          <p:cNvPicPr>
            <a:picLocks noChangeAspect="1"/>
          </p:cNvPicPr>
          <p:nvPr/>
        </p:nvPicPr>
        <p:blipFill>
          <a:blip r:embed="rId2">
            <a:duotone>
              <a:prstClr val="black"/>
              <a:schemeClr val="accent1">
                <a:lumMod val="75000"/>
                <a:tint val="45000"/>
                <a:satMod val="400000"/>
              </a:schemeClr>
            </a:duotone>
            <a:extLst>
              <a:ext uri="{28A0092B-C50C-407E-A947-70E740481C1C}">
                <a14:useLocalDpi xmlns:a14="http://schemas.microsoft.com/office/drawing/2010/main" val="0"/>
              </a:ext>
            </a:extLst>
          </a:blip>
          <a:stretch>
            <a:fillRect/>
          </a:stretch>
        </p:blipFill>
        <p:spPr>
          <a:xfrm>
            <a:off x="8170779" y="1544674"/>
            <a:ext cx="3818021" cy="3768652"/>
          </a:xfrm>
          <a:prstGeom prst="rect">
            <a:avLst/>
          </a:prstGeom>
        </p:spPr>
      </p:pic>
    </p:spTree>
    <p:extLst>
      <p:ext uri="{BB962C8B-B14F-4D97-AF65-F5344CB8AC3E}">
        <p14:creationId xmlns:p14="http://schemas.microsoft.com/office/powerpoint/2010/main" val="3764867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C17AE6-42BC-8F21-B018-19B5C8C00EBD}"/>
              </a:ext>
            </a:extLst>
          </p:cNvPr>
          <p:cNvSpPr txBox="1"/>
          <p:nvPr/>
        </p:nvSpPr>
        <p:spPr>
          <a:xfrm flipH="1">
            <a:off x="288390" y="0"/>
            <a:ext cx="4805061" cy="523220"/>
          </a:xfrm>
          <a:prstGeom prst="rect">
            <a:avLst/>
          </a:prstGeom>
          <a:solidFill>
            <a:schemeClr val="tx1">
              <a:lumMod val="50000"/>
            </a:schemeClr>
          </a:solidFill>
        </p:spPr>
        <p:txBody>
          <a:bodyPr wrap="square" rtlCol="0">
            <a:spAutoFit/>
          </a:bodyPr>
          <a:lstStyle/>
          <a:p>
            <a:r>
              <a:rPr lang="en-IN" sz="2800" dirty="0">
                <a:solidFill>
                  <a:schemeClr val="bg1"/>
                </a:solidFill>
                <a:latin typeface="Arial Black" panose="020B0A04020102020204" pitchFamily="34" charset="0"/>
              </a:rPr>
              <a:t>PROBLEM OVERVIEW:</a:t>
            </a:r>
          </a:p>
        </p:txBody>
      </p:sp>
      <p:sp>
        <p:nvSpPr>
          <p:cNvPr id="3" name="TextBox 2">
            <a:extLst>
              <a:ext uri="{FF2B5EF4-FFF2-40B4-BE49-F238E27FC236}">
                <a16:creationId xmlns:a16="http://schemas.microsoft.com/office/drawing/2014/main" id="{D46043BC-22D2-6D17-463C-861DA866D709}"/>
              </a:ext>
            </a:extLst>
          </p:cNvPr>
          <p:cNvSpPr txBox="1"/>
          <p:nvPr/>
        </p:nvSpPr>
        <p:spPr>
          <a:xfrm flipH="1">
            <a:off x="1565572" y="782864"/>
            <a:ext cx="6337299" cy="646331"/>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the age of rapid technology advancement, people are increasingly relying on digital solutions to simplify the lives.</a:t>
            </a:r>
          </a:p>
        </p:txBody>
      </p:sp>
      <p:sp>
        <p:nvSpPr>
          <p:cNvPr id="5" name="TextBox 4">
            <a:extLst>
              <a:ext uri="{FF2B5EF4-FFF2-40B4-BE49-F238E27FC236}">
                <a16:creationId xmlns:a16="http://schemas.microsoft.com/office/drawing/2014/main" id="{F644F4DB-BE36-0CED-9AB5-49ACBCC43F11}"/>
              </a:ext>
            </a:extLst>
          </p:cNvPr>
          <p:cNvSpPr txBox="1"/>
          <p:nvPr/>
        </p:nvSpPr>
        <p:spPr>
          <a:xfrm flipH="1">
            <a:off x="429904" y="1600342"/>
            <a:ext cx="7340049" cy="4734438"/>
          </a:xfrm>
          <a:prstGeom prst="rect">
            <a:avLst/>
          </a:prstGeom>
          <a:noFill/>
        </p:spPr>
        <p:txBody>
          <a:bodyPr wrap="square" rtlCol="0">
            <a:spAutoFit/>
          </a:bodyPr>
          <a:lstStyle/>
          <a:p>
            <a:pPr marL="291465">
              <a:lnSpc>
                <a:spcPct val="107000"/>
              </a:lnSpc>
              <a:spcAft>
                <a:spcPts val="800"/>
              </a:spcAft>
            </a:pPr>
            <a:r>
              <a:rPr lang="en-IN" b="1" u="sng" dirty="0">
                <a:solidFill>
                  <a:schemeClr val="accent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1.Natural Language Processing (NLP)</a:t>
            </a:r>
            <a:r>
              <a:rPr lang="en-IN" dirty="0">
                <a:solidFill>
                  <a:schemeClr val="accent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 Handling various language nuances, slang, and informal language used in day-to-day conversations</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91465">
              <a:lnSpc>
                <a:spcPct val="107000"/>
              </a:lnSpc>
              <a:spcAft>
                <a:spcPts val="800"/>
              </a:spcAft>
            </a:pPr>
            <a:r>
              <a:rPr lang="en-IN" b="1" u="sng" dirty="0">
                <a:solidFill>
                  <a:schemeClr val="accent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2.Task management</a:t>
            </a:r>
            <a:r>
              <a:rPr lang="en-IN" dirty="0">
                <a:effectLst/>
                <a:latin typeface="Times New Roman" panose="02020603050405020304" pitchFamily="18" charset="0"/>
                <a:ea typeface="Calibri" panose="020F0502020204030204" pitchFamily="34" charset="0"/>
                <a:cs typeface="Times New Roman" panose="02020603050405020304" pitchFamily="18" charset="0"/>
              </a:rPr>
              <a:t>: In implementing remainder functionalities and ensuring timely notifications without being intrusive</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91465">
              <a:lnSpc>
                <a:spcPct val="107000"/>
              </a:lnSpc>
              <a:spcAft>
                <a:spcPts val="800"/>
              </a:spcAft>
            </a:pPr>
            <a:r>
              <a:rPr lang="en-IN" b="1" u="sng" dirty="0">
                <a:solidFill>
                  <a:schemeClr val="accent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3.Information retrieval</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Ensuring the retrieved information is relevant, up-to-date, and reliable.</a:t>
            </a:r>
          </a:p>
          <a:p>
            <a:pPr marL="291465">
              <a:lnSpc>
                <a:spcPct val="107000"/>
              </a:lnSpc>
              <a:spcAft>
                <a:spcPts val="800"/>
              </a:spcAft>
            </a:pPr>
            <a:r>
              <a:rPr lang="en-IN" b="1" u="sng" dirty="0">
                <a:solidFill>
                  <a:schemeClr val="accent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4.Personalization and user experience</a:t>
            </a:r>
            <a:r>
              <a:rPr lang="en-IN" dirty="0">
                <a:effectLst/>
                <a:latin typeface="Times New Roman" panose="02020603050405020304" pitchFamily="18" charset="0"/>
                <a:ea typeface="Calibri" panose="020F0502020204030204" pitchFamily="34" charset="0"/>
                <a:cs typeface="Times New Roman" panose="02020603050405020304" pitchFamily="18" charset="0"/>
              </a:rPr>
              <a:t>: Creating a seamless and user-friendly interface, whether through a command line interface (CLI) or a graphical user interface (GUI).</a:t>
            </a:r>
          </a:p>
          <a:p>
            <a:pPr marL="291465">
              <a:lnSpc>
                <a:spcPct val="107000"/>
              </a:lnSpc>
              <a:spcAft>
                <a:spcPts val="800"/>
              </a:spcAft>
            </a:pPr>
            <a:r>
              <a:rPr lang="en-IN" b="1" u="sng" dirty="0">
                <a:solidFill>
                  <a:schemeClr val="accent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5.Error handling and context management</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Managing conversation context to provide coherent responses, specially in multi-turn conversations.</a:t>
            </a:r>
          </a:p>
          <a:p>
            <a:pPr marL="291465">
              <a:lnSpc>
                <a:spcPct val="107000"/>
              </a:lnSpc>
              <a:spcAft>
                <a:spcPts val="800"/>
              </a:spcAft>
            </a:pPr>
            <a:r>
              <a:rPr lang="en-IN" b="1" u="sng" dirty="0">
                <a:solidFill>
                  <a:schemeClr val="accent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6.Data security and privacy</a:t>
            </a:r>
            <a:r>
              <a:rPr lang="en-IN" dirty="0">
                <a:effectLst/>
                <a:latin typeface="Times New Roman" panose="02020603050405020304" pitchFamily="18" charset="0"/>
                <a:ea typeface="Calibri" panose="020F0502020204030204" pitchFamily="34" charset="0"/>
                <a:cs typeface="Times New Roman" panose="02020603050405020304" pitchFamily="18" charset="0"/>
              </a:rPr>
              <a:t>: Implementing protocols to safeguard user data from potential threats are breaches.</a:t>
            </a:r>
          </a:p>
        </p:txBody>
      </p:sp>
      <p:pic>
        <p:nvPicPr>
          <p:cNvPr id="7" name="Picture 6">
            <a:extLst>
              <a:ext uri="{FF2B5EF4-FFF2-40B4-BE49-F238E27FC236}">
                <a16:creationId xmlns:a16="http://schemas.microsoft.com/office/drawing/2014/main" id="{AC4AA89E-FDB0-4C1F-607F-07F908C7E3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1418" y="1219346"/>
            <a:ext cx="3521049" cy="3916434"/>
          </a:xfrm>
          <a:prstGeom prst="rect">
            <a:avLst/>
          </a:prstGeom>
        </p:spPr>
      </p:pic>
    </p:spTree>
    <p:extLst>
      <p:ext uri="{BB962C8B-B14F-4D97-AF65-F5344CB8AC3E}">
        <p14:creationId xmlns:p14="http://schemas.microsoft.com/office/powerpoint/2010/main" val="3086517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C02B14-8DAA-3FE5-6FBD-324F300408EC}"/>
              </a:ext>
            </a:extLst>
          </p:cNvPr>
          <p:cNvSpPr txBox="1"/>
          <p:nvPr/>
        </p:nvSpPr>
        <p:spPr>
          <a:xfrm flipH="1">
            <a:off x="176347" y="740229"/>
            <a:ext cx="4373882" cy="461665"/>
          </a:xfrm>
          <a:prstGeom prst="rect">
            <a:avLst/>
          </a:prstGeom>
          <a:solidFill>
            <a:schemeClr val="tx1">
              <a:lumMod val="50000"/>
            </a:schemeClr>
          </a:solidFill>
        </p:spPr>
        <p:txBody>
          <a:bodyPr wrap="square" rtlCol="0">
            <a:spAutoFit/>
          </a:bodyPr>
          <a:lstStyle/>
          <a:p>
            <a:r>
              <a:rPr lang="en-IN" sz="2400" dirty="0">
                <a:solidFill>
                  <a:schemeClr val="bg1"/>
                </a:solidFill>
                <a:latin typeface="Arial Black" panose="020B0A04020102020204" pitchFamily="34" charset="0"/>
              </a:rPr>
              <a:t>PROBLEM DEFINITION:</a:t>
            </a:r>
          </a:p>
        </p:txBody>
      </p:sp>
      <p:sp>
        <p:nvSpPr>
          <p:cNvPr id="5" name="TextBox 4">
            <a:extLst>
              <a:ext uri="{FF2B5EF4-FFF2-40B4-BE49-F238E27FC236}">
                <a16:creationId xmlns:a16="http://schemas.microsoft.com/office/drawing/2014/main" id="{F0681C79-813B-C60F-FE0E-0D01693209AC}"/>
              </a:ext>
            </a:extLst>
          </p:cNvPr>
          <p:cNvSpPr txBox="1"/>
          <p:nvPr/>
        </p:nvSpPr>
        <p:spPr>
          <a:xfrm flipH="1">
            <a:off x="3289659" y="1349829"/>
            <a:ext cx="8336283" cy="2246769"/>
          </a:xfrm>
          <a:prstGeom prst="rect">
            <a:avLst/>
          </a:prstGeom>
          <a:noFill/>
        </p:spPr>
        <p:txBody>
          <a:bodyPr wrap="square" rtlCol="0">
            <a:spAutoFit/>
          </a:bodyPr>
          <a:lstStyle/>
          <a:p>
            <a:pPr marL="342900" indent="-342900">
              <a:buFont typeface="Wingdings" panose="05000000000000000000" pitchFamily="2" charset="2"/>
              <a:buChar char="Ø"/>
            </a:pPr>
            <a:r>
              <a:rPr lang="en-US" sz="2000" b="0" i="0" dirty="0">
                <a:solidFill>
                  <a:srgbClr val="D1D5DB"/>
                </a:solidFill>
                <a:effectLst/>
                <a:latin typeface="Times New Roman" panose="02020603050405020304" pitchFamily="18" charset="0"/>
                <a:cs typeface="Times New Roman" panose="02020603050405020304" pitchFamily="18" charset="0"/>
              </a:rPr>
              <a:t>Develop a chatbot to enhance customer support services for an e-commerce platform.</a:t>
            </a:r>
          </a:p>
          <a:p>
            <a:pPr marL="342900" indent="-342900">
              <a:buFont typeface="Wingdings" panose="05000000000000000000" pitchFamily="2" charset="2"/>
              <a:buChar char="Ø"/>
            </a:pPr>
            <a:r>
              <a:rPr lang="en-US" sz="2000" b="0" i="0" dirty="0">
                <a:solidFill>
                  <a:srgbClr val="D1D5DB"/>
                </a:solidFill>
                <a:effectLst/>
                <a:latin typeface="Times New Roman" panose="02020603050405020304" pitchFamily="18" charset="0"/>
                <a:cs typeface="Times New Roman" panose="02020603050405020304" pitchFamily="18" charset="0"/>
              </a:rPr>
              <a:t>The chatbot should provide users with quick and accurate responses to their queries, offer product recommendations, assist in the purchasing process, and handle common customer service tasks.</a:t>
            </a:r>
          </a:p>
          <a:p>
            <a:pPr marL="342900" indent="-342900">
              <a:buFont typeface="Wingdings" panose="05000000000000000000" pitchFamily="2" charset="2"/>
              <a:buChar char="Ø"/>
            </a:pPr>
            <a:r>
              <a:rPr lang="en-US" sz="2000" b="0" i="0" dirty="0">
                <a:solidFill>
                  <a:srgbClr val="D1D5DB"/>
                </a:solidFill>
                <a:effectLst/>
                <a:latin typeface="Times New Roman" panose="02020603050405020304" pitchFamily="18" charset="0"/>
                <a:cs typeface="Times New Roman" panose="02020603050405020304" pitchFamily="18" charset="0"/>
              </a:rPr>
              <a:t>The chatbot should be implemented using Python and natural language processing techniques to ensure a seamless and efficient user experience.</a:t>
            </a: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FC873A6-955E-2740-ABC2-7834ABFDF1FF}"/>
              </a:ext>
            </a:extLst>
          </p:cNvPr>
          <p:cNvSpPr txBox="1"/>
          <p:nvPr/>
        </p:nvSpPr>
        <p:spPr>
          <a:xfrm flipH="1">
            <a:off x="176347" y="3596598"/>
            <a:ext cx="2349138" cy="369332"/>
          </a:xfrm>
          <a:prstGeom prst="rect">
            <a:avLst/>
          </a:prstGeom>
          <a:solidFill>
            <a:schemeClr val="tx1">
              <a:lumMod val="50000"/>
            </a:schemeClr>
          </a:solidFill>
        </p:spPr>
        <p:txBody>
          <a:bodyPr wrap="square" rtlCol="0">
            <a:spAutoFit/>
          </a:bodyPr>
          <a:lstStyle/>
          <a:p>
            <a:r>
              <a:rPr lang="en-IN" dirty="0">
                <a:solidFill>
                  <a:schemeClr val="bg1"/>
                </a:solidFill>
                <a:latin typeface="Arial Black" panose="020B0A04020102020204" pitchFamily="34" charset="0"/>
              </a:rPr>
              <a:t>ABSTRACT:</a:t>
            </a:r>
          </a:p>
        </p:txBody>
      </p:sp>
      <p:sp>
        <p:nvSpPr>
          <p:cNvPr id="7" name="TextBox 6">
            <a:extLst>
              <a:ext uri="{FF2B5EF4-FFF2-40B4-BE49-F238E27FC236}">
                <a16:creationId xmlns:a16="http://schemas.microsoft.com/office/drawing/2014/main" id="{27C3FD5C-39C1-BD0F-2878-8FC31152F7A6}"/>
              </a:ext>
            </a:extLst>
          </p:cNvPr>
          <p:cNvSpPr txBox="1"/>
          <p:nvPr/>
        </p:nvSpPr>
        <p:spPr>
          <a:xfrm>
            <a:off x="3289659" y="4441372"/>
            <a:ext cx="8336282" cy="1938992"/>
          </a:xfrm>
          <a:prstGeom prst="rect">
            <a:avLst/>
          </a:prstGeom>
          <a:noFill/>
        </p:spPr>
        <p:txBody>
          <a:bodyPr wrap="square" rtlCol="0">
            <a:spAutoFit/>
          </a:bodyPr>
          <a:lstStyle/>
          <a:p>
            <a:pPr marL="285750" indent="-285750">
              <a:buFont typeface="Wingdings" panose="05000000000000000000" pitchFamily="2" charset="2"/>
              <a:buChar char="Ø"/>
            </a:pPr>
            <a:r>
              <a:rPr lang="en-US" sz="2000" b="0" i="0" dirty="0">
                <a:solidFill>
                  <a:srgbClr val="D1D5DB"/>
                </a:solidFill>
                <a:effectLst/>
                <a:latin typeface="Times New Roman" panose="02020603050405020304" pitchFamily="18" charset="0"/>
                <a:cs typeface="Times New Roman" panose="02020603050405020304" pitchFamily="18" charset="0"/>
              </a:rPr>
              <a:t>This research project explores the integration of Python programming language and natural language processing techniques</a:t>
            </a:r>
          </a:p>
          <a:p>
            <a:pPr marL="285750" indent="-285750">
              <a:buFont typeface="Wingdings" panose="05000000000000000000" pitchFamily="2" charset="2"/>
              <a:buChar char="Ø"/>
            </a:pPr>
            <a:r>
              <a:rPr lang="en-US" sz="2000" b="0" i="0" dirty="0">
                <a:solidFill>
                  <a:srgbClr val="D1D5DB"/>
                </a:solidFill>
                <a:effectLst/>
                <a:latin typeface="Times New Roman" panose="02020603050405020304" pitchFamily="18" charset="0"/>
                <a:cs typeface="Times New Roman" panose="02020603050405020304" pitchFamily="18" charset="0"/>
              </a:rPr>
              <a:t>It is to create an intelligent chatbot tailored for user engagement and efficient customer support.</a:t>
            </a:r>
          </a:p>
          <a:p>
            <a:pPr marL="285750" indent="-285750">
              <a:buFont typeface="Wingdings" panose="05000000000000000000" pitchFamily="2" charset="2"/>
              <a:buChar char="Ø"/>
            </a:pPr>
            <a:r>
              <a:rPr lang="en-US" sz="2000" b="0" i="0" dirty="0">
                <a:solidFill>
                  <a:srgbClr val="D1D5DB"/>
                </a:solidFill>
                <a:effectLst/>
                <a:latin typeface="Times New Roman" panose="02020603050405020304" pitchFamily="18" charset="0"/>
                <a:cs typeface="Times New Roman" panose="02020603050405020304" pitchFamily="18" charset="0"/>
              </a:rPr>
              <a:t>This study delves into the implementation of advanced algorithms for natural language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5464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CF7478-9F6C-DA31-287A-89A0A55717A1}"/>
              </a:ext>
            </a:extLst>
          </p:cNvPr>
          <p:cNvSpPr txBox="1"/>
          <p:nvPr/>
        </p:nvSpPr>
        <p:spPr>
          <a:xfrm flipH="1">
            <a:off x="187232" y="707571"/>
            <a:ext cx="3426824" cy="461665"/>
          </a:xfrm>
          <a:prstGeom prst="rect">
            <a:avLst/>
          </a:prstGeom>
          <a:solidFill>
            <a:schemeClr val="tx1">
              <a:lumMod val="50000"/>
            </a:schemeClr>
          </a:solidFill>
        </p:spPr>
        <p:txBody>
          <a:bodyPr wrap="square" rtlCol="0">
            <a:spAutoFit/>
          </a:bodyPr>
          <a:lstStyle/>
          <a:p>
            <a:r>
              <a:rPr lang="en-IN" sz="2400" dirty="0">
                <a:solidFill>
                  <a:schemeClr val="bg1"/>
                </a:solidFill>
                <a:latin typeface="Arial Black" panose="020B0A04020102020204" pitchFamily="34" charset="0"/>
              </a:rPr>
              <a:t>DESIGN THINKING:</a:t>
            </a:r>
          </a:p>
        </p:txBody>
      </p:sp>
      <p:sp>
        <p:nvSpPr>
          <p:cNvPr id="3" name="TextBox 2">
            <a:extLst>
              <a:ext uri="{FF2B5EF4-FFF2-40B4-BE49-F238E27FC236}">
                <a16:creationId xmlns:a16="http://schemas.microsoft.com/office/drawing/2014/main" id="{14640258-072F-5784-0DFB-402A985461F4}"/>
              </a:ext>
            </a:extLst>
          </p:cNvPr>
          <p:cNvSpPr txBox="1"/>
          <p:nvPr/>
        </p:nvSpPr>
        <p:spPr>
          <a:xfrm flipH="1">
            <a:off x="1221376" y="1349828"/>
            <a:ext cx="6235339" cy="1938992"/>
          </a:xfrm>
          <a:prstGeom prst="rect">
            <a:avLst/>
          </a:prstGeom>
          <a:noFill/>
        </p:spPr>
        <p:txBody>
          <a:bodyPr wrap="square" rtlCol="0">
            <a:spAutoFit/>
          </a:bodyPr>
          <a:lstStyle/>
          <a:p>
            <a:pPr marL="342900" indent="-342900">
              <a:buFont typeface="Wingdings" panose="05000000000000000000" pitchFamily="2" charset="2"/>
              <a:buChar char="v"/>
            </a:pPr>
            <a:r>
              <a:rPr lang="en-US" sz="2000" b="0" i="0" dirty="0">
                <a:solidFill>
                  <a:srgbClr val="D1D5DB"/>
                </a:solidFill>
                <a:effectLst/>
                <a:latin typeface="Times New Roman" panose="02020603050405020304" pitchFamily="18" charset="0"/>
                <a:cs typeface="Times New Roman" panose="02020603050405020304" pitchFamily="18" charset="0"/>
              </a:rPr>
              <a:t> Design thinking is a problem-solving approach that focuses on understanding the user's needs, challenging assumptions, and redefining problems to create innovative solutions. When applying design thinking to create a chatbot with Python, you can follow these steps:</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A502707-BCE1-F61F-76FC-C4423E484308}"/>
              </a:ext>
            </a:extLst>
          </p:cNvPr>
          <p:cNvSpPr txBox="1"/>
          <p:nvPr/>
        </p:nvSpPr>
        <p:spPr>
          <a:xfrm flipH="1">
            <a:off x="1036319" y="3897086"/>
            <a:ext cx="3557452" cy="2246769"/>
          </a:xfrm>
          <a:prstGeom prst="rect">
            <a:avLst/>
          </a:prstGeom>
          <a:noFill/>
        </p:spPr>
        <p:txBody>
          <a:bodyPr wrap="square" rtlCol="0">
            <a:spAutoFit/>
          </a:bodyPr>
          <a:lstStyle/>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Functionality</a:t>
            </a: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User interface</a:t>
            </a: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Natural language processing</a:t>
            </a: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Responses</a:t>
            </a:r>
          </a:p>
        </p:txBody>
      </p:sp>
      <p:sp>
        <p:nvSpPr>
          <p:cNvPr id="5" name="TextBox 4">
            <a:extLst>
              <a:ext uri="{FF2B5EF4-FFF2-40B4-BE49-F238E27FC236}">
                <a16:creationId xmlns:a16="http://schemas.microsoft.com/office/drawing/2014/main" id="{E56B1A50-E490-7823-C44A-B12F5A120157}"/>
              </a:ext>
            </a:extLst>
          </p:cNvPr>
          <p:cNvSpPr txBox="1"/>
          <p:nvPr/>
        </p:nvSpPr>
        <p:spPr>
          <a:xfrm>
            <a:off x="6446520" y="3897086"/>
            <a:ext cx="3093720" cy="1815882"/>
          </a:xfrm>
          <a:prstGeom prst="rect">
            <a:avLst/>
          </a:prstGeom>
          <a:noFill/>
        </p:spPr>
        <p:txBody>
          <a:bodyPr wrap="square" rtlCol="0">
            <a:spAutoFit/>
          </a:bodyPr>
          <a:lstStyle/>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Integration</a:t>
            </a: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Testing and improvement</a:t>
            </a: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Conclusion</a:t>
            </a:r>
          </a:p>
        </p:txBody>
      </p:sp>
    </p:spTree>
    <p:extLst>
      <p:ext uri="{BB962C8B-B14F-4D97-AF65-F5344CB8AC3E}">
        <p14:creationId xmlns:p14="http://schemas.microsoft.com/office/powerpoint/2010/main" val="226219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1EC108-ECE4-D288-3AF8-DE4097FB975F}"/>
              </a:ext>
            </a:extLst>
          </p:cNvPr>
          <p:cNvSpPr txBox="1"/>
          <p:nvPr/>
        </p:nvSpPr>
        <p:spPr>
          <a:xfrm>
            <a:off x="194310" y="731520"/>
            <a:ext cx="2823210" cy="461665"/>
          </a:xfrm>
          <a:prstGeom prst="rect">
            <a:avLst/>
          </a:prstGeom>
          <a:solidFill>
            <a:schemeClr val="tx1">
              <a:lumMod val="50000"/>
            </a:schemeClr>
          </a:solidFill>
        </p:spPr>
        <p:txBody>
          <a:bodyPr wrap="square" rtlCol="0">
            <a:spAutoFit/>
          </a:bodyPr>
          <a:lstStyle/>
          <a:p>
            <a:r>
              <a:rPr lang="en-IN" sz="2400" dirty="0">
                <a:solidFill>
                  <a:schemeClr val="bg1"/>
                </a:solidFill>
                <a:latin typeface="Arial Black" panose="020B0A04020102020204" pitchFamily="34" charset="0"/>
              </a:rPr>
              <a:t>Functionality:</a:t>
            </a:r>
          </a:p>
        </p:txBody>
      </p:sp>
      <p:sp>
        <p:nvSpPr>
          <p:cNvPr id="3" name="TextBox 2">
            <a:extLst>
              <a:ext uri="{FF2B5EF4-FFF2-40B4-BE49-F238E27FC236}">
                <a16:creationId xmlns:a16="http://schemas.microsoft.com/office/drawing/2014/main" id="{E1AB2227-B0E8-28B3-4359-B7072DFC2E96}"/>
              </a:ext>
            </a:extLst>
          </p:cNvPr>
          <p:cNvSpPr txBox="1"/>
          <p:nvPr/>
        </p:nvSpPr>
        <p:spPr>
          <a:xfrm flipH="1">
            <a:off x="2640328" y="1440180"/>
            <a:ext cx="7783831" cy="1785104"/>
          </a:xfrm>
          <a:prstGeom prst="rect">
            <a:avLst/>
          </a:prstGeom>
          <a:noFill/>
        </p:spPr>
        <p:txBody>
          <a:bodyPr wrap="square" rtlCol="0">
            <a:spAutoFit/>
          </a:bodyPr>
          <a:lstStyle/>
          <a:p>
            <a:pPr marL="0" lvl="0" indent="0" algn="l" rtl="0">
              <a:spcBef>
                <a:spcPts val="0"/>
              </a:spcBef>
              <a:spcAft>
                <a:spcPts val="0"/>
              </a:spcAft>
              <a:buNone/>
            </a:pPr>
            <a:r>
              <a:rPr lang="en-US" sz="1800" b="1" dirty="0">
                <a:solidFill>
                  <a:schemeClr val="dk1"/>
                </a:solidFill>
                <a:highlight>
                  <a:schemeClr val="lt1"/>
                </a:highlight>
              </a:rPr>
              <a:t>SCOPE OF CHATBOT:</a:t>
            </a:r>
          </a:p>
          <a:p>
            <a:pPr marL="285750" lvl="0" indent="-285750" algn="l" rtl="0">
              <a:spcBef>
                <a:spcPts val="1200"/>
              </a:spcBef>
              <a:spcAft>
                <a:spcPts val="0"/>
              </a:spcAft>
              <a:buFont typeface="Courier New" panose="02070309020205020404" pitchFamily="49" charset="0"/>
              <a:buChar char="o"/>
            </a:pPr>
            <a:r>
              <a:rPr lang="en-US" sz="1800" dirty="0">
                <a:solidFill>
                  <a:srgbClr val="E8EAED"/>
                </a:solidFill>
                <a:latin typeface="Arial"/>
                <a:ea typeface="Arial"/>
                <a:cs typeface="Arial"/>
                <a:sym typeface="Arial"/>
              </a:rPr>
              <a:t> </a:t>
            </a:r>
            <a:r>
              <a:rPr lang="en-US" sz="1800" dirty="0">
                <a:latin typeface="Times New Roman" panose="02020603050405020304" pitchFamily="18" charset="0"/>
                <a:ea typeface="Arial"/>
                <a:cs typeface="Times New Roman" panose="02020603050405020304" pitchFamily="18" charset="0"/>
                <a:sym typeface="Arial"/>
              </a:rPr>
              <a:t>Chatbots can provide instant assistance to customers, which can help reduce wait times and improve customer satisfaction.</a:t>
            </a:r>
          </a:p>
          <a:p>
            <a:pPr marL="285750" lvl="0" indent="-285750" algn="l" rtl="0">
              <a:spcBef>
                <a:spcPts val="1200"/>
              </a:spcBef>
              <a:spcAft>
                <a:spcPts val="0"/>
              </a:spcAft>
              <a:buFont typeface="Courier New" panose="02070309020205020404" pitchFamily="49" charset="0"/>
              <a:buChar char="o"/>
            </a:pPr>
            <a:r>
              <a:rPr lang="en-US" sz="1800" dirty="0">
                <a:latin typeface="Times New Roman" panose="02020603050405020304" pitchFamily="18" charset="0"/>
                <a:ea typeface="Arial"/>
                <a:cs typeface="Times New Roman" panose="02020603050405020304" pitchFamily="18" charset="0"/>
                <a:sym typeface="Arial"/>
              </a:rPr>
              <a:t>In the future, chatbots may become even more sophisticated and be able to handle more complex customer service interactions.</a:t>
            </a:r>
          </a:p>
        </p:txBody>
      </p:sp>
      <p:sp>
        <p:nvSpPr>
          <p:cNvPr id="4" name="TextBox 3">
            <a:extLst>
              <a:ext uri="{FF2B5EF4-FFF2-40B4-BE49-F238E27FC236}">
                <a16:creationId xmlns:a16="http://schemas.microsoft.com/office/drawing/2014/main" id="{227E529E-57D0-21E9-A73F-8E8DF02A2481}"/>
              </a:ext>
            </a:extLst>
          </p:cNvPr>
          <p:cNvSpPr txBox="1"/>
          <p:nvPr/>
        </p:nvSpPr>
        <p:spPr>
          <a:xfrm flipH="1">
            <a:off x="194310" y="3472279"/>
            <a:ext cx="2903220" cy="461665"/>
          </a:xfrm>
          <a:prstGeom prst="rect">
            <a:avLst/>
          </a:prstGeom>
          <a:solidFill>
            <a:schemeClr val="tx1">
              <a:lumMod val="50000"/>
            </a:schemeClr>
          </a:solidFill>
        </p:spPr>
        <p:txBody>
          <a:bodyPr wrap="square" rtlCol="0">
            <a:spAutoFit/>
          </a:bodyPr>
          <a:lstStyle/>
          <a:p>
            <a:r>
              <a:rPr lang="en-IN" sz="2400" dirty="0">
                <a:solidFill>
                  <a:schemeClr val="bg1"/>
                </a:solidFill>
                <a:latin typeface="Arial Black" panose="020B0A04020102020204" pitchFamily="34" charset="0"/>
              </a:rPr>
              <a:t>User Interface:</a:t>
            </a:r>
          </a:p>
        </p:txBody>
      </p:sp>
      <p:sp>
        <p:nvSpPr>
          <p:cNvPr id="5" name="TextBox 4">
            <a:extLst>
              <a:ext uri="{FF2B5EF4-FFF2-40B4-BE49-F238E27FC236}">
                <a16:creationId xmlns:a16="http://schemas.microsoft.com/office/drawing/2014/main" id="{E324E10F-030C-5F80-362D-41ACCF59786A}"/>
              </a:ext>
            </a:extLst>
          </p:cNvPr>
          <p:cNvSpPr txBox="1"/>
          <p:nvPr/>
        </p:nvSpPr>
        <p:spPr>
          <a:xfrm flipH="1">
            <a:off x="2640328" y="4080510"/>
            <a:ext cx="7783830" cy="2800767"/>
          </a:xfrm>
          <a:prstGeom prst="rect">
            <a:avLst/>
          </a:prstGeom>
          <a:noFill/>
        </p:spPr>
        <p:txBody>
          <a:bodyPr wrap="square" rtlCol="0">
            <a:spAutoFit/>
          </a:bodyPr>
          <a:lstStyle/>
          <a:p>
            <a:pPr marL="0" lvl="0" indent="0" algn="l" rtl="0">
              <a:spcBef>
                <a:spcPts val="0"/>
              </a:spcBef>
              <a:spcAft>
                <a:spcPts val="0"/>
              </a:spcAft>
              <a:buNone/>
            </a:pPr>
            <a:r>
              <a:rPr lang="en-US" sz="2000" dirty="0">
                <a:solidFill>
                  <a:schemeClr val="dk1"/>
                </a:solidFill>
                <a:highlight>
                  <a:srgbClr val="C0C0C0"/>
                </a:highlight>
                <a:latin typeface="Aptos Display" panose="020B0004020202020204" pitchFamily="34" charset="0"/>
              </a:rPr>
              <a:t>DESINGN A USER FRIENDLY INTERFACE:</a:t>
            </a:r>
          </a:p>
          <a:p>
            <a:pPr marL="285750" lvl="0" indent="-285750" algn="l" rtl="0">
              <a:spcBef>
                <a:spcPts val="1200"/>
              </a:spcBef>
              <a:spcAft>
                <a:spcPts val="0"/>
              </a:spcAf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To design a user friendly interface for a chatbot to knows your audience the way they are more easily to interact</a:t>
            </a:r>
          </a:p>
          <a:p>
            <a:pPr marL="285750" lvl="0" indent="-285750" algn="l" rtl="0">
              <a:spcBef>
                <a:spcPts val="1200"/>
              </a:spcBef>
              <a:spcAft>
                <a:spcPts val="0"/>
              </a:spcAf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To analyze the purpose for the chatbot to be created . Depending on this the interface of the chatbot are designed.</a:t>
            </a:r>
          </a:p>
          <a:p>
            <a:pPr marL="285750" lvl="0" indent="-285750" algn="l" rtl="0">
              <a:spcBef>
                <a:spcPts val="1200"/>
              </a:spcBef>
              <a:spcAft>
                <a:spcPts val="1200"/>
              </a:spcAf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If the chatbot are created for personal or business purpose the chatbot is to be created the interface is where the chatbot has been performed then the Chatbot interface is made up with a personal id and password in thew interface.</a:t>
            </a:r>
          </a:p>
        </p:txBody>
      </p:sp>
    </p:spTree>
    <p:extLst>
      <p:ext uri="{BB962C8B-B14F-4D97-AF65-F5344CB8AC3E}">
        <p14:creationId xmlns:p14="http://schemas.microsoft.com/office/powerpoint/2010/main" val="1829956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271838-6EAB-BF6E-A25B-AA3C7FCA9FA2}"/>
              </a:ext>
            </a:extLst>
          </p:cNvPr>
          <p:cNvSpPr txBox="1"/>
          <p:nvPr/>
        </p:nvSpPr>
        <p:spPr>
          <a:xfrm flipH="1">
            <a:off x="160015" y="708660"/>
            <a:ext cx="5269235" cy="461665"/>
          </a:xfrm>
          <a:prstGeom prst="rect">
            <a:avLst/>
          </a:prstGeom>
          <a:solidFill>
            <a:schemeClr val="tx1">
              <a:lumMod val="50000"/>
            </a:schemeClr>
          </a:solidFill>
        </p:spPr>
        <p:txBody>
          <a:bodyPr wrap="square" rtlCol="0">
            <a:spAutoFit/>
          </a:bodyPr>
          <a:lstStyle/>
          <a:p>
            <a:r>
              <a:rPr lang="en-IN" sz="2400" dirty="0">
                <a:solidFill>
                  <a:schemeClr val="bg1"/>
                </a:solidFill>
                <a:latin typeface="Arial Black" panose="020B0A04020102020204" pitchFamily="34" charset="0"/>
              </a:rPr>
              <a:t>Natural Language processing:</a:t>
            </a:r>
          </a:p>
        </p:txBody>
      </p:sp>
      <p:sp>
        <p:nvSpPr>
          <p:cNvPr id="4" name="TextBox 3">
            <a:extLst>
              <a:ext uri="{FF2B5EF4-FFF2-40B4-BE49-F238E27FC236}">
                <a16:creationId xmlns:a16="http://schemas.microsoft.com/office/drawing/2014/main" id="{59827E5B-A78A-C4FB-86F6-42C9DB12C778}"/>
              </a:ext>
            </a:extLst>
          </p:cNvPr>
          <p:cNvSpPr txBox="1"/>
          <p:nvPr/>
        </p:nvSpPr>
        <p:spPr>
          <a:xfrm flipH="1">
            <a:off x="1440178" y="1497330"/>
            <a:ext cx="9315451" cy="2031325"/>
          </a:xfrm>
          <a:prstGeom prst="rect">
            <a:avLst/>
          </a:prstGeom>
          <a:noFill/>
        </p:spPr>
        <p:txBody>
          <a:bodyPr wrap="square" rtlCol="0">
            <a:spAutoFit/>
          </a:bodyPr>
          <a:lstStyle/>
          <a:p>
            <a:pPr marL="285750" indent="-285750">
              <a:buFont typeface="Wingdings" panose="05000000000000000000" pitchFamily="2" charset="2"/>
              <a:buChar char="Ø"/>
            </a:pPr>
            <a:r>
              <a:rPr lang="en" sz="1800" dirty="0">
                <a:latin typeface="Times New Roman" panose="02020603050405020304" pitchFamily="18" charset="0"/>
                <a:cs typeface="Times New Roman" panose="02020603050405020304" pitchFamily="18" charset="0"/>
              </a:rPr>
              <a:t>Natural language processing is a field of study in artificial intelligence (AI) and computer science that focuses on the interactions between humans and computers using natural language</a:t>
            </a:r>
            <a:r>
              <a:rPr lang="en" sz="1800" dirty="0"/>
              <a:t>.</a:t>
            </a: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It involves the development of algorithms and techniques to enable machines to understand, interpret, and generate human language, allowing computers to interact with humans in a way that is more intuitive and efficient.</a:t>
            </a:r>
          </a:p>
          <a:p>
            <a:pPr marL="285750" indent="-285750">
              <a:buFont typeface="Wingdings" panose="05000000000000000000" pitchFamily="2" charset="2"/>
              <a:buChar char="Ø"/>
            </a:pPr>
            <a:r>
              <a:rPr lang="en-US" sz="1800" dirty="0">
                <a:latin typeface="Times New Roman" panose="02020603050405020304" pitchFamily="18" charset="0"/>
                <a:ea typeface="Arial"/>
                <a:cs typeface="Times New Roman" panose="02020603050405020304" pitchFamily="18" charset="0"/>
                <a:sym typeface="Arial"/>
              </a:rPr>
              <a:t>Conversational AI chatbots are computer programs that simulate conversation with human users in natural language. </a:t>
            </a:r>
          </a:p>
        </p:txBody>
      </p:sp>
      <p:sp>
        <p:nvSpPr>
          <p:cNvPr id="5" name="TextBox 4">
            <a:extLst>
              <a:ext uri="{FF2B5EF4-FFF2-40B4-BE49-F238E27FC236}">
                <a16:creationId xmlns:a16="http://schemas.microsoft.com/office/drawing/2014/main" id="{CA7657A0-BB95-E3A0-DFB8-9FB4E1713660}"/>
              </a:ext>
            </a:extLst>
          </p:cNvPr>
          <p:cNvSpPr txBox="1"/>
          <p:nvPr/>
        </p:nvSpPr>
        <p:spPr>
          <a:xfrm>
            <a:off x="160016" y="3806190"/>
            <a:ext cx="2377444" cy="461665"/>
          </a:xfrm>
          <a:prstGeom prst="rect">
            <a:avLst/>
          </a:prstGeom>
          <a:solidFill>
            <a:schemeClr val="tx1">
              <a:lumMod val="50000"/>
            </a:schemeClr>
          </a:solidFill>
        </p:spPr>
        <p:txBody>
          <a:bodyPr wrap="square" rtlCol="0">
            <a:spAutoFit/>
          </a:bodyPr>
          <a:lstStyle/>
          <a:p>
            <a:r>
              <a:rPr lang="en-IN" sz="2400" dirty="0">
                <a:solidFill>
                  <a:schemeClr val="bg1"/>
                </a:solidFill>
                <a:latin typeface="Arial Black" panose="020B0A04020102020204" pitchFamily="34" charset="0"/>
              </a:rPr>
              <a:t>Responses:</a:t>
            </a:r>
          </a:p>
        </p:txBody>
      </p:sp>
      <p:sp>
        <p:nvSpPr>
          <p:cNvPr id="6" name="TextBox 5">
            <a:extLst>
              <a:ext uri="{FF2B5EF4-FFF2-40B4-BE49-F238E27FC236}">
                <a16:creationId xmlns:a16="http://schemas.microsoft.com/office/drawing/2014/main" id="{B0A24A07-8D96-9219-81D5-F616F485ED97}"/>
              </a:ext>
            </a:extLst>
          </p:cNvPr>
          <p:cNvSpPr txBox="1"/>
          <p:nvPr/>
        </p:nvSpPr>
        <p:spPr>
          <a:xfrm flipH="1">
            <a:off x="1440178" y="4704583"/>
            <a:ext cx="9521192" cy="2074927"/>
          </a:xfrm>
          <a:prstGeom prst="rect">
            <a:avLst/>
          </a:prstGeom>
          <a:noFill/>
        </p:spPr>
        <p:txBody>
          <a:bodyPr wrap="square" rtlCol="0">
            <a:spAutoFit/>
          </a:bodyPr>
          <a:lstStyle/>
          <a:p>
            <a:pPr marL="285750" lvl="0" indent="-285750" algn="l" rtl="0">
              <a:spcBef>
                <a:spcPts val="1300"/>
              </a:spcBef>
              <a:spcAft>
                <a:spcPts val="0"/>
              </a:spcAft>
              <a:buSzPts val="935"/>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simplest thing to do when writing responses to command and inquiry utterances in a conversational UI is to get straight to the point: respond with facts. That’ll remove a lot of the ambiguity and simplify your dialogue.</a:t>
            </a:r>
            <a:endParaRPr lang="en-US" sz="2400" dirty="0">
              <a:latin typeface="Times New Roman" panose="02020603050405020304" pitchFamily="18" charset="0"/>
              <a:cs typeface="Times New Roman" panose="02020603050405020304" pitchFamily="18" charset="0"/>
            </a:endParaRPr>
          </a:p>
          <a:p>
            <a:pPr marL="285750" lvl="0" indent="-285750" algn="l" rtl="0">
              <a:spcBef>
                <a:spcPts val="1300"/>
              </a:spcBef>
              <a:spcAft>
                <a:spcPts val="0"/>
              </a:spcAft>
              <a:buSzPts val="935"/>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When you want to give your bot more personality and make the conversation feel more natural, include an acknowledgement response before fulfilling the request.</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4274316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0CD296-04EF-2B41-015C-425D30BEDCAC}"/>
              </a:ext>
            </a:extLst>
          </p:cNvPr>
          <p:cNvSpPr txBox="1"/>
          <p:nvPr/>
        </p:nvSpPr>
        <p:spPr>
          <a:xfrm flipH="1">
            <a:off x="177647" y="738116"/>
            <a:ext cx="2336953" cy="461665"/>
          </a:xfrm>
          <a:prstGeom prst="rect">
            <a:avLst/>
          </a:prstGeom>
          <a:solidFill>
            <a:schemeClr val="tx1">
              <a:lumMod val="50000"/>
            </a:schemeClr>
          </a:solidFill>
        </p:spPr>
        <p:txBody>
          <a:bodyPr wrap="square" rtlCol="0">
            <a:spAutoFit/>
          </a:bodyPr>
          <a:lstStyle/>
          <a:p>
            <a:r>
              <a:rPr lang="en-IN" sz="2400" dirty="0">
                <a:solidFill>
                  <a:schemeClr val="bg1"/>
                </a:solidFill>
                <a:latin typeface="Arial Black" panose="020B0A04020102020204" pitchFamily="34" charset="0"/>
              </a:rPr>
              <a:t>Integration:</a:t>
            </a:r>
          </a:p>
        </p:txBody>
      </p:sp>
      <p:sp>
        <p:nvSpPr>
          <p:cNvPr id="3" name="TextBox 2">
            <a:extLst>
              <a:ext uri="{FF2B5EF4-FFF2-40B4-BE49-F238E27FC236}">
                <a16:creationId xmlns:a16="http://schemas.microsoft.com/office/drawing/2014/main" id="{61173CBB-EF42-56FB-FDED-872FB4CB5433}"/>
              </a:ext>
            </a:extLst>
          </p:cNvPr>
          <p:cNvSpPr txBox="1"/>
          <p:nvPr/>
        </p:nvSpPr>
        <p:spPr>
          <a:xfrm flipH="1">
            <a:off x="1754773" y="1404257"/>
            <a:ext cx="8956770" cy="2062103"/>
          </a:xfrm>
          <a:prstGeom prst="rect">
            <a:avLst/>
          </a:prstGeom>
          <a:noFill/>
        </p:spPr>
        <p:txBody>
          <a:bodyPr wrap="square" rtlCol="0">
            <a:spAutoFit/>
          </a:bodyPr>
          <a:lstStyle/>
          <a:p>
            <a:pPr marL="285750" lvl="0" indent="-285750" algn="l" rtl="0">
              <a:spcBef>
                <a:spcPts val="0"/>
              </a:spcBef>
              <a:spcAft>
                <a:spcPts val="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Chatbot will be integrated with a website that we were created at the time for submission. </a:t>
            </a:r>
          </a:p>
          <a:p>
            <a:pPr marL="285750" lvl="0" indent="-285750" algn="l" rtl="0">
              <a:spcBef>
                <a:spcPts val="1200"/>
              </a:spcBef>
              <a:spcAft>
                <a:spcPts val="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Website that are integrated with the python program to create a Chatbot using Python Program</a:t>
            </a:r>
          </a:p>
          <a:p>
            <a:pPr marL="285750" lvl="0" indent="-285750" algn="l" rtl="0">
              <a:spcBef>
                <a:spcPts val="1200"/>
              </a:spcBef>
              <a:spcAft>
                <a:spcPts val="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Inserting the chatbot on your site couldn't be easier. Beneath the chatbot builder, there's a short code that you can use to insert the chatbot into a page or post on your WordPress site.</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978889F-1710-CDF3-9DAA-E7243C151693}"/>
              </a:ext>
            </a:extLst>
          </p:cNvPr>
          <p:cNvSpPr txBox="1"/>
          <p:nvPr/>
        </p:nvSpPr>
        <p:spPr>
          <a:xfrm>
            <a:off x="-1" y="3670836"/>
            <a:ext cx="4669971" cy="461665"/>
          </a:xfrm>
          <a:prstGeom prst="rect">
            <a:avLst/>
          </a:prstGeom>
          <a:solidFill>
            <a:schemeClr val="tx1">
              <a:lumMod val="50000"/>
            </a:schemeClr>
          </a:solidFill>
        </p:spPr>
        <p:txBody>
          <a:bodyPr wrap="square" rtlCol="0">
            <a:spAutoFit/>
          </a:bodyPr>
          <a:lstStyle/>
          <a:p>
            <a:r>
              <a:rPr lang="en-IN" sz="2400" dirty="0">
                <a:solidFill>
                  <a:schemeClr val="bg1"/>
                </a:solidFill>
                <a:latin typeface="Arial Black" panose="020B0A04020102020204" pitchFamily="34" charset="0"/>
                <a:cs typeface="Times New Roman" panose="02020603050405020304" pitchFamily="18" charset="0"/>
              </a:rPr>
              <a:t>Testing and improvement:</a:t>
            </a:r>
            <a:endParaRPr lang="en-IN" sz="2400" dirty="0">
              <a:solidFill>
                <a:schemeClr val="bg1"/>
              </a:solidFill>
              <a:latin typeface="Arial Black" panose="020B0A04020102020204" pitchFamily="34" charset="0"/>
            </a:endParaRPr>
          </a:p>
        </p:txBody>
      </p:sp>
      <p:sp>
        <p:nvSpPr>
          <p:cNvPr id="5" name="TextBox 4">
            <a:extLst>
              <a:ext uri="{FF2B5EF4-FFF2-40B4-BE49-F238E27FC236}">
                <a16:creationId xmlns:a16="http://schemas.microsoft.com/office/drawing/2014/main" id="{4175C8FB-73B1-28B3-94FB-2FEC8DD4795A}"/>
              </a:ext>
            </a:extLst>
          </p:cNvPr>
          <p:cNvSpPr txBox="1"/>
          <p:nvPr/>
        </p:nvSpPr>
        <p:spPr>
          <a:xfrm flipH="1">
            <a:off x="1754772" y="4336977"/>
            <a:ext cx="9740542" cy="2462213"/>
          </a:xfrm>
          <a:prstGeom prst="rect">
            <a:avLst/>
          </a:prstGeom>
          <a:noFill/>
        </p:spPr>
        <p:txBody>
          <a:bodyPr wrap="square" rtlCol="0">
            <a:spAutoFit/>
          </a:bodyPr>
          <a:lstStyle/>
          <a:p>
            <a:pPr marL="285750" lvl="0" indent="-285750" algn="l" rtl="0">
              <a:spcBef>
                <a:spcPts val="0"/>
              </a:spcBef>
              <a:spcAft>
                <a:spcPts val="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Conversational interfaces let you connect  with customers at scale and 24/7. However, when they fail to deliver a great customer experience, they also do it at scale. Therefore, testing should be the key aspect of any chatbot development process. It helps evaluate your bot's performance in terms of accuracy, speed, and usefulness. It can also give hints on improving your bot's language and personality or which features to add or remove to streamline the flow.</a:t>
            </a:r>
          </a:p>
          <a:p>
            <a:pPr marL="285750" lvl="0" indent="-285750" algn="l" rtl="0">
              <a:spcBef>
                <a:spcPts val="1200"/>
              </a:spcBef>
              <a:spcAft>
                <a:spcPts val="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Additionally, </a:t>
            </a:r>
            <a:r>
              <a:rPr lang="en-US" dirty="0">
                <a:uFill>
                  <a:noFill/>
                </a:u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73% of consumers</a:t>
            </a:r>
            <a:r>
              <a:rPr lang="en-US" dirty="0">
                <a:latin typeface="Times New Roman" panose="02020603050405020304" pitchFamily="18" charset="0"/>
                <a:cs typeface="Times New Roman" panose="02020603050405020304" pitchFamily="18" charset="0"/>
              </a:rPr>
              <a:t> declare that if they had a bad user experience with a virtual assistant, they wouldn't use it again. Pre-launch testing can help you polish your chatbot and build user trust in your chatbot customer service.  </a:t>
            </a:r>
          </a:p>
        </p:txBody>
      </p:sp>
    </p:spTree>
    <p:extLst>
      <p:ext uri="{BB962C8B-B14F-4D97-AF65-F5344CB8AC3E}">
        <p14:creationId xmlns:p14="http://schemas.microsoft.com/office/powerpoint/2010/main" val="1333360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20D43A-8F37-8B4D-87C2-E9D1E46655FE}"/>
              </a:ext>
            </a:extLst>
          </p:cNvPr>
          <p:cNvSpPr txBox="1"/>
          <p:nvPr/>
        </p:nvSpPr>
        <p:spPr>
          <a:xfrm>
            <a:off x="160020" y="693420"/>
            <a:ext cx="2526030" cy="523220"/>
          </a:xfrm>
          <a:prstGeom prst="rect">
            <a:avLst/>
          </a:prstGeom>
          <a:solidFill>
            <a:schemeClr val="tx1">
              <a:lumMod val="50000"/>
            </a:schemeClr>
          </a:solidFill>
        </p:spPr>
        <p:txBody>
          <a:bodyPr wrap="square" rtlCol="0">
            <a:spAutoFit/>
          </a:bodyPr>
          <a:lstStyle/>
          <a:p>
            <a:r>
              <a:rPr lang="en-IN" sz="2800" dirty="0">
                <a:solidFill>
                  <a:schemeClr val="bg1"/>
                </a:solidFill>
                <a:latin typeface="Arial Black" panose="020B0A04020102020204" pitchFamily="34" charset="0"/>
              </a:rPr>
              <a:t>Conclusion:</a:t>
            </a:r>
          </a:p>
        </p:txBody>
      </p:sp>
      <p:sp>
        <p:nvSpPr>
          <p:cNvPr id="3" name="TextBox 2">
            <a:extLst>
              <a:ext uri="{FF2B5EF4-FFF2-40B4-BE49-F238E27FC236}">
                <a16:creationId xmlns:a16="http://schemas.microsoft.com/office/drawing/2014/main" id="{D5F52B5C-2832-B203-00AE-F6C3B48C5030}"/>
              </a:ext>
            </a:extLst>
          </p:cNvPr>
          <p:cNvSpPr txBox="1"/>
          <p:nvPr/>
        </p:nvSpPr>
        <p:spPr>
          <a:xfrm flipH="1">
            <a:off x="1977388" y="1634490"/>
            <a:ext cx="8538211" cy="5078313"/>
          </a:xfrm>
          <a:prstGeom prst="rect">
            <a:avLst/>
          </a:prstGeom>
          <a:noFill/>
        </p:spPr>
        <p:txBody>
          <a:bodyPr wrap="square" rtlCol="0">
            <a:spAutoFit/>
          </a:bodyPr>
          <a:lstStyle/>
          <a:p>
            <a:pPr marL="285750" indent="-285750">
              <a:buFont typeface="Wingdings" panose="05000000000000000000" pitchFamily="2" charset="2"/>
              <a:buChar char="Ø"/>
            </a:pPr>
            <a:r>
              <a:rPr lang="en" sz="1800" dirty="0">
                <a:latin typeface="Times New Roman" panose="02020603050405020304" pitchFamily="18" charset="0"/>
                <a:ea typeface="Arial"/>
                <a:cs typeface="Times New Roman" panose="02020603050405020304" pitchFamily="18" charset="0"/>
                <a:sym typeface="Arial"/>
              </a:rPr>
              <a:t>A chatbot is one of the simple ways to transport data from a computer without having to think for proper keywords to look up in a search or browse several web pages to collect information; users can easily type their query in natural language and retrieve information.</a:t>
            </a:r>
          </a:p>
          <a:p>
            <a:endParaRPr lang="en" sz="1800" dirty="0">
              <a:latin typeface="Times New Roman" panose="02020603050405020304" pitchFamily="18" charset="0"/>
              <a:ea typeface="Arial"/>
              <a:cs typeface="Times New Roman" panose="02020603050405020304" pitchFamily="18" charset="0"/>
              <a:sym typeface="Arial"/>
            </a:endParaRPr>
          </a:p>
          <a:p>
            <a:pPr marL="285750" indent="-285750">
              <a:buFont typeface="Wingdings" panose="05000000000000000000" pitchFamily="2" charset="2"/>
              <a:buChar char="Ø"/>
            </a:pPr>
            <a:r>
              <a:rPr lang="en" sz="1800" dirty="0">
                <a:latin typeface="Times New Roman" panose="02020603050405020304" pitchFamily="18" charset="0"/>
                <a:ea typeface="Arial"/>
                <a:cs typeface="Times New Roman" panose="02020603050405020304" pitchFamily="18" charset="0"/>
                <a:sym typeface="Arial"/>
              </a:rPr>
              <a:t> In this paper, information about the design, implementation of the chatbot has been presented. From the survey above, it can be said that the development and improvement of chatbot design grow at an unpredictable rate due to variety of methods and approaches used to design a chatbot.</a:t>
            </a:r>
          </a:p>
          <a:p>
            <a:endParaRPr lang="en" sz="1800" dirty="0">
              <a:latin typeface="Times New Roman" panose="02020603050405020304" pitchFamily="18" charset="0"/>
              <a:ea typeface="Arial"/>
              <a:cs typeface="Times New Roman" panose="02020603050405020304" pitchFamily="18" charset="0"/>
              <a:sym typeface="Arial"/>
            </a:endParaRPr>
          </a:p>
          <a:p>
            <a:pPr marL="285750" indent="-285750">
              <a:buFont typeface="Wingdings" panose="05000000000000000000" pitchFamily="2" charset="2"/>
              <a:buChar char="Ø"/>
            </a:pPr>
            <a:r>
              <a:rPr lang="en" sz="1800" dirty="0">
                <a:latin typeface="Times New Roman" panose="02020603050405020304" pitchFamily="18" charset="0"/>
                <a:ea typeface="Arial"/>
                <a:cs typeface="Times New Roman" panose="02020603050405020304" pitchFamily="18" charset="0"/>
                <a:sym typeface="Arial"/>
              </a:rPr>
              <a:t>Chatbot is a great tool for quick interaction with the user. They help us by providing entertainment, saving time and answering the questions that are hard to find.</a:t>
            </a:r>
          </a:p>
          <a:p>
            <a:pPr marL="285750" indent="-285750">
              <a:buFont typeface="Wingdings" panose="05000000000000000000" pitchFamily="2" charset="2"/>
              <a:buChar char="Ø"/>
            </a:pPr>
            <a:endParaRPr lang="en" dirty="0">
              <a:latin typeface="Times New Roman" panose="02020603050405020304" pitchFamily="18" charset="0"/>
              <a:cs typeface="Times New Roman" panose="02020603050405020304" pitchFamily="18" charset="0"/>
              <a:sym typeface="Arial"/>
            </a:endParaRPr>
          </a:p>
          <a:p>
            <a:pPr marL="285750" indent="-285750">
              <a:buFont typeface="Wingdings" panose="05000000000000000000" pitchFamily="2" charset="2"/>
              <a:buChar char="Ø"/>
            </a:pPr>
            <a:r>
              <a:rPr lang="en-US" sz="1800" dirty="0">
                <a:latin typeface="Times New Roman" panose="02020603050405020304" pitchFamily="18" charset="0"/>
                <a:ea typeface="Arial"/>
                <a:cs typeface="Times New Roman" panose="02020603050405020304" pitchFamily="18" charset="0"/>
                <a:sym typeface="Arial"/>
              </a:rPr>
              <a:t> General purpose Chatbot must be simple, user friendly, must be easily understood and the knowledge base must be compact. Although some of the commercial products have recently emerged, improvements must be made to find a common approach for designing a Chatbot.</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164652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747</TotalTime>
  <Words>1110</Words>
  <Application>Microsoft Office PowerPoint</Application>
  <PresentationFormat>Widescreen</PresentationFormat>
  <Paragraphs>68</Paragraphs>
  <Slides>9</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Algerian</vt:lpstr>
      <vt:lpstr>Aptos Display</vt:lpstr>
      <vt:lpstr>Arial</vt:lpstr>
      <vt:lpstr>Arial Black</vt:lpstr>
      <vt:lpstr>Calibri</vt:lpstr>
      <vt:lpstr>Californian FB</vt:lpstr>
      <vt:lpstr>Century Gothic</vt:lpstr>
      <vt:lpstr>Courier New</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Mubeena E M</dc:creator>
  <cp:lastModifiedBy>Mubeena E M</cp:lastModifiedBy>
  <cp:revision>1</cp:revision>
  <dcterms:created xsi:type="dcterms:W3CDTF">2023-09-29T18:05:35Z</dcterms:created>
  <dcterms:modified xsi:type="dcterms:W3CDTF">2023-09-30T06:51:19Z</dcterms:modified>
</cp:coreProperties>
</file>