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9" r:id="rId1"/>
  </p:sldMasterIdLst>
  <p:sldIdLst>
    <p:sldId id="256" r:id="rId2"/>
    <p:sldId id="260"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671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868634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17660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75226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80479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082594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78532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6152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006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154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0892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8246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504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603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5843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245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10/11/2023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7149212"/>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grafstor/simple-dialogs-for-chatbot"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B69399-07CF-9442-BABC-DC61E8127FED}"/>
              </a:ext>
            </a:extLst>
          </p:cNvPr>
          <p:cNvSpPr>
            <a:spLocks noGrp="1"/>
          </p:cNvSpPr>
          <p:nvPr>
            <p:ph type="subTitle" idx="1"/>
          </p:nvPr>
        </p:nvSpPr>
        <p:spPr>
          <a:xfrm>
            <a:off x="2001384" y="2673378"/>
            <a:ext cx="4299097" cy="503748"/>
          </a:xfrm>
        </p:spPr>
        <p:txBody>
          <a:bodyPr>
            <a:normAutofit fontScale="85000" lnSpcReduction="10000"/>
          </a:bodyPr>
          <a:lstStyle/>
          <a:p>
            <a:r>
              <a:rPr lang="en-IN" b="0" i="0" dirty="0">
                <a:solidFill>
                  <a:srgbClr val="D1D5DB"/>
                </a:solidFill>
                <a:effectLst/>
                <a:latin typeface="Snap ITC" panose="04040A07060A02020202" pitchFamily="82" charset="0"/>
              </a:rPr>
              <a:t>A Creative Problem-Solving Approach</a:t>
            </a:r>
            <a:endParaRPr lang="en-IN" dirty="0">
              <a:latin typeface="Snap ITC" panose="04040A07060A02020202" pitchFamily="82" charset="0"/>
            </a:endParaRPr>
          </a:p>
        </p:txBody>
      </p:sp>
      <p:sp>
        <p:nvSpPr>
          <p:cNvPr id="4" name="TextBox 3">
            <a:extLst>
              <a:ext uri="{FF2B5EF4-FFF2-40B4-BE49-F238E27FC236}">
                <a16:creationId xmlns:a16="http://schemas.microsoft.com/office/drawing/2014/main" id="{39FE7E07-BC30-9D84-E1CC-21979A45C2B0}"/>
              </a:ext>
            </a:extLst>
          </p:cNvPr>
          <p:cNvSpPr txBox="1"/>
          <p:nvPr/>
        </p:nvSpPr>
        <p:spPr>
          <a:xfrm>
            <a:off x="2001384" y="636161"/>
            <a:ext cx="4890175" cy="1938992"/>
          </a:xfrm>
          <a:prstGeom prst="rect">
            <a:avLst/>
          </a:prstGeom>
          <a:noFill/>
        </p:spPr>
        <p:txBody>
          <a:bodyPr wrap="square" rtlCol="0">
            <a:spAutoFit/>
          </a:bodyPr>
          <a:lstStyle/>
          <a:p>
            <a:r>
              <a:rPr lang="en-IN" sz="4000" dirty="0">
                <a:solidFill>
                  <a:schemeClr val="tx1">
                    <a:lumMod val="65000"/>
                  </a:schemeClr>
                </a:solidFill>
                <a:latin typeface="Algerian" panose="04020705040A02060702" pitchFamily="82" charset="0"/>
              </a:rPr>
              <a:t>Create a chatbot with python</a:t>
            </a:r>
          </a:p>
        </p:txBody>
      </p:sp>
      <p:sp>
        <p:nvSpPr>
          <p:cNvPr id="5" name="TextBox 4">
            <a:extLst>
              <a:ext uri="{FF2B5EF4-FFF2-40B4-BE49-F238E27FC236}">
                <a16:creationId xmlns:a16="http://schemas.microsoft.com/office/drawing/2014/main" id="{7837E84E-2954-E077-FF82-1587DC1A30F6}"/>
              </a:ext>
            </a:extLst>
          </p:cNvPr>
          <p:cNvSpPr txBox="1"/>
          <p:nvPr/>
        </p:nvSpPr>
        <p:spPr>
          <a:xfrm>
            <a:off x="2580348" y="4152914"/>
            <a:ext cx="3732245" cy="1477328"/>
          </a:xfrm>
          <a:prstGeom prst="rect">
            <a:avLst/>
          </a:prstGeom>
          <a:noFill/>
        </p:spPr>
        <p:txBody>
          <a:bodyPr wrap="square" rtlCol="0">
            <a:spAutoFit/>
          </a:bodyPr>
          <a:lstStyle/>
          <a:p>
            <a:r>
              <a:rPr lang="en-IN" sz="1800" b="1" dirty="0">
                <a:solidFill>
                  <a:schemeClr val="accent1">
                    <a:lumMod val="60000"/>
                    <a:lumOff val="40000"/>
                  </a:schemeClr>
                </a:solidFill>
                <a:latin typeface="Californian FB" panose="0207040306080B030204" pitchFamily="18" charset="0"/>
              </a:rPr>
              <a:t>Name</a:t>
            </a:r>
            <a:r>
              <a:rPr lang="en-IN" sz="1800" b="1" dirty="0">
                <a:latin typeface="Californian FB" panose="0207040306080B030204" pitchFamily="18" charset="0"/>
              </a:rPr>
              <a:t>:</a:t>
            </a:r>
            <a:r>
              <a:rPr lang="en-IN" sz="1800" b="1" dirty="0">
                <a:solidFill>
                  <a:schemeClr val="bg1"/>
                </a:solidFill>
                <a:latin typeface="Californian FB" panose="0207040306080B030204" pitchFamily="18" charset="0"/>
              </a:rPr>
              <a:t> </a:t>
            </a:r>
            <a:r>
              <a:rPr lang="en-IN" sz="1800" dirty="0">
                <a:latin typeface="Californian FB" panose="0207040306080B030204" pitchFamily="18" charset="0"/>
              </a:rPr>
              <a:t>Mubeena E M </a:t>
            </a:r>
          </a:p>
          <a:p>
            <a:r>
              <a:rPr lang="en-IN" sz="1800" b="1" dirty="0">
                <a:solidFill>
                  <a:schemeClr val="accent1">
                    <a:lumMod val="60000"/>
                    <a:lumOff val="40000"/>
                  </a:schemeClr>
                </a:solidFill>
                <a:latin typeface="Californian FB" panose="0207040306080B030204" pitchFamily="18" charset="0"/>
              </a:rPr>
              <a:t>Reg.No</a:t>
            </a:r>
            <a:r>
              <a:rPr lang="en-IN" sz="1800" dirty="0">
                <a:latin typeface="Californian FB" panose="0207040306080B030204" pitchFamily="18" charset="0"/>
              </a:rPr>
              <a:t>:513521104028</a:t>
            </a:r>
          </a:p>
          <a:p>
            <a:r>
              <a:rPr lang="en-IN" sz="1800" b="1" dirty="0">
                <a:solidFill>
                  <a:schemeClr val="accent1">
                    <a:lumMod val="60000"/>
                    <a:lumOff val="40000"/>
                  </a:schemeClr>
                </a:solidFill>
                <a:latin typeface="Californian FB" panose="0207040306080B030204" pitchFamily="18" charset="0"/>
              </a:rPr>
              <a:t>Department</a:t>
            </a:r>
            <a:r>
              <a:rPr lang="en-IN" sz="1800" dirty="0">
                <a:latin typeface="Californian FB" panose="0207040306080B030204" pitchFamily="18" charset="0"/>
              </a:rPr>
              <a:t>: CSE Year: III</a:t>
            </a:r>
          </a:p>
          <a:p>
            <a:r>
              <a:rPr lang="en-IN" sz="1800" b="1" dirty="0">
                <a:solidFill>
                  <a:schemeClr val="accent1">
                    <a:lumMod val="60000"/>
                    <a:lumOff val="40000"/>
                  </a:schemeClr>
                </a:solidFill>
                <a:latin typeface="Californian FB" panose="0207040306080B030204" pitchFamily="18" charset="0"/>
              </a:rPr>
              <a:t>NM ID</a:t>
            </a:r>
            <a:r>
              <a:rPr lang="en-IN" sz="1800" dirty="0">
                <a:latin typeface="Californian FB" panose="0207040306080B030204" pitchFamily="18" charset="0"/>
              </a:rPr>
              <a:t>: au513521104028</a:t>
            </a:r>
          </a:p>
          <a:p>
            <a:r>
              <a:rPr lang="en-IN" sz="1800" b="1" dirty="0">
                <a:solidFill>
                  <a:schemeClr val="accent1">
                    <a:lumMod val="60000"/>
                    <a:lumOff val="40000"/>
                  </a:schemeClr>
                </a:solidFill>
                <a:latin typeface="Californian FB" panose="0207040306080B030204" pitchFamily="18" charset="0"/>
              </a:rPr>
              <a:t>Email</a:t>
            </a:r>
            <a:r>
              <a:rPr lang="en-IN" sz="1800" dirty="0">
                <a:latin typeface="Californian FB" panose="0207040306080B030204" pitchFamily="18" charset="0"/>
              </a:rPr>
              <a:t>:mubeenacse28@gmail.com</a:t>
            </a:r>
            <a:endParaRPr lang="en-IN" dirty="0"/>
          </a:p>
        </p:txBody>
      </p:sp>
      <p:pic>
        <p:nvPicPr>
          <p:cNvPr id="6" name="Picture 5">
            <a:extLst>
              <a:ext uri="{FF2B5EF4-FFF2-40B4-BE49-F238E27FC236}">
                <a16:creationId xmlns:a16="http://schemas.microsoft.com/office/drawing/2014/main" id="{3BF9CB0E-AC74-9F7F-6D41-23C19E40A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253" y="1325798"/>
            <a:ext cx="5025985" cy="28271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1627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03D62F-E771-C672-04AA-4F6423411BDD}"/>
              </a:ext>
            </a:extLst>
          </p:cNvPr>
          <p:cNvSpPr txBox="1"/>
          <p:nvPr/>
        </p:nvSpPr>
        <p:spPr>
          <a:xfrm>
            <a:off x="214606" y="149290"/>
            <a:ext cx="2967134" cy="461665"/>
          </a:xfrm>
          <a:prstGeom prst="rect">
            <a:avLst/>
          </a:prstGeom>
          <a:solidFill>
            <a:schemeClr val="tx1">
              <a:lumMod val="50000"/>
            </a:schemeClr>
          </a:solidFill>
        </p:spPr>
        <p:txBody>
          <a:bodyPr wrap="square" rtlCol="0">
            <a:spAutoFit/>
          </a:bodyPr>
          <a:lstStyle/>
          <a:p>
            <a:r>
              <a:rPr lang="en-IN" sz="2400" b="1" dirty="0">
                <a:solidFill>
                  <a:schemeClr val="bg1">
                    <a:lumMod val="95000"/>
                    <a:lumOff val="5000"/>
                  </a:schemeClr>
                </a:solidFill>
                <a:latin typeface="Arial Black" panose="020B0A04020102020204" pitchFamily="34" charset="0"/>
              </a:rPr>
              <a:t>INTRODUCTION:</a:t>
            </a:r>
          </a:p>
        </p:txBody>
      </p:sp>
      <p:sp>
        <p:nvSpPr>
          <p:cNvPr id="3" name="TextBox 2">
            <a:extLst>
              <a:ext uri="{FF2B5EF4-FFF2-40B4-BE49-F238E27FC236}">
                <a16:creationId xmlns:a16="http://schemas.microsoft.com/office/drawing/2014/main" id="{209AAF37-AB00-F114-107A-DA5073FD5FA8}"/>
              </a:ext>
            </a:extLst>
          </p:cNvPr>
          <p:cNvSpPr txBox="1"/>
          <p:nvPr/>
        </p:nvSpPr>
        <p:spPr>
          <a:xfrm>
            <a:off x="1352939" y="1281042"/>
            <a:ext cx="6270171" cy="4524315"/>
          </a:xfrm>
          <a:prstGeom prst="rect">
            <a:avLst/>
          </a:prstGeom>
          <a:noFill/>
        </p:spPr>
        <p:txBody>
          <a:bodyPr wrap="square" rtlCol="0">
            <a:spAutoFit/>
          </a:bodyPr>
          <a:lstStyle/>
          <a:p>
            <a:r>
              <a:rPr lang="en-US" sz="2400" b="1" i="0" dirty="0">
                <a:solidFill>
                  <a:srgbClr val="D1D5DB"/>
                </a:solidFill>
                <a:effectLst/>
                <a:latin typeface="Times New Roman" panose="02020603050405020304" pitchFamily="18" charset="0"/>
                <a:cs typeface="Times New Roman" panose="02020603050405020304" pitchFamily="18" charset="0"/>
              </a:rPr>
              <a:t>Chatbots are intelligent software programs designed to simulate conversation with human users, typically over the Internet. They leverage artificial intelligence (AI) and natural language processing (NLP) technologies to understand and respond to user queries, allowing for interactive and engaging interactions. Chatbots can be found in various platforms, including websites, messaging applications, and social media channels, serving purposes such as customer support, information dissemination, and entertainment.</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776C41-F4E0-6B2C-2076-226EE33CF076}"/>
              </a:ext>
            </a:extLst>
          </p:cNvPr>
          <p:cNvPicPr>
            <a:picLocks noChangeAspect="1"/>
          </p:cNvPicPr>
          <p:nvPr/>
        </p:nvPicPr>
        <p:blipFill>
          <a:blip r:embed="rId2">
            <a:duotone>
              <a:prstClr val="black"/>
              <a:schemeClr val="accent1">
                <a:lumMod val="75000"/>
                <a:tint val="45000"/>
                <a:satMod val="400000"/>
              </a:schemeClr>
            </a:duotone>
            <a:extLst>
              <a:ext uri="{28A0092B-C50C-407E-A947-70E740481C1C}">
                <a14:useLocalDpi xmlns:a14="http://schemas.microsoft.com/office/drawing/2010/main" val="0"/>
              </a:ext>
            </a:extLst>
          </a:blip>
          <a:stretch>
            <a:fillRect/>
          </a:stretch>
        </p:blipFill>
        <p:spPr>
          <a:xfrm>
            <a:off x="7853538" y="1833404"/>
            <a:ext cx="3818021" cy="3768652"/>
          </a:xfrm>
          <a:prstGeom prst="rect">
            <a:avLst/>
          </a:prstGeom>
        </p:spPr>
      </p:pic>
      <p:sp>
        <p:nvSpPr>
          <p:cNvPr id="6" name="TextBox 5">
            <a:extLst>
              <a:ext uri="{FF2B5EF4-FFF2-40B4-BE49-F238E27FC236}">
                <a16:creationId xmlns:a16="http://schemas.microsoft.com/office/drawing/2014/main" id="{5BD82028-DA03-6C2A-C116-7FDEDC7040C2}"/>
              </a:ext>
            </a:extLst>
          </p:cNvPr>
          <p:cNvSpPr txBox="1"/>
          <p:nvPr/>
        </p:nvSpPr>
        <p:spPr>
          <a:xfrm>
            <a:off x="1604865" y="6106112"/>
            <a:ext cx="10142375" cy="369332"/>
          </a:xfrm>
          <a:prstGeom prst="rect">
            <a:avLst/>
          </a:prstGeom>
          <a:noFill/>
        </p:spPr>
        <p:txBody>
          <a:bodyPr wrap="square" rtlCol="0">
            <a:spAutoFit/>
          </a:bodyPr>
          <a:lstStyle/>
          <a:p>
            <a:r>
              <a:rPr lang="en-IN" dirty="0">
                <a:solidFill>
                  <a:schemeClr val="bg1">
                    <a:lumMod val="95000"/>
                    <a:lumOff val="5000"/>
                  </a:schemeClr>
                </a:solidFill>
                <a:latin typeface="Arial Black" panose="020B0A04020102020204" pitchFamily="34" charset="0"/>
              </a:rPr>
              <a:t>Dataset link </a:t>
            </a:r>
            <a:r>
              <a:rPr lang="en-IN" dirty="0"/>
              <a:t>:</a:t>
            </a:r>
            <a:r>
              <a:rPr lang="en-IN" dirty="0">
                <a:hlinkClick r:id="rId3"/>
              </a:rPr>
              <a:t>https://www.kaggle.com/datasets/grafstor/simple-dialogs-for-chatbot</a:t>
            </a:r>
            <a:endParaRPr lang="en-IN" dirty="0"/>
          </a:p>
        </p:txBody>
      </p:sp>
    </p:spTree>
    <p:extLst>
      <p:ext uri="{BB962C8B-B14F-4D97-AF65-F5344CB8AC3E}">
        <p14:creationId xmlns:p14="http://schemas.microsoft.com/office/powerpoint/2010/main" val="4751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4E76B-D04B-4E42-F691-0EA4BF46D3AF}"/>
              </a:ext>
            </a:extLst>
          </p:cNvPr>
          <p:cNvSpPr txBox="1"/>
          <p:nvPr/>
        </p:nvSpPr>
        <p:spPr>
          <a:xfrm>
            <a:off x="289249" y="158621"/>
            <a:ext cx="5589037" cy="461665"/>
          </a:xfrm>
          <a:prstGeom prst="rect">
            <a:avLst/>
          </a:prstGeom>
          <a:solidFill>
            <a:schemeClr val="tx1">
              <a:lumMod val="50000"/>
            </a:schemeClr>
          </a:solidFill>
        </p:spPr>
        <p:txBody>
          <a:bodyPr wrap="square" rtlCol="0">
            <a:spAutoFit/>
          </a:bodyPr>
          <a:lstStyle/>
          <a:p>
            <a:r>
              <a:rPr lang="en-IN" sz="2400" b="1" dirty="0">
                <a:solidFill>
                  <a:schemeClr val="bg1">
                    <a:lumMod val="95000"/>
                    <a:lumOff val="5000"/>
                  </a:schemeClr>
                </a:solidFill>
                <a:latin typeface="Arial Black" panose="020B0A04020102020204" pitchFamily="34" charset="0"/>
              </a:rPr>
              <a:t>FUNCTIONALITY OF CHATBOT:</a:t>
            </a:r>
          </a:p>
        </p:txBody>
      </p:sp>
      <p:sp>
        <p:nvSpPr>
          <p:cNvPr id="3" name="TextBox 2">
            <a:extLst>
              <a:ext uri="{FF2B5EF4-FFF2-40B4-BE49-F238E27FC236}">
                <a16:creationId xmlns:a16="http://schemas.microsoft.com/office/drawing/2014/main" id="{95F538D5-1A13-BB76-4B66-A2EB31EA0A9F}"/>
              </a:ext>
            </a:extLst>
          </p:cNvPr>
          <p:cNvSpPr txBox="1"/>
          <p:nvPr/>
        </p:nvSpPr>
        <p:spPr>
          <a:xfrm>
            <a:off x="665583" y="1271855"/>
            <a:ext cx="10860833" cy="5016758"/>
          </a:xfrm>
          <a:prstGeom prst="rect">
            <a:avLst/>
          </a:prstGeom>
          <a:noFill/>
        </p:spPr>
        <p:txBody>
          <a:bodyPr wrap="square" rtlCol="0">
            <a:spAutoFit/>
          </a:bodyPr>
          <a:lstStyle/>
          <a:p>
            <a:pPr algn="l"/>
            <a:r>
              <a:rPr lang="en-US" sz="2000" b="1" i="0" dirty="0">
                <a:effectLst/>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a:t>
            </a:r>
            <a:r>
              <a:rPr lang="en-US" sz="2000" b="1" dirty="0">
                <a:solidFill>
                  <a:schemeClr val="accent6">
                    <a:lumMod val="75000"/>
                  </a:schemeClr>
                </a:solidFill>
                <a:latin typeface="Times New Roman" panose="02020603050405020304" pitchFamily="18" charset="0"/>
                <a:cs typeface="Times New Roman" panose="02020603050405020304" pitchFamily="18" charset="0"/>
              </a:rPr>
              <a:t> </a:t>
            </a:r>
            <a:r>
              <a:rPr lang="en-US" sz="2000" b="1" i="0" dirty="0">
                <a:solidFill>
                  <a:schemeClr val="accent6">
                    <a:lumMod val="75000"/>
                  </a:schemeClr>
                </a:solidFill>
                <a:effectLst/>
                <a:latin typeface="Times New Roman" panose="02020603050405020304" pitchFamily="18" charset="0"/>
                <a:cs typeface="Times New Roman" panose="02020603050405020304" pitchFamily="18" charset="0"/>
              </a:rPr>
              <a:t>Greeting Users</a:t>
            </a:r>
            <a:r>
              <a:rPr lang="en-US" sz="2000" b="1" i="0" dirty="0">
                <a:effectLst/>
                <a:latin typeface="Times New Roman" panose="02020603050405020304" pitchFamily="18" charset="0"/>
                <a:cs typeface="Times New Roman" panose="02020603050405020304" pitchFamily="18" charset="0"/>
              </a:rPr>
              <a:t> : </a:t>
            </a:r>
            <a:r>
              <a:rPr lang="en-US" sz="2000" b="0" i="0" dirty="0">
                <a:solidFill>
                  <a:srgbClr val="D1D5DB"/>
                </a:solidFill>
                <a:effectLst/>
                <a:latin typeface="Times New Roman" panose="02020603050405020304" pitchFamily="18" charset="0"/>
                <a:cs typeface="Times New Roman" panose="02020603050405020304" pitchFamily="18" charset="0"/>
              </a:rPr>
              <a:t>Chatbots can greet users when they initiate a conversation. This creates a friendly atmosphere and sets the tone for the interaction.</a:t>
            </a:r>
          </a:p>
          <a:p>
            <a:pPr algn="l"/>
            <a:r>
              <a:rPr lang="en-US" sz="2000" b="1" i="0" dirty="0">
                <a:effectLst/>
                <a:latin typeface="Times New Roman" panose="02020603050405020304" pitchFamily="18" charset="0"/>
                <a:cs typeface="Times New Roman" panose="02020603050405020304" pitchFamily="18" charset="0"/>
              </a:rPr>
              <a:t>2. </a:t>
            </a:r>
            <a:r>
              <a:rPr lang="en-US" sz="2000" b="1" i="0" dirty="0">
                <a:solidFill>
                  <a:schemeClr val="accent6">
                    <a:lumMod val="75000"/>
                  </a:schemeClr>
                </a:solidFill>
                <a:effectLst/>
                <a:latin typeface="Times New Roman" panose="02020603050405020304" pitchFamily="18" charset="0"/>
                <a:cs typeface="Times New Roman" panose="02020603050405020304" pitchFamily="18" charset="0"/>
              </a:rPr>
              <a:t>Answering Frequently Asked Questions (FAQs)</a:t>
            </a:r>
            <a:r>
              <a:rPr lang="en-US" sz="2000" b="1" i="0" dirty="0">
                <a:effectLst/>
                <a:latin typeface="Times New Roman" panose="02020603050405020304" pitchFamily="18" charset="0"/>
                <a:cs typeface="Times New Roman" panose="02020603050405020304" pitchFamily="18" charset="0"/>
              </a:rPr>
              <a:t>:</a:t>
            </a:r>
            <a:r>
              <a:rPr lang="en-US" sz="2000" b="0" i="0" dirty="0">
                <a:solidFill>
                  <a:srgbClr val="D1D5DB"/>
                </a:solidFill>
                <a:effectLst/>
                <a:latin typeface="Times New Roman" panose="02020603050405020304" pitchFamily="18" charset="0"/>
                <a:cs typeface="Times New Roman" panose="02020603050405020304" pitchFamily="18" charset="0"/>
              </a:rPr>
              <a:t>Chatbots can provide instant responses to frequently asked questions, saving time for both users and customer support representatives.</a:t>
            </a:r>
          </a:p>
          <a:p>
            <a:pPr algn="l"/>
            <a:r>
              <a:rPr lang="en-US" sz="2000" b="1" dirty="0">
                <a:latin typeface="Times New Roman" panose="02020603050405020304" pitchFamily="18" charset="0"/>
                <a:cs typeface="Times New Roman" panose="02020603050405020304" pitchFamily="18" charset="0"/>
              </a:rPr>
              <a:t>3</a:t>
            </a:r>
            <a:r>
              <a:rPr lang="en-US" sz="2000" b="1" i="0" dirty="0">
                <a:effectLst/>
                <a:latin typeface="Times New Roman" panose="02020603050405020304" pitchFamily="18" charset="0"/>
                <a:cs typeface="Times New Roman" panose="02020603050405020304" pitchFamily="18" charset="0"/>
              </a:rPr>
              <a:t>. </a:t>
            </a:r>
            <a:r>
              <a:rPr lang="en-US" sz="2000" b="1" i="0" dirty="0">
                <a:solidFill>
                  <a:schemeClr val="accent6">
                    <a:lumMod val="75000"/>
                  </a:schemeClr>
                </a:solidFill>
                <a:effectLst/>
                <a:latin typeface="Times New Roman" panose="02020603050405020304" pitchFamily="18" charset="0"/>
                <a:cs typeface="Times New Roman" panose="02020603050405020304" pitchFamily="18" charset="0"/>
              </a:rPr>
              <a:t>Processing Transactions </a:t>
            </a:r>
            <a:r>
              <a:rPr lang="en-US" sz="2000" b="1" i="0" dirty="0">
                <a:effectLst/>
                <a:latin typeface="Times New Roman" panose="02020603050405020304" pitchFamily="18" charset="0"/>
                <a:cs typeface="Times New Roman" panose="02020603050405020304" pitchFamily="18" charset="0"/>
              </a:rPr>
              <a:t>: </a:t>
            </a:r>
            <a:r>
              <a:rPr lang="en-US" sz="2000" b="0" i="0" dirty="0">
                <a:solidFill>
                  <a:srgbClr val="D1D5DB"/>
                </a:solidFill>
                <a:effectLst/>
                <a:latin typeface="Times New Roman" panose="02020603050405020304" pitchFamily="18" charset="0"/>
                <a:cs typeface="Times New Roman" panose="02020603050405020304" pitchFamily="18" charset="0"/>
              </a:rPr>
              <a:t>Chatbots in e-commerce platforms can help users browse products, add items to the cart, and even complete the purchase process.</a:t>
            </a:r>
          </a:p>
          <a:p>
            <a:pPr algn="l"/>
            <a:r>
              <a:rPr lang="en-US" sz="2000" b="1" dirty="0">
                <a:latin typeface="Times New Roman" panose="02020603050405020304" pitchFamily="18" charset="0"/>
                <a:cs typeface="Times New Roman" panose="02020603050405020304" pitchFamily="18" charset="0"/>
              </a:rPr>
              <a:t>4</a:t>
            </a:r>
            <a:r>
              <a:rPr lang="en-US" sz="2000" b="1" i="0" dirty="0">
                <a:effectLst/>
                <a:latin typeface="Times New Roman" panose="02020603050405020304" pitchFamily="18" charset="0"/>
                <a:cs typeface="Times New Roman" panose="02020603050405020304" pitchFamily="18" charset="0"/>
              </a:rPr>
              <a:t>. </a:t>
            </a:r>
            <a:r>
              <a:rPr lang="en-US" sz="2000" b="1" i="0" dirty="0">
                <a:solidFill>
                  <a:schemeClr val="accent6">
                    <a:lumMod val="75000"/>
                  </a:schemeClr>
                </a:solidFill>
                <a:effectLst/>
                <a:latin typeface="Times New Roman" panose="02020603050405020304" pitchFamily="18" charset="0"/>
                <a:cs typeface="Times New Roman" panose="02020603050405020304" pitchFamily="18" charset="0"/>
              </a:rPr>
              <a:t>Scheduling Appointments and Reservations </a:t>
            </a:r>
            <a:r>
              <a:rPr lang="en-US" sz="2000" b="1" i="0" dirty="0">
                <a:effectLst/>
                <a:latin typeface="Times New Roman" panose="02020603050405020304" pitchFamily="18" charset="0"/>
                <a:cs typeface="Times New Roman" panose="02020603050405020304" pitchFamily="18" charset="0"/>
              </a:rPr>
              <a:t>: </a:t>
            </a:r>
            <a:r>
              <a:rPr lang="en-US" sz="2000" b="0" i="0" dirty="0">
                <a:solidFill>
                  <a:srgbClr val="D1D5DB"/>
                </a:solidFill>
                <a:effectLst/>
                <a:latin typeface="Times New Roman" panose="02020603050405020304" pitchFamily="18" charset="0"/>
                <a:cs typeface="Times New Roman" panose="02020603050405020304" pitchFamily="18" charset="0"/>
              </a:rPr>
              <a:t>Chatbots can integrate with calendars and booking systems to help users schedule appointments, book tables at restaurants, or reserve tickets for events.</a:t>
            </a:r>
          </a:p>
          <a:p>
            <a:pPr algn="l"/>
            <a:r>
              <a:rPr lang="en-US" sz="2000" b="1" dirty="0">
                <a:latin typeface="Times New Roman" panose="02020603050405020304" pitchFamily="18" charset="0"/>
                <a:cs typeface="Times New Roman" panose="02020603050405020304" pitchFamily="18" charset="0"/>
              </a:rPr>
              <a:t>5</a:t>
            </a:r>
            <a:r>
              <a:rPr lang="en-US" sz="2000" b="1" i="0" dirty="0">
                <a:effectLst/>
                <a:latin typeface="Times New Roman" panose="02020603050405020304" pitchFamily="18" charset="0"/>
                <a:cs typeface="Times New Roman" panose="02020603050405020304" pitchFamily="18" charset="0"/>
              </a:rPr>
              <a:t>. </a:t>
            </a:r>
            <a:r>
              <a:rPr lang="en-US" sz="2000" b="1" i="0" dirty="0">
                <a:solidFill>
                  <a:schemeClr val="accent6">
                    <a:lumMod val="75000"/>
                  </a:schemeClr>
                </a:solidFill>
                <a:effectLst/>
                <a:latin typeface="Times New Roman" panose="02020603050405020304" pitchFamily="18" charset="0"/>
                <a:cs typeface="Times New Roman" panose="02020603050405020304" pitchFamily="18" charset="0"/>
              </a:rPr>
              <a:t>Language Translation </a:t>
            </a:r>
            <a:r>
              <a:rPr lang="en-US" sz="2000" b="1" i="0" dirty="0">
                <a:effectLst/>
                <a:latin typeface="Times New Roman" panose="02020603050405020304" pitchFamily="18" charset="0"/>
                <a:cs typeface="Times New Roman" panose="02020603050405020304" pitchFamily="18" charset="0"/>
              </a:rPr>
              <a:t>: </a:t>
            </a:r>
            <a:r>
              <a:rPr lang="en-US" sz="2000" b="0" i="0" dirty="0">
                <a:solidFill>
                  <a:srgbClr val="D1D5DB"/>
                </a:solidFill>
                <a:effectLst/>
                <a:latin typeface="Times New Roman" panose="02020603050405020304" pitchFamily="18" charset="0"/>
                <a:cs typeface="Times New Roman" panose="02020603050405020304" pitchFamily="18" charset="0"/>
              </a:rPr>
              <a:t>Some chatbots can translate messages from one language to another, facilitating communication between users who speak different languages.</a:t>
            </a:r>
          </a:p>
          <a:p>
            <a:pPr algn="l"/>
            <a:r>
              <a:rPr lang="en-US" sz="2000" b="1" dirty="0">
                <a:latin typeface="Times New Roman" panose="02020603050405020304" pitchFamily="18" charset="0"/>
                <a:cs typeface="Times New Roman" panose="02020603050405020304" pitchFamily="18" charset="0"/>
              </a:rPr>
              <a:t>6</a:t>
            </a:r>
            <a:r>
              <a:rPr lang="en-US" sz="2000" b="1" i="0" dirty="0">
                <a:effectLst/>
                <a:latin typeface="Times New Roman" panose="02020603050405020304" pitchFamily="18" charset="0"/>
                <a:cs typeface="Times New Roman" panose="02020603050405020304" pitchFamily="18" charset="0"/>
              </a:rPr>
              <a:t>. </a:t>
            </a:r>
            <a:r>
              <a:rPr lang="en-US" sz="2000" b="1" i="0" dirty="0">
                <a:solidFill>
                  <a:schemeClr val="accent6">
                    <a:lumMod val="75000"/>
                  </a:schemeClr>
                </a:solidFill>
                <a:effectLst/>
                <a:latin typeface="Times New Roman" panose="02020603050405020304" pitchFamily="18" charset="0"/>
                <a:cs typeface="Times New Roman" panose="02020603050405020304" pitchFamily="18" charset="0"/>
              </a:rPr>
              <a:t>Providing Recommendations </a:t>
            </a:r>
            <a:r>
              <a:rPr lang="en-US" sz="2000" b="1" i="0" dirty="0">
                <a:effectLst/>
                <a:latin typeface="Times New Roman" panose="02020603050405020304" pitchFamily="18" charset="0"/>
                <a:cs typeface="Times New Roman" panose="02020603050405020304" pitchFamily="18" charset="0"/>
              </a:rPr>
              <a:t>: </a:t>
            </a:r>
            <a:r>
              <a:rPr lang="en-US" sz="2000" b="0" i="0" dirty="0">
                <a:solidFill>
                  <a:srgbClr val="D1D5DB"/>
                </a:solidFill>
                <a:effectLst/>
                <a:latin typeface="Times New Roman" panose="02020603050405020304" pitchFamily="18" charset="0"/>
                <a:cs typeface="Times New Roman" panose="02020603050405020304" pitchFamily="18" charset="0"/>
              </a:rPr>
              <a:t>Based on user preferences and history, chatbots can suggest products, movies, restaurants, or other items of interest.</a:t>
            </a:r>
          </a:p>
          <a:p>
            <a:pPr algn="l"/>
            <a:r>
              <a:rPr lang="en-US" sz="2000" b="1" dirty="0">
                <a:latin typeface="Times New Roman" panose="02020603050405020304" pitchFamily="18" charset="0"/>
                <a:cs typeface="Times New Roman" panose="02020603050405020304" pitchFamily="18" charset="0"/>
              </a:rPr>
              <a:t>7</a:t>
            </a:r>
            <a:r>
              <a:rPr lang="en-US" sz="2000" b="1" i="0" dirty="0">
                <a:effectLst/>
                <a:latin typeface="Times New Roman" panose="02020603050405020304" pitchFamily="18" charset="0"/>
                <a:cs typeface="Times New Roman" panose="02020603050405020304" pitchFamily="18" charset="0"/>
              </a:rPr>
              <a:t>. </a:t>
            </a:r>
            <a:r>
              <a:rPr lang="en-US" sz="2000" b="1" i="0" dirty="0">
                <a:solidFill>
                  <a:schemeClr val="accent6">
                    <a:lumMod val="75000"/>
                  </a:schemeClr>
                </a:solidFill>
                <a:effectLst/>
                <a:latin typeface="Times New Roman" panose="02020603050405020304" pitchFamily="18" charset="0"/>
                <a:cs typeface="Times New Roman" panose="02020603050405020304" pitchFamily="18" charset="0"/>
              </a:rPr>
              <a:t>Learning and Improving Over Time </a:t>
            </a:r>
            <a:r>
              <a:rPr lang="en-US" sz="2000" b="1" i="0" dirty="0">
                <a:effectLst/>
                <a:latin typeface="Times New Roman" panose="02020603050405020304" pitchFamily="18" charset="0"/>
                <a:cs typeface="Times New Roman" panose="02020603050405020304" pitchFamily="18" charset="0"/>
              </a:rPr>
              <a:t>: </a:t>
            </a:r>
            <a:r>
              <a:rPr lang="en-US" sz="2000" b="0" i="0" dirty="0">
                <a:solidFill>
                  <a:srgbClr val="D1D5DB"/>
                </a:solidFill>
                <a:effectLst/>
                <a:latin typeface="Times New Roman" panose="02020603050405020304" pitchFamily="18" charset="0"/>
                <a:cs typeface="Times New Roman" panose="02020603050405020304" pitchFamily="18" charset="0"/>
              </a:rPr>
              <a:t>Some chatbots are powered by machine learning algorithms and can learn from user interactions, improving their responses over time.</a:t>
            </a:r>
          </a:p>
          <a:p>
            <a:pPr algn="l"/>
            <a:r>
              <a:rPr lang="en-US" sz="2000" b="1" dirty="0">
                <a:latin typeface="Times New Roman" panose="02020603050405020304" pitchFamily="18" charset="0"/>
                <a:cs typeface="Times New Roman" panose="02020603050405020304" pitchFamily="18" charset="0"/>
              </a:rPr>
              <a:t>8</a:t>
            </a:r>
            <a:r>
              <a:rPr lang="en-US" sz="2000" b="1" i="0" dirty="0">
                <a:effectLst/>
                <a:latin typeface="Times New Roman" panose="02020603050405020304" pitchFamily="18" charset="0"/>
                <a:cs typeface="Times New Roman" panose="02020603050405020304" pitchFamily="18" charset="0"/>
              </a:rPr>
              <a:t>. </a:t>
            </a:r>
            <a:r>
              <a:rPr lang="en-US" sz="2000" b="1" i="0" dirty="0">
                <a:solidFill>
                  <a:schemeClr val="accent6">
                    <a:lumMod val="75000"/>
                  </a:schemeClr>
                </a:solidFill>
                <a:effectLst/>
                <a:latin typeface="Times New Roman" panose="02020603050405020304" pitchFamily="18" charset="0"/>
                <a:cs typeface="Times New Roman" panose="02020603050405020304" pitchFamily="18" charset="0"/>
              </a:rPr>
              <a:t>Security and Privacy</a:t>
            </a:r>
            <a:r>
              <a:rPr lang="en-US" sz="2000" b="1" i="0" dirty="0">
                <a:effectLst/>
                <a:latin typeface="Times New Roman" panose="02020603050405020304" pitchFamily="18" charset="0"/>
                <a:cs typeface="Times New Roman" panose="02020603050405020304" pitchFamily="18" charset="0"/>
              </a:rPr>
              <a:t>: </a:t>
            </a:r>
            <a:r>
              <a:rPr lang="en-US" sz="2000" b="0" i="0" dirty="0">
                <a:solidFill>
                  <a:srgbClr val="D1D5DB"/>
                </a:solidFill>
                <a:effectLst/>
                <a:latin typeface="Times New Roman" panose="02020603050405020304" pitchFamily="18" charset="0"/>
                <a:cs typeface="Times New Roman" panose="02020603050405020304" pitchFamily="18" charset="0"/>
              </a:rPr>
              <a:t>Chatbots handling sensitive information must ensure data security and user privacy, often incorporating encryption and secure authentication methods.</a:t>
            </a:r>
          </a:p>
        </p:txBody>
      </p:sp>
    </p:spTree>
    <p:extLst>
      <p:ext uri="{BB962C8B-B14F-4D97-AF65-F5344CB8AC3E}">
        <p14:creationId xmlns:p14="http://schemas.microsoft.com/office/powerpoint/2010/main" val="158010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BE6085-A50C-0539-CB5E-AEB53E394F55}"/>
              </a:ext>
            </a:extLst>
          </p:cNvPr>
          <p:cNvSpPr txBox="1"/>
          <p:nvPr/>
        </p:nvSpPr>
        <p:spPr>
          <a:xfrm>
            <a:off x="233266" y="141906"/>
            <a:ext cx="4534678" cy="461665"/>
          </a:xfrm>
          <a:prstGeom prst="rect">
            <a:avLst/>
          </a:prstGeom>
          <a:solidFill>
            <a:schemeClr val="tx1">
              <a:lumMod val="50000"/>
            </a:schemeClr>
          </a:solidFill>
        </p:spPr>
        <p:txBody>
          <a:bodyPr wrap="square" rtlCol="0">
            <a:spAutoFit/>
          </a:bodyPr>
          <a:lstStyle/>
          <a:p>
            <a:r>
              <a:rPr lang="en-IN" sz="2400" b="1" dirty="0">
                <a:solidFill>
                  <a:schemeClr val="bg1"/>
                </a:solidFill>
                <a:latin typeface="Arial Black" panose="020B0A04020102020204" pitchFamily="34" charset="0"/>
              </a:rPr>
              <a:t>User interface of chatbot:</a:t>
            </a:r>
          </a:p>
        </p:txBody>
      </p:sp>
      <p:sp>
        <p:nvSpPr>
          <p:cNvPr id="3" name="TextBox 2">
            <a:extLst>
              <a:ext uri="{FF2B5EF4-FFF2-40B4-BE49-F238E27FC236}">
                <a16:creationId xmlns:a16="http://schemas.microsoft.com/office/drawing/2014/main" id="{6DAFEC74-7BE4-885D-E1C9-87CDE00B66FF}"/>
              </a:ext>
            </a:extLst>
          </p:cNvPr>
          <p:cNvSpPr txBox="1"/>
          <p:nvPr/>
        </p:nvSpPr>
        <p:spPr>
          <a:xfrm>
            <a:off x="634483" y="1352938"/>
            <a:ext cx="6466114" cy="4801314"/>
          </a:xfrm>
          <a:prstGeom prst="rect">
            <a:avLst/>
          </a:prstGeom>
          <a:noFill/>
        </p:spPr>
        <p:txBody>
          <a:bodyPr wrap="square" rtlCol="0">
            <a:spAutoFit/>
          </a:bodyPr>
          <a:lstStyle/>
          <a:p>
            <a:pPr algn="l">
              <a:buFont typeface="+mj-lt"/>
              <a:buAutoNum type="arabicPeriod"/>
            </a:pPr>
            <a:r>
              <a:rPr lang="en-US" b="1" i="0" dirty="0">
                <a:solidFill>
                  <a:schemeClr val="accent6">
                    <a:lumMod val="75000"/>
                  </a:schemeClr>
                </a:solidFill>
                <a:effectLst/>
                <a:latin typeface="Söhne"/>
              </a:rPr>
              <a:t>Chat Window</a:t>
            </a:r>
            <a:r>
              <a:rPr lang="en-US" b="1" i="0" dirty="0">
                <a:solidFill>
                  <a:srgbClr val="D1D5DB"/>
                </a:solidFill>
                <a:effectLst/>
                <a:latin typeface="Söhne"/>
              </a:rPr>
              <a: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chat window is where the conversation between the user and the chatbot is displayed.</a:t>
            </a:r>
          </a:p>
          <a:p>
            <a:pPr marL="742950" lvl="1" indent="-285750" algn="l">
              <a:buFont typeface="+mj-lt"/>
              <a:buAutoNum type="arabicPeriod"/>
            </a:pPr>
            <a:r>
              <a:rPr lang="en-US" b="0" i="0" dirty="0">
                <a:solidFill>
                  <a:srgbClr val="D1D5DB"/>
                </a:solidFill>
                <a:effectLst/>
                <a:latin typeface="Söhne"/>
              </a:rPr>
              <a:t>Messages from the user and the chatbot are shown in this area.</a:t>
            </a:r>
          </a:p>
          <a:p>
            <a:pPr marL="742950" lvl="1" indent="-285750" algn="l">
              <a:buFont typeface="+mj-lt"/>
              <a:buAutoNum type="arabicPeriod"/>
            </a:pPr>
            <a:r>
              <a:rPr lang="en-US" b="0" i="0" dirty="0">
                <a:solidFill>
                  <a:srgbClr val="D1D5DB"/>
                </a:solidFill>
                <a:effectLst/>
                <a:latin typeface="Söhne"/>
              </a:rPr>
              <a:t>Scrollbars are often added to allow users to navigate through the conversation history.</a:t>
            </a:r>
          </a:p>
          <a:p>
            <a:pPr algn="l">
              <a:buFont typeface="+mj-lt"/>
              <a:buAutoNum type="arabicPeriod"/>
            </a:pPr>
            <a:r>
              <a:rPr lang="en-US" b="1" i="0" dirty="0">
                <a:solidFill>
                  <a:schemeClr val="accent6">
                    <a:lumMod val="75000"/>
                  </a:schemeClr>
                </a:solidFill>
                <a:effectLst/>
                <a:latin typeface="Söhne"/>
              </a:rPr>
              <a:t>Input Field</a:t>
            </a:r>
            <a:r>
              <a:rPr lang="en-US" b="1" i="0" dirty="0">
                <a:solidFill>
                  <a:srgbClr val="D1D5DB"/>
                </a:solidFill>
                <a:effectLst/>
                <a:latin typeface="Söhne"/>
              </a:rPr>
              <a: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An input field where users can type their messages to interact with the chatbot.</a:t>
            </a:r>
          </a:p>
          <a:p>
            <a:pPr marL="742950" lvl="1" indent="-285750" algn="l">
              <a:buFont typeface="+mj-lt"/>
              <a:buAutoNum type="arabicPeriod"/>
            </a:pPr>
            <a:r>
              <a:rPr lang="en-US" b="0" i="0" dirty="0">
                <a:solidFill>
                  <a:srgbClr val="D1D5DB"/>
                </a:solidFill>
                <a:effectLst/>
                <a:latin typeface="Söhne"/>
              </a:rPr>
              <a:t>Users enter their queries or commands here before sending them to the chatbot.</a:t>
            </a:r>
          </a:p>
          <a:p>
            <a:pPr algn="l">
              <a:buFont typeface="+mj-lt"/>
              <a:buAutoNum type="arabicPeriod"/>
            </a:pPr>
            <a:r>
              <a:rPr lang="en-US" b="1" i="0" dirty="0">
                <a:solidFill>
                  <a:schemeClr val="accent6">
                    <a:lumMod val="75000"/>
                  </a:schemeClr>
                </a:solidFill>
                <a:effectLst/>
                <a:latin typeface="Söhne"/>
              </a:rPr>
              <a:t>Send Button</a:t>
            </a:r>
            <a:r>
              <a:rPr lang="en-US" b="1" i="0" dirty="0">
                <a:solidFill>
                  <a:srgbClr val="D1D5DB"/>
                </a:solidFill>
                <a:effectLst/>
                <a:latin typeface="Söhne"/>
              </a:rPr>
              <a: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A button that users can click to send their typed message to the chatbot.</a:t>
            </a:r>
          </a:p>
          <a:p>
            <a:pPr marL="742950" lvl="1" indent="-285750" algn="l">
              <a:buFont typeface="+mj-lt"/>
              <a:buAutoNum type="arabicPeriod"/>
            </a:pPr>
            <a:r>
              <a:rPr lang="en-US" b="0" i="0" dirty="0">
                <a:solidFill>
                  <a:srgbClr val="D1D5DB"/>
                </a:solidFill>
                <a:effectLst/>
                <a:latin typeface="Söhne"/>
              </a:rPr>
              <a:t>Alternatively, pressing the 'Enter' key can also be programmed to send the message.</a:t>
            </a:r>
          </a:p>
        </p:txBody>
      </p:sp>
      <p:pic>
        <p:nvPicPr>
          <p:cNvPr id="1026" name="Picture 2" descr="7 Amazing Chatbot UI Examples to Inspire Your Own">
            <a:extLst>
              <a:ext uri="{FF2B5EF4-FFF2-40B4-BE49-F238E27FC236}">
                <a16:creationId xmlns:a16="http://schemas.microsoft.com/office/drawing/2014/main" id="{9CB5FCE2-6AB0-03A3-3C47-818EC77F2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2482" y="1511559"/>
            <a:ext cx="4269448" cy="30631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1537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42D331-5634-DC1D-E16D-12B18A65B10A}"/>
              </a:ext>
            </a:extLst>
          </p:cNvPr>
          <p:cNvSpPr txBox="1"/>
          <p:nvPr/>
        </p:nvSpPr>
        <p:spPr>
          <a:xfrm flipH="1">
            <a:off x="250992" y="111969"/>
            <a:ext cx="6905588" cy="461665"/>
          </a:xfrm>
          <a:prstGeom prst="rect">
            <a:avLst/>
          </a:prstGeom>
          <a:solidFill>
            <a:schemeClr val="tx1">
              <a:lumMod val="50000"/>
            </a:schemeClr>
          </a:solidFill>
        </p:spPr>
        <p:txBody>
          <a:bodyPr wrap="square" rtlCol="0">
            <a:spAutoFit/>
          </a:bodyPr>
          <a:lstStyle/>
          <a:p>
            <a:r>
              <a:rPr lang="en-IN" sz="2400" dirty="0">
                <a:solidFill>
                  <a:schemeClr val="bg1">
                    <a:lumMod val="95000"/>
                    <a:lumOff val="5000"/>
                  </a:schemeClr>
                </a:solidFill>
                <a:latin typeface="Arial Black" panose="020B0A04020102020204" pitchFamily="34" charset="0"/>
              </a:rPr>
              <a:t>Natural language processing in chatbot:</a:t>
            </a:r>
          </a:p>
        </p:txBody>
      </p:sp>
      <p:sp>
        <p:nvSpPr>
          <p:cNvPr id="3" name="TextBox 2">
            <a:extLst>
              <a:ext uri="{FF2B5EF4-FFF2-40B4-BE49-F238E27FC236}">
                <a16:creationId xmlns:a16="http://schemas.microsoft.com/office/drawing/2014/main" id="{42B9D2B5-4339-348B-AC73-3CE77C3604A7}"/>
              </a:ext>
            </a:extLst>
          </p:cNvPr>
          <p:cNvSpPr txBox="1"/>
          <p:nvPr/>
        </p:nvSpPr>
        <p:spPr>
          <a:xfrm flipH="1">
            <a:off x="773505" y="1240971"/>
            <a:ext cx="7082870" cy="5355312"/>
          </a:xfrm>
          <a:prstGeom prst="rect">
            <a:avLst/>
          </a:prstGeom>
          <a:noFill/>
        </p:spPr>
        <p:txBody>
          <a:bodyPr wrap="square" rtlCol="0">
            <a:spAutoFit/>
          </a:bodyPr>
          <a:lstStyle/>
          <a:p>
            <a:pPr algn="l"/>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1.Tokenization</a:t>
            </a:r>
            <a:r>
              <a:rPr lang="en-US" b="1" i="0" dirty="0">
                <a:effectLst/>
                <a:latin typeface="Times New Roman" panose="02020603050405020304" pitchFamily="18" charset="0"/>
                <a:cs typeface="Times New Roman" panose="02020603050405020304" pitchFamily="18" charset="0"/>
              </a:rPr>
              <a:t>: </a:t>
            </a:r>
            <a:r>
              <a:rPr lang="en-US" b="0" i="0" dirty="0">
                <a:solidFill>
                  <a:srgbClr val="D1D5DB"/>
                </a:solidFill>
                <a:effectLst/>
                <a:latin typeface="Times New Roman" panose="02020603050405020304" pitchFamily="18" charset="0"/>
                <a:cs typeface="Times New Roman" panose="02020603050405020304" pitchFamily="18" charset="0"/>
              </a:rPr>
              <a:t>Tokenization is the process of breaking down a text into smaller units called tokens. Tokens can be words, phrases, or even sentences.</a:t>
            </a:r>
          </a:p>
          <a:p>
            <a:pPr algn="l"/>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2. Part-of-Speech Tagging</a:t>
            </a:r>
            <a:r>
              <a:rPr lang="en-US" b="1" i="0" dirty="0">
                <a:effectLst/>
                <a:latin typeface="Times New Roman" panose="02020603050405020304" pitchFamily="18" charset="0"/>
                <a:cs typeface="Times New Roman" panose="02020603050405020304" pitchFamily="18" charset="0"/>
              </a:rPr>
              <a:t>:</a:t>
            </a:r>
            <a:r>
              <a:rPr lang="en-US" b="1" dirty="0">
                <a:solidFill>
                  <a:srgbClr val="D1D5DB"/>
                </a:solidFill>
                <a:latin typeface="Times New Roman" panose="02020603050405020304" pitchFamily="18" charset="0"/>
                <a:cs typeface="Times New Roman" panose="02020603050405020304" pitchFamily="18" charset="0"/>
              </a:rPr>
              <a:t> </a:t>
            </a:r>
            <a:r>
              <a:rPr lang="en-US" b="0" i="0" dirty="0">
                <a:solidFill>
                  <a:srgbClr val="D1D5DB"/>
                </a:solidFill>
                <a:effectLst/>
                <a:latin typeface="Times New Roman" panose="02020603050405020304" pitchFamily="18" charset="0"/>
                <a:cs typeface="Times New Roman" panose="02020603050405020304" pitchFamily="18" charset="0"/>
              </a:rPr>
              <a:t>Part-of-speech tagging assigns grammatical parts of speech to words in a sentence, such as nouns, verbs, adjectives, etc.</a:t>
            </a:r>
          </a:p>
          <a:p>
            <a:pPr algn="l"/>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3. Named Entity Recognition (NER)</a:t>
            </a:r>
            <a:r>
              <a:rPr lang="en-US" b="1" i="0" dirty="0">
                <a:effectLst/>
                <a:latin typeface="Times New Roman" panose="02020603050405020304" pitchFamily="18" charset="0"/>
                <a:cs typeface="Times New Roman" panose="02020603050405020304" pitchFamily="18" charset="0"/>
              </a:rPr>
              <a:t>:</a:t>
            </a:r>
            <a:r>
              <a:rPr lang="en-US" b="0" i="0" dirty="0">
                <a:solidFill>
                  <a:srgbClr val="D1D5DB"/>
                </a:solidFill>
                <a:effectLst/>
                <a:latin typeface="Times New Roman" panose="02020603050405020304" pitchFamily="18" charset="0"/>
                <a:cs typeface="Times New Roman" panose="02020603050405020304" pitchFamily="18" charset="0"/>
              </a:rPr>
              <a:t>  NER is the process of identifying named entities (such as names of people, places, organizations, etc.) in text.</a:t>
            </a:r>
          </a:p>
          <a:p>
            <a:pPr algn="l"/>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4. Sentiment Analysis</a:t>
            </a:r>
            <a:r>
              <a:rPr lang="en-US" b="1" i="0" dirty="0">
                <a:effectLst/>
                <a:latin typeface="Times New Roman" panose="02020603050405020304" pitchFamily="18" charset="0"/>
                <a:cs typeface="Times New Roman" panose="02020603050405020304" pitchFamily="18" charset="0"/>
              </a:rPr>
              <a:t>:</a:t>
            </a:r>
            <a:r>
              <a:rPr lang="en-US" b="0" i="0" dirty="0">
                <a:solidFill>
                  <a:srgbClr val="D1D5DB"/>
                </a:solidFill>
                <a:effectLst/>
                <a:latin typeface="Times New Roman" panose="02020603050405020304" pitchFamily="18" charset="0"/>
                <a:cs typeface="Times New Roman" panose="02020603050405020304" pitchFamily="18" charset="0"/>
              </a:rPr>
              <a:t>  Sentiment analysis determines the sentiment or emotion expressed in a piece of text, such as positive, negative, or neutral.</a:t>
            </a:r>
          </a:p>
          <a:p>
            <a:pPr algn="l"/>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5. Intent Recognition</a:t>
            </a:r>
            <a:r>
              <a:rPr lang="en-US" b="1" i="0" dirty="0">
                <a:effectLst/>
                <a:latin typeface="Times New Roman" panose="02020603050405020304" pitchFamily="18" charset="0"/>
                <a:cs typeface="Times New Roman" panose="02020603050405020304" pitchFamily="18" charset="0"/>
              </a:rPr>
              <a:t>:</a:t>
            </a:r>
            <a:r>
              <a:rPr lang="en-US" b="0" i="0" dirty="0">
                <a:solidFill>
                  <a:srgbClr val="D1D5DB"/>
                </a:solidFill>
                <a:effectLst/>
                <a:latin typeface="Times New Roman" panose="02020603050405020304" pitchFamily="18" charset="0"/>
                <a:cs typeface="Times New Roman" panose="02020603050405020304" pitchFamily="18" charset="0"/>
              </a:rPr>
              <a:t>  Intent recognition identifies the purpose or goal behind a user's input. In the context of chatbots, it determines what the user wants to accomplish.</a:t>
            </a:r>
          </a:p>
          <a:p>
            <a:pPr algn="l"/>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6. Dialogue Management</a:t>
            </a:r>
            <a:r>
              <a:rPr lang="en-US" b="1" i="0" dirty="0">
                <a:effectLst/>
                <a:latin typeface="Times New Roman" panose="02020603050405020304" pitchFamily="18" charset="0"/>
                <a:cs typeface="Times New Roman" panose="02020603050405020304" pitchFamily="18" charset="0"/>
              </a:rPr>
              <a:t>:</a:t>
            </a:r>
            <a:r>
              <a:rPr lang="en-US" b="1" dirty="0">
                <a:solidFill>
                  <a:srgbClr val="D1D5DB"/>
                </a:solidFill>
                <a:latin typeface="Times New Roman" panose="02020603050405020304" pitchFamily="18" charset="0"/>
                <a:cs typeface="Times New Roman" panose="02020603050405020304" pitchFamily="18" charset="0"/>
              </a:rPr>
              <a:t> </a:t>
            </a:r>
            <a:r>
              <a:rPr lang="en-US" b="0" i="0" dirty="0">
                <a:solidFill>
                  <a:srgbClr val="D1D5DB"/>
                </a:solidFill>
                <a:effectLst/>
                <a:latin typeface="Times New Roman" panose="02020603050405020304" pitchFamily="18" charset="0"/>
                <a:cs typeface="Times New Roman" panose="02020603050405020304" pitchFamily="18" charset="0"/>
              </a:rPr>
              <a:t> Dialogue management involves managing the flow of conversation between the user and the chatbot, including understanding context and handling multi-turn conversations.</a:t>
            </a:r>
          </a:p>
          <a:p>
            <a:pPr algn="l"/>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7. Language Generation</a:t>
            </a:r>
            <a:r>
              <a:rPr lang="en-US" b="1" i="0" dirty="0">
                <a:effectLst/>
                <a:latin typeface="Times New Roman" panose="02020603050405020304" pitchFamily="18" charset="0"/>
                <a:cs typeface="Times New Roman" panose="02020603050405020304" pitchFamily="18" charset="0"/>
              </a:rPr>
              <a:t>: </a:t>
            </a:r>
            <a:r>
              <a:rPr lang="en-US" b="0" i="0" dirty="0">
                <a:solidFill>
                  <a:srgbClr val="D1D5DB"/>
                </a:solidFill>
                <a:effectLst/>
                <a:latin typeface="Times New Roman" panose="02020603050405020304" pitchFamily="18" charset="0"/>
                <a:cs typeface="Times New Roman" panose="02020603050405020304" pitchFamily="18" charset="0"/>
              </a:rPr>
              <a:t>Language generation involves creating human-like text based on the context and user input.</a:t>
            </a:r>
          </a:p>
        </p:txBody>
      </p:sp>
      <p:pic>
        <p:nvPicPr>
          <p:cNvPr id="2050" name="Picture 2" descr="Rise of the Chatbot Marketing- How a Digital Entity Can Promote Your Brand  - weDevs">
            <a:extLst>
              <a:ext uri="{FF2B5EF4-FFF2-40B4-BE49-F238E27FC236}">
                <a16:creationId xmlns:a16="http://schemas.microsoft.com/office/drawing/2014/main" id="{8D00054F-82CA-71AE-D348-51564504B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350" y="1973879"/>
            <a:ext cx="4073232" cy="22248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7767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E8E478-090C-6EC6-224F-01D55E143972}"/>
              </a:ext>
            </a:extLst>
          </p:cNvPr>
          <p:cNvSpPr txBox="1"/>
          <p:nvPr/>
        </p:nvSpPr>
        <p:spPr>
          <a:xfrm>
            <a:off x="242595" y="158621"/>
            <a:ext cx="5299788" cy="461665"/>
          </a:xfrm>
          <a:prstGeom prst="rect">
            <a:avLst/>
          </a:prstGeom>
          <a:solidFill>
            <a:schemeClr val="tx1">
              <a:lumMod val="50000"/>
            </a:schemeClr>
          </a:solidFill>
        </p:spPr>
        <p:txBody>
          <a:bodyPr wrap="square" rtlCol="0">
            <a:spAutoFit/>
          </a:bodyPr>
          <a:lstStyle/>
          <a:p>
            <a:r>
              <a:rPr lang="en-IN" sz="2400" b="1" dirty="0">
                <a:solidFill>
                  <a:schemeClr val="bg1"/>
                </a:solidFill>
                <a:latin typeface="Arial Black" panose="020B0A04020102020204" pitchFamily="34" charset="0"/>
              </a:rPr>
              <a:t>Testing strategies of chatbot:</a:t>
            </a:r>
          </a:p>
        </p:txBody>
      </p:sp>
      <p:sp>
        <p:nvSpPr>
          <p:cNvPr id="5" name="TextBox 4">
            <a:extLst>
              <a:ext uri="{FF2B5EF4-FFF2-40B4-BE49-F238E27FC236}">
                <a16:creationId xmlns:a16="http://schemas.microsoft.com/office/drawing/2014/main" id="{90AF2031-EE24-9209-6010-98A489A41C27}"/>
              </a:ext>
            </a:extLst>
          </p:cNvPr>
          <p:cNvSpPr txBox="1"/>
          <p:nvPr/>
        </p:nvSpPr>
        <p:spPr>
          <a:xfrm flipH="1">
            <a:off x="978778" y="1250761"/>
            <a:ext cx="10703147" cy="5355312"/>
          </a:xfrm>
          <a:prstGeom prst="rect">
            <a:avLst/>
          </a:prstGeom>
          <a:noFill/>
        </p:spPr>
        <p:txBody>
          <a:bodyPr wrap="square" rtlCol="0">
            <a:spAutoFit/>
          </a:bodyPr>
          <a:lstStyle/>
          <a:p>
            <a:pPr algn="l"/>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1.Unit Testing:</a:t>
            </a:r>
            <a:endParaRPr lang="en-US" b="0" i="0" dirty="0">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Test individual components, functions, or methods of the chatbot to ensure they work correctly.</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Verify the logic of response generation and intent recognition algorithms.</a:t>
            </a:r>
          </a:p>
          <a:p>
            <a:pPr algn="l"/>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2. </a:t>
            </a:r>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Integration Testing:</a:t>
            </a:r>
            <a:endParaRPr lang="en-US" b="0" i="0" dirty="0">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Test how different components of the chatbot work together.</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Verify the interactions between the user interface, NLP modules, and backend services.</a:t>
            </a:r>
          </a:p>
          <a:p>
            <a:pPr algn="l"/>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3. </a:t>
            </a:r>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User Acceptance Testing (UAT):</a:t>
            </a:r>
            <a:endParaRPr lang="en-US" b="0" i="0" dirty="0">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Involve real users or stakeholders to interact with the chatbot in a controlled environment.</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Gather feedback on usability, understandability, and overall user satisfaction.</a:t>
            </a:r>
          </a:p>
          <a:p>
            <a:pPr algn="l"/>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4. </a:t>
            </a:r>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Regression Testing:</a:t>
            </a:r>
            <a:endParaRPr lang="en-US" b="0" i="0" dirty="0">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After implementing changes or updates, ensure that existing functionalities still work as expected.</a:t>
            </a:r>
          </a:p>
          <a:p>
            <a:pPr algn="l"/>
            <a:r>
              <a:rPr lang="en-US" b="0" i="0" dirty="0">
                <a:solidFill>
                  <a:srgbClr val="D1D5DB"/>
                </a:solidFill>
                <a:effectLst/>
                <a:latin typeface="Times New Roman" panose="02020603050405020304" pitchFamily="18" charset="0"/>
                <a:cs typeface="Times New Roman" panose="02020603050405020304" pitchFamily="18" charset="0"/>
              </a:rPr>
              <a:t>Prevent new updates from breaking previously functional features.</a:t>
            </a:r>
            <a:r>
              <a:rPr lang="en-US" b="1" i="0" dirty="0">
                <a:effectLst/>
                <a:latin typeface="Times New Roman" panose="02020603050405020304" pitchFamily="18" charset="0"/>
                <a:cs typeface="Times New Roman" panose="02020603050405020304" pitchFamily="18" charset="0"/>
              </a:rPr>
              <a:t> </a:t>
            </a:r>
          </a:p>
          <a:p>
            <a:pPr algn="l"/>
            <a:r>
              <a:rPr lang="en-US" b="1" dirty="0">
                <a:solidFill>
                  <a:schemeClr val="accent6">
                    <a:lumMod val="75000"/>
                  </a:schemeClr>
                </a:solidFill>
                <a:latin typeface="Times New Roman" panose="02020603050405020304" pitchFamily="18" charset="0"/>
                <a:cs typeface="Times New Roman" panose="02020603050405020304" pitchFamily="18" charset="0"/>
              </a:rPr>
              <a:t>5.</a:t>
            </a:r>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Performance Testing:</a:t>
            </a:r>
            <a:endParaRPr lang="en-US" b="0" i="0" dirty="0">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Evaluate the chatbot’s performance under different conditions, including high user loads.</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Measure response times and system resource usage to ensure optimal performance.</a:t>
            </a:r>
          </a:p>
          <a:p>
            <a:pPr algn="l"/>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6. </a:t>
            </a:r>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Security Testing:</a:t>
            </a:r>
            <a:endParaRPr lang="en-US" b="0" i="0" dirty="0">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Perform security testing to identify vulnerabilities and ensure that user data is protected.</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Implement measures to prevent common security threats like SQL injection or cross-site scripting.</a:t>
            </a:r>
          </a:p>
          <a:p>
            <a:pPr algn="l">
              <a:buFont typeface="Arial" panose="020B0604020202020204" pitchFamily="34" charset="0"/>
              <a:buChar char="•"/>
            </a:pPr>
            <a:endParaRPr lang="en-US" b="0" i="0" dirty="0">
              <a:solidFill>
                <a:srgbClr val="D1D5DB"/>
              </a:solidFill>
              <a:effectLst/>
              <a:latin typeface="Söhne"/>
            </a:endParaRPr>
          </a:p>
        </p:txBody>
      </p:sp>
    </p:spTree>
    <p:extLst>
      <p:ext uri="{BB962C8B-B14F-4D97-AF65-F5344CB8AC3E}">
        <p14:creationId xmlns:p14="http://schemas.microsoft.com/office/powerpoint/2010/main" val="126989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81E42E-0077-87A0-6B36-031041386C11}"/>
              </a:ext>
            </a:extLst>
          </p:cNvPr>
          <p:cNvSpPr txBox="1"/>
          <p:nvPr/>
        </p:nvSpPr>
        <p:spPr>
          <a:xfrm>
            <a:off x="214604" y="167952"/>
            <a:ext cx="6139543" cy="461665"/>
          </a:xfrm>
          <a:prstGeom prst="rect">
            <a:avLst/>
          </a:prstGeom>
          <a:solidFill>
            <a:schemeClr val="tx1">
              <a:lumMod val="50000"/>
            </a:schemeClr>
          </a:solidFill>
        </p:spPr>
        <p:txBody>
          <a:bodyPr wrap="square" rtlCol="0">
            <a:spAutoFit/>
          </a:bodyPr>
          <a:lstStyle/>
          <a:p>
            <a:r>
              <a:rPr lang="en-IN" sz="2400" dirty="0">
                <a:solidFill>
                  <a:schemeClr val="bg1"/>
                </a:solidFill>
                <a:latin typeface="Arial Black" panose="020B0A04020102020204" pitchFamily="34" charset="0"/>
              </a:rPr>
              <a:t>Improvement strategies of chatbot:</a:t>
            </a:r>
          </a:p>
        </p:txBody>
      </p:sp>
      <p:sp>
        <p:nvSpPr>
          <p:cNvPr id="7" name="TextBox 6">
            <a:extLst>
              <a:ext uri="{FF2B5EF4-FFF2-40B4-BE49-F238E27FC236}">
                <a16:creationId xmlns:a16="http://schemas.microsoft.com/office/drawing/2014/main" id="{68F0FF56-46DB-4FAF-FAF3-DFE0CFC8AAFC}"/>
              </a:ext>
            </a:extLst>
          </p:cNvPr>
          <p:cNvSpPr txBox="1"/>
          <p:nvPr/>
        </p:nvSpPr>
        <p:spPr>
          <a:xfrm>
            <a:off x="744894" y="1291803"/>
            <a:ext cx="10702212" cy="5078313"/>
          </a:xfrm>
          <a:prstGeom prst="rect">
            <a:avLst/>
          </a:prstGeom>
          <a:noFill/>
        </p:spPr>
        <p:txBody>
          <a:bodyPr wrap="square" rtlCol="0">
            <a:spAutoFit/>
          </a:bodyPr>
          <a:lstStyle/>
          <a:p>
            <a:pPr algn="l"/>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1. </a:t>
            </a:r>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User Feedback Analysis:</a:t>
            </a:r>
            <a:endParaRPr lang="en-US" b="0" i="0" dirty="0">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Gather feedback from users and analyze their interactions with the chatbot.</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Identify common issues and areas for improvement based on user suggestions and complaints.</a:t>
            </a:r>
          </a:p>
          <a:p>
            <a:pPr algn="l"/>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2. </a:t>
            </a:r>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Natural Language Processing (NLP) Enhancement:</a:t>
            </a:r>
            <a:endParaRPr lang="en-US" b="0" i="0" dirty="0">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Fine-tune NLP models based on user interactions.</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Incorporate user queries and responses into training data to improve the bot's language understanding.</a:t>
            </a:r>
          </a:p>
          <a:p>
            <a:pPr algn="l"/>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3. </a:t>
            </a:r>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Error Handling Refinement:</a:t>
            </a:r>
            <a:endParaRPr lang="en-US" b="0" i="0" dirty="0">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Identify common errors and ambiguous queries.</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Implement specific error messages or prompts to guide users and request clarifications.</a:t>
            </a:r>
          </a:p>
          <a:p>
            <a:pPr algn="l"/>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4. </a:t>
            </a:r>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Context Management Optimization:</a:t>
            </a:r>
            <a:endParaRPr lang="en-US" b="0" i="0" dirty="0">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Enhance the chatbot’s ability to maintain context across conversations.</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Implement context-aware responses, allowing the bot to refer to past interactions.</a:t>
            </a:r>
          </a:p>
          <a:p>
            <a:pPr algn="l"/>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5. </a:t>
            </a:r>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A/B Testing:</a:t>
            </a:r>
            <a:endParaRPr lang="en-US" b="0" i="0" dirty="0">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Implement A/B testing to compare different versions of the chatbot.</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Analyze user engagement metrics and user feedback to determine which version performs better.</a:t>
            </a:r>
          </a:p>
          <a:p>
            <a:pPr algn="l"/>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6. </a:t>
            </a:r>
            <a:r>
              <a:rPr lang="en-US" b="1" i="0" dirty="0">
                <a:solidFill>
                  <a:schemeClr val="accent6">
                    <a:lumMod val="75000"/>
                  </a:schemeClr>
                </a:solidFill>
                <a:effectLst/>
                <a:latin typeface="Times New Roman" panose="02020603050405020304" pitchFamily="18" charset="0"/>
                <a:cs typeface="Times New Roman" panose="02020603050405020304" pitchFamily="18" charset="0"/>
              </a:rPr>
              <a:t>Continuous Monitoring:</a:t>
            </a:r>
            <a:endParaRPr lang="en-US" b="0" i="0" dirty="0">
              <a:solidFill>
                <a:schemeClr val="accent6">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Monitor chatbot interactions in real-time.</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Use analytics to track user behavior, identify drop-off points, and enhance the user journey.</a:t>
            </a:r>
          </a:p>
        </p:txBody>
      </p:sp>
    </p:spTree>
    <p:extLst>
      <p:ext uri="{BB962C8B-B14F-4D97-AF65-F5344CB8AC3E}">
        <p14:creationId xmlns:p14="http://schemas.microsoft.com/office/powerpoint/2010/main" val="278370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DB041E-14A8-9645-84B8-D418C3103BF5}"/>
              </a:ext>
            </a:extLst>
          </p:cNvPr>
          <p:cNvSpPr txBox="1"/>
          <p:nvPr/>
        </p:nvSpPr>
        <p:spPr>
          <a:xfrm>
            <a:off x="270589" y="139959"/>
            <a:ext cx="2192694" cy="461665"/>
          </a:xfrm>
          <a:prstGeom prst="rect">
            <a:avLst/>
          </a:prstGeom>
          <a:solidFill>
            <a:schemeClr val="tx1">
              <a:lumMod val="50000"/>
            </a:schemeClr>
          </a:solidFill>
        </p:spPr>
        <p:txBody>
          <a:bodyPr wrap="square" rtlCol="0">
            <a:spAutoFit/>
          </a:bodyPr>
          <a:lstStyle/>
          <a:p>
            <a:r>
              <a:rPr lang="en-IN" sz="2400" b="1" dirty="0">
                <a:solidFill>
                  <a:schemeClr val="bg1"/>
                </a:solidFill>
                <a:latin typeface="Arial Black" panose="020B0A04020102020204" pitchFamily="34" charset="0"/>
              </a:rPr>
              <a:t>Conclusion:</a:t>
            </a:r>
          </a:p>
        </p:txBody>
      </p:sp>
      <p:sp>
        <p:nvSpPr>
          <p:cNvPr id="3" name="TextBox 2">
            <a:extLst>
              <a:ext uri="{FF2B5EF4-FFF2-40B4-BE49-F238E27FC236}">
                <a16:creationId xmlns:a16="http://schemas.microsoft.com/office/drawing/2014/main" id="{870A2E37-9567-72CA-522C-361F44E64864}"/>
              </a:ext>
            </a:extLst>
          </p:cNvPr>
          <p:cNvSpPr txBox="1"/>
          <p:nvPr/>
        </p:nvSpPr>
        <p:spPr>
          <a:xfrm flipH="1">
            <a:off x="745513" y="1399591"/>
            <a:ext cx="6672323" cy="5262979"/>
          </a:xfrm>
          <a:prstGeom prst="rect">
            <a:avLst/>
          </a:prstGeom>
          <a:noFill/>
        </p:spPr>
        <p:txBody>
          <a:bodyPr wrap="square" rtlCol="0">
            <a:spAutoFit/>
          </a:bodyPr>
          <a:lstStyle/>
          <a:p>
            <a:r>
              <a:rPr lang="en-US" sz="2400" b="1" dirty="0">
                <a:solidFill>
                  <a:srgbClr val="D1D5DB"/>
                </a:solidFill>
                <a:latin typeface="Times New Roman" panose="02020603050405020304" pitchFamily="18" charset="0"/>
                <a:cs typeface="Times New Roman" panose="02020603050405020304" pitchFamily="18" charset="0"/>
              </a:rPr>
              <a:t>C</a:t>
            </a:r>
            <a:r>
              <a:rPr lang="en-US" sz="2400" b="1" i="0" dirty="0">
                <a:solidFill>
                  <a:srgbClr val="D1D5DB"/>
                </a:solidFill>
                <a:effectLst/>
                <a:latin typeface="Times New Roman" panose="02020603050405020304" pitchFamily="18" charset="0"/>
                <a:cs typeface="Times New Roman" panose="02020603050405020304" pitchFamily="18" charset="0"/>
              </a:rPr>
              <a:t>hatbots represent a transformative force in human-computer interaction. Their ability to engage, assist, and learn from users is reshaping how we access information, seek assistance, and connect with businesses and services. As we move forward, the collaboration between human creativity and artificial intelligence will continue to define the future of chatbots, offering boundless opportunities to enhance user experiences, streamline processes, and create meaningful, personalized interactions in the digital realm. The journey has just begun, and the potential for innovation in the world of chatbots knows no bounds.</a:t>
            </a:r>
            <a:endParaRPr lang="en-IN" sz="2400" b="1" dirty="0">
              <a:latin typeface="Times New Roman" panose="02020603050405020304" pitchFamily="18" charset="0"/>
              <a:cs typeface="Times New Roman" panose="02020603050405020304" pitchFamily="18" charset="0"/>
            </a:endParaRPr>
          </a:p>
        </p:txBody>
      </p:sp>
      <p:pic>
        <p:nvPicPr>
          <p:cNvPr id="4" name="Picture 2" descr="How to Use AI Chatbots to Power Up Your Business">
            <a:extLst>
              <a:ext uri="{FF2B5EF4-FFF2-40B4-BE49-F238E27FC236}">
                <a16:creationId xmlns:a16="http://schemas.microsoft.com/office/drawing/2014/main" id="{1E5C7397-C2B2-48DE-A850-ABF837C5F3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6924" y="2079447"/>
            <a:ext cx="4006159" cy="26991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829137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79</TotalTime>
  <Words>1167</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Algerian</vt:lpstr>
      <vt:lpstr>Arial</vt:lpstr>
      <vt:lpstr>Arial Black</vt:lpstr>
      <vt:lpstr>Californian FB</vt:lpstr>
      <vt:lpstr>Century Gothic</vt:lpstr>
      <vt:lpstr>Snap ITC</vt:lpstr>
      <vt:lpstr>Söhne</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Mubeena E M</dc:creator>
  <cp:lastModifiedBy>Mubeena E M</cp:lastModifiedBy>
  <cp:revision>2</cp:revision>
  <dcterms:created xsi:type="dcterms:W3CDTF">2023-10-11T00:57:41Z</dcterms:created>
  <dcterms:modified xsi:type="dcterms:W3CDTF">2023-10-11T15:32:29Z</dcterms:modified>
</cp:coreProperties>
</file>