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309" r:id="rId2"/>
    <p:sldId id="375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4" r:id="rId17"/>
    <p:sldId id="390" r:id="rId18"/>
    <p:sldId id="391" r:id="rId19"/>
    <p:sldId id="395" r:id="rId20"/>
    <p:sldId id="392" r:id="rId21"/>
    <p:sldId id="393" r:id="rId22"/>
    <p:sldId id="396" r:id="rId23"/>
  </p:sldIdLst>
  <p:sldSz cx="12192000" cy="6858000"/>
  <p:notesSz cx="6858000" cy="9144000"/>
  <p:embeddedFontLst>
    <p:embeddedFont>
      <p:font typeface="Wingdings 3" panose="05040102010807070707" pitchFamily="18" charset="2"/>
      <p:regular r:id="rId25"/>
    </p:embeddedFont>
    <p:embeddedFont>
      <p:font typeface="Roboto Mono" panose="020B0604020202020204" charset="0"/>
      <p:regular r:id="rId26"/>
      <p:bold r:id="rId27"/>
      <p:italic r:id="rId28"/>
      <p:boldItalic r:id="rId29"/>
    </p:embeddedFont>
    <p:embeddedFont>
      <p:font typeface="Roboto Condensed" panose="02000000000000000000" pitchFamily="2" charset="0"/>
      <p:regular r:id="rId30"/>
      <p:bold r:id="rId31"/>
      <p:italic r:id="rId32"/>
      <p:boldItalic r:id="rId33"/>
    </p:embeddedFont>
    <p:embeddedFont>
      <p:font typeface="Roboto Condensed Light" panose="02000000000000000000" pitchFamily="2" charset="0"/>
      <p:regular r:id="rId34"/>
      <p:italic r:id="rId35"/>
    </p:embeddedFont>
    <p:embeddedFont>
      <p:font typeface="Segoe UI Black" panose="020B0A02040204020203" pitchFamily="34" charset="0"/>
      <p:bold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6HXV/umA3ELIdz6J5mRMjg==" hashData="a6zw6jroLsC9x2u9n6Qe+tbUG7UUFAcj7T1HQdhIq6TmJYmBFcqK2ZFhW3EVp793w8ScSoId9PlmrCdDSKTgg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673BB7"/>
    <a:srgbClr val="3333FF"/>
    <a:srgbClr val="301B92"/>
    <a:srgbClr val="D10233"/>
    <a:srgbClr val="607D8B"/>
    <a:srgbClr val="ED524F"/>
    <a:srgbClr val="B71B1C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1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64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#2101CS402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dart programming language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#2101CS402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dart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#2101CS402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dart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#2101CS402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dart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#2101CS402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dart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0292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#2101CS402 (MDAF)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dart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3F305CB-DBE2-45D5-8D0B-92106F27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5"/>
            <a:ext cx="7035300" cy="3241088"/>
          </a:xfrm>
        </p:spPr>
        <p:txBody>
          <a:bodyPr/>
          <a:lstStyle/>
          <a:p>
            <a:r>
              <a:rPr lang="en-US" dirty="0"/>
              <a:t>Unit : 1.2</a:t>
            </a:r>
            <a:br>
              <a:rPr lang="en-US" dirty="0"/>
            </a:br>
            <a:r>
              <a:rPr lang="en-US" dirty="0"/>
              <a:t>Introduction to Flutter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mehul.bhundiya@darshan.ac.in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+91 - 9428231065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7" y="5537768"/>
            <a:ext cx="4079263" cy="309928"/>
          </a:xfrm>
        </p:spPr>
        <p:txBody>
          <a:bodyPr/>
          <a:lstStyle/>
          <a:p>
            <a:r>
              <a:rPr lang="en-US" dirty="0"/>
              <a:t>Computer Science &amp;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Mehul Bhundiya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Mobile Application Development using Flutter</a:t>
            </a:r>
          </a:p>
          <a:p>
            <a:r>
              <a:rPr lang="en-IN" dirty="0"/>
              <a:t>(MADF) (</a:t>
            </a:r>
            <a:r>
              <a:rPr lang="en-US" dirty="0"/>
              <a:t>2101CS402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" r="26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868F97-07B5-CBB7-9D81-38ADC158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Flutter widgets</a:t>
            </a:r>
            <a:r>
              <a:rPr lang="en-IN" b="1" i="0" u="none" strike="noStrike" dirty="0">
                <a:solidFill>
                  <a:srgbClr val="111111"/>
                </a:solidFill>
                <a:effectLst/>
                <a:latin typeface="PT Sans" panose="020B0503020203020204" pitchFamily="34" charset="77"/>
              </a:rPr>
              <a:t>	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C2B6D0-FE73-7472-2704-90F0FC328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thing to note is that in Flutter, everything is a widget.</a:t>
            </a:r>
          </a:p>
          <a:p>
            <a:r>
              <a:rPr lang="en-US" dirty="0"/>
              <a:t>A widget is simply an instruction that you place within your code and they are the basic building blocks of a Flutter application’s UI.</a:t>
            </a:r>
          </a:p>
          <a:p>
            <a:r>
              <a:rPr lang="en-US" dirty="0"/>
              <a:t>Widgets indicate how its configuration and status should appear in their display.</a:t>
            </a:r>
          </a:p>
          <a:p>
            <a:r>
              <a:rPr lang="en-US" dirty="0"/>
              <a:t>When a widget’s state changes, it rebuilds its description.</a:t>
            </a:r>
          </a:p>
          <a:p>
            <a:r>
              <a:rPr lang="en-US" dirty="0"/>
              <a:t>The framework compares to the previous description to see what changes in the underlying render tree to transition from one state to the next.</a:t>
            </a:r>
          </a:p>
          <a:p>
            <a:r>
              <a:rPr lang="en-US" dirty="0"/>
              <a:t>A widget can be in the form of a button, an image, an icon, or a layout, and placing the widgets together creates a widget tree.</a:t>
            </a:r>
          </a:p>
        </p:txBody>
      </p:sp>
    </p:spTree>
    <p:extLst>
      <p:ext uri="{BB962C8B-B14F-4D97-AF65-F5344CB8AC3E}">
        <p14:creationId xmlns:p14="http://schemas.microsoft.com/office/powerpoint/2010/main" val="276918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CB8B00-CC70-FDD4-740C-890193A7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33B199-E683-5B6E-5531-C1668570E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is the behavior of an app at any given moment.</a:t>
            </a:r>
          </a:p>
          <a:p>
            <a:r>
              <a:rPr lang="en-US" dirty="0"/>
              <a:t>It is a widget’s information when it is first created and how it defines the properties of that widget. </a:t>
            </a:r>
          </a:p>
          <a:p>
            <a:r>
              <a:rPr lang="en-US" dirty="0"/>
              <a:t>This information might change during the lifetime of the widget.</a:t>
            </a:r>
          </a:p>
          <a:p>
            <a:r>
              <a:rPr lang="en-US" dirty="0"/>
              <a:t>To build the UI in Flutter there is two types of widgets:</a:t>
            </a:r>
          </a:p>
          <a:p>
            <a:pPr lvl="1"/>
            <a:r>
              <a:rPr lang="en-US" dirty="0"/>
              <a:t>Stateless widgets</a:t>
            </a:r>
          </a:p>
          <a:p>
            <a:pPr lvl="1"/>
            <a:r>
              <a:rPr lang="en-US" dirty="0"/>
              <a:t>Stateful widgets</a:t>
            </a:r>
          </a:p>
        </p:txBody>
      </p:sp>
    </p:spTree>
    <p:extLst>
      <p:ext uri="{BB962C8B-B14F-4D97-AF65-F5344CB8AC3E}">
        <p14:creationId xmlns:p14="http://schemas.microsoft.com/office/powerpoint/2010/main" val="35752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0A87B6-00D3-7F9B-D772-C9821B21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6B4BF1-9F4D-03EE-38EF-CA0FFE1E1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stateless widget is a widget that describes part of the user interface by building a design that describe the user interface.</a:t>
            </a:r>
          </a:p>
          <a:p>
            <a:r>
              <a:rPr lang="en-US" dirty="0"/>
              <a:t>Stateless widget are useful when user interface does not depend  other than the configuration information.</a:t>
            </a:r>
          </a:p>
          <a:p>
            <a:r>
              <a:rPr lang="en-US" dirty="0"/>
              <a:t>The build method of a stateless widget is typically only called in three situations:</a:t>
            </a:r>
          </a:p>
          <a:p>
            <a:pPr lvl="1"/>
            <a:r>
              <a:rPr lang="en-US" dirty="0"/>
              <a:t>The first time the widget is inserted in the tree.</a:t>
            </a:r>
          </a:p>
          <a:p>
            <a:pPr lvl="1"/>
            <a:r>
              <a:rPr lang="en-US" dirty="0"/>
              <a:t>Widget's parent changes its configuration.</a:t>
            </a:r>
          </a:p>
          <a:p>
            <a:pPr lvl="1"/>
            <a:r>
              <a:rPr lang="en-US" dirty="0"/>
              <a:t>When an </a:t>
            </a:r>
            <a:r>
              <a:rPr lang="en-US" dirty="0" err="1"/>
              <a:t>InheritedWidget</a:t>
            </a:r>
            <a:r>
              <a:rPr lang="en-US" dirty="0"/>
              <a:t> it depends on changes.</a:t>
            </a:r>
          </a:p>
        </p:txBody>
      </p:sp>
    </p:spTree>
    <p:extLst>
      <p:ext uri="{BB962C8B-B14F-4D97-AF65-F5344CB8AC3E}">
        <p14:creationId xmlns:p14="http://schemas.microsoft.com/office/powerpoint/2010/main" val="298224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AC7878-3A33-2BB4-CC69-93EFF091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Widget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1E787734-593A-5DC8-A80C-B325196BAD28}"/>
              </a:ext>
            </a:extLst>
          </p:cNvPr>
          <p:cNvGrpSpPr/>
          <p:nvPr/>
        </p:nvGrpSpPr>
        <p:grpSpPr>
          <a:xfrm>
            <a:off x="528034" y="912596"/>
            <a:ext cx="6375041" cy="3422410"/>
            <a:chOff x="528034" y="912596"/>
            <a:chExt cx="6375041" cy="34224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0ED5A257-1FDE-5832-DECA-81C6ACB6D313}"/>
                </a:ext>
              </a:extLst>
            </p:cNvPr>
            <p:cNvSpPr/>
            <p:nvPr/>
          </p:nvSpPr>
          <p:spPr>
            <a:xfrm>
              <a:off x="940156" y="1247106"/>
              <a:ext cx="5962919" cy="3087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600" b="1" i="0" u="none" strike="noStrike" dirty="0">
                  <a:solidFill>
                    <a:srgbClr val="C00000"/>
                  </a:solidFill>
                  <a:effectLst/>
                  <a:latin typeface="Roboto Mono" panose="020F0502020204030204" pitchFamily="34" charset="0"/>
                </a:rPr>
                <a:t>class</a:t>
              </a: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 </a:t>
              </a:r>
              <a:r>
                <a:rPr lang="en-IN" sz="1600" b="1" i="0" u="none" strike="noStrike" dirty="0" err="1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GreenFrog</a:t>
              </a: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 </a:t>
              </a:r>
              <a:r>
                <a:rPr lang="en-IN" sz="1600" b="1" i="0" u="none" strike="noStrike" dirty="0">
                  <a:solidFill>
                    <a:srgbClr val="C00000"/>
                  </a:solidFill>
                  <a:effectLst/>
                  <a:latin typeface="Roboto Mono" panose="020F0502020204030204" pitchFamily="34" charset="0"/>
                </a:rPr>
                <a:t>extends</a:t>
              </a: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 </a:t>
              </a:r>
              <a:r>
                <a:rPr lang="en-IN" sz="1600" b="1" i="0" u="none" strike="noStrike" dirty="0" err="1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StatelessWidget</a:t>
              </a: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 </a:t>
              </a:r>
            </a:p>
            <a:p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{ </a:t>
              </a:r>
            </a:p>
            <a:p>
              <a:r>
                <a:rPr lang="en-IN" sz="1600" b="1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    </a:t>
              </a:r>
              <a:r>
                <a:rPr lang="en-IN" sz="1600" b="1" i="0" u="none" strike="noStrike" dirty="0" err="1">
                  <a:solidFill>
                    <a:srgbClr val="C00000"/>
                  </a:solidFill>
                  <a:effectLst/>
                  <a:latin typeface="Roboto Mono" panose="020F0502020204030204" pitchFamily="34" charset="0"/>
                </a:rPr>
                <a:t>const</a:t>
              </a: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 </a:t>
              </a:r>
              <a:r>
                <a:rPr lang="en-IN" sz="1600" b="0" i="0" u="none" strike="noStrike" dirty="0" err="1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GreenFrog</a:t>
              </a: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({ </a:t>
              </a:r>
              <a:r>
                <a:rPr lang="en-IN" sz="1600" b="1" i="0" u="none" strike="noStrike" dirty="0" err="1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super</a:t>
              </a:r>
              <a:r>
                <a:rPr lang="en-IN" sz="1600" b="0" i="0" u="none" strike="noStrike" dirty="0" err="1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.key</a:t>
              </a: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 }); </a:t>
              </a:r>
            </a:p>
            <a:p>
              <a:r>
                <a:rPr lang="en-IN" sz="1600" b="1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    </a:t>
              </a:r>
            </a:p>
            <a:p>
              <a:r>
                <a:rPr lang="en-IN" sz="1600" b="1" dirty="0">
                  <a:solidFill>
                    <a:schemeClr val="tx1"/>
                  </a:solidFill>
                  <a:latin typeface="Roboto Mono" panose="020F0502020204030204" pitchFamily="34" charset="0"/>
                </a:rPr>
                <a:t>    </a:t>
              </a:r>
              <a:r>
                <a:rPr lang="en-IN" sz="1600" b="1" i="0" u="none" strike="noStrike" dirty="0">
                  <a:solidFill>
                    <a:srgbClr val="0000FF"/>
                  </a:solidFill>
                  <a:effectLst/>
                  <a:latin typeface="Roboto Mono" panose="020F0502020204030204" pitchFamily="34" charset="0"/>
                </a:rPr>
                <a:t>@override</a:t>
              </a:r>
              <a:r>
                <a:rPr lang="en-IN" sz="1600" b="0" i="0" u="none" strike="noStrike" dirty="0">
                  <a:solidFill>
                    <a:srgbClr val="0000FF"/>
                  </a:solidFill>
                  <a:effectLst/>
                  <a:latin typeface="Roboto Mono" panose="020F0502020204030204" pitchFamily="34" charset="0"/>
                </a:rPr>
                <a:t> </a:t>
              </a:r>
            </a:p>
            <a:p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    Widget build(</a:t>
              </a:r>
              <a:r>
                <a:rPr lang="en-IN" sz="1600" b="0" i="0" u="none" strike="noStrike" dirty="0" err="1">
                  <a:solidFill>
                    <a:srgbClr val="0000FF"/>
                  </a:solidFill>
                  <a:effectLst/>
                  <a:latin typeface="Roboto Mono" panose="020F0502020204030204" pitchFamily="34" charset="0"/>
                </a:rPr>
                <a:t>BuildContext</a:t>
              </a: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 context) </a:t>
              </a:r>
            </a:p>
            <a:p>
              <a:r>
                <a:rPr lang="en-IN" sz="1600" dirty="0">
                  <a:solidFill>
                    <a:schemeClr val="tx1"/>
                  </a:solidFill>
                  <a:latin typeface="Roboto Mono" panose="020F0502020204030204" pitchFamily="34" charset="0"/>
                </a:rPr>
                <a:t>    </a:t>
              </a: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{ </a:t>
              </a:r>
            </a:p>
            <a:p>
              <a:r>
                <a:rPr lang="en-IN" sz="1600" b="1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        return</a:t>
              </a: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 Container(</a:t>
              </a:r>
            </a:p>
            <a:p>
              <a:r>
                <a:rPr lang="en-IN" sz="1600" dirty="0">
                  <a:solidFill>
                    <a:schemeClr val="tx1"/>
                  </a:solidFill>
                  <a:latin typeface="Roboto Mono" panose="020F0502020204030204" pitchFamily="34" charset="0"/>
                </a:rPr>
                <a:t>		</a:t>
              </a:r>
              <a:r>
                <a:rPr lang="en-IN" sz="1600" b="0" i="0" u="none" strike="noStrike" dirty="0" err="1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color</a:t>
              </a: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: </a:t>
              </a:r>
              <a:r>
                <a:rPr lang="en-IN" sz="1600" b="1" i="0" u="none" strike="noStrike" dirty="0" err="1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const</a:t>
              </a: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 </a:t>
              </a:r>
              <a:r>
                <a:rPr lang="en-IN" sz="1600" b="0" i="0" u="none" strike="noStrike" dirty="0" err="1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Color</a:t>
              </a: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(</a:t>
              </a:r>
              <a:r>
                <a:rPr lang="en-IN" sz="1600" b="0" i="0" u="none" strike="noStrike" dirty="0">
                  <a:solidFill>
                    <a:schemeClr val="accent4">
                      <a:lumMod val="75000"/>
                    </a:schemeClr>
                  </a:solidFill>
                  <a:effectLst/>
                  <a:latin typeface="Roboto Mono" panose="020F0502020204030204" pitchFamily="34" charset="0"/>
                </a:rPr>
                <a:t>0xFF2DBD3A</a:t>
              </a: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),</a:t>
              </a:r>
            </a:p>
            <a:p>
              <a:r>
                <a:rPr lang="en-IN" sz="1600" dirty="0">
                  <a:solidFill>
                    <a:schemeClr val="tx1"/>
                  </a:solidFill>
                  <a:latin typeface="Roboto Mono" panose="020F0502020204030204" pitchFamily="34" charset="0"/>
                </a:rPr>
                <a:t>               </a:t>
              </a: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);</a:t>
              </a:r>
            </a:p>
            <a:p>
              <a:r>
                <a:rPr lang="en-IN" sz="1600" dirty="0">
                  <a:solidFill>
                    <a:schemeClr val="tx1"/>
                  </a:solidFill>
                  <a:latin typeface="Roboto Mono" panose="020F0502020204030204" pitchFamily="34" charset="0"/>
                </a:rPr>
                <a:t>    </a:t>
              </a: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} </a:t>
              </a:r>
            </a:p>
            <a:p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Roboto Mono" panose="020F0502020204030204" pitchFamily="34" charset="0"/>
                </a:rPr>
                <a:t>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A3F14B0-0230-EE16-02DA-78EDB0670463}"/>
                </a:ext>
              </a:extLst>
            </p:cNvPr>
            <p:cNvSpPr/>
            <p:nvPr/>
          </p:nvSpPr>
          <p:spPr>
            <a:xfrm>
              <a:off x="528034" y="1247104"/>
              <a:ext cx="412123" cy="3087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" name="Round Same Side Corner Rectangle 6">
              <a:extLst>
                <a:ext uri="{FF2B5EF4-FFF2-40B4-BE49-F238E27FC236}">
                  <a16:creationId xmlns:a16="http://schemas.microsoft.com/office/drawing/2014/main" xmlns="" id="{CF80B992-CECA-5655-C4EB-524C74ED38A9}"/>
                </a:ext>
              </a:extLst>
            </p:cNvPr>
            <p:cNvSpPr/>
            <p:nvPr/>
          </p:nvSpPr>
          <p:spPr>
            <a:xfrm>
              <a:off x="528034" y="912596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68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/>
              <a:t>Stateful</a:t>
            </a:r>
            <a:r>
              <a:rPr lang="en-US" dirty="0"/>
              <a:t> Widget has its own mutable </a:t>
            </a:r>
            <a:r>
              <a:rPr lang="en-US" dirty="0" smtClean="0"/>
              <a:t>state.</a:t>
            </a:r>
          </a:p>
          <a:p>
            <a:r>
              <a:rPr lang="en-US" dirty="0"/>
              <a:t>It is modified according to the user’s input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looks for two things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changed state based on its previous </a:t>
            </a:r>
            <a:r>
              <a:rPr lang="en-US" dirty="0" smtClean="0"/>
              <a:t>state.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updated view of the user interface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err="1"/>
              <a:t>Stateful</a:t>
            </a:r>
            <a:r>
              <a:rPr lang="en-US" dirty="0"/>
              <a:t> Widget triggers a </a:t>
            </a:r>
            <a:r>
              <a:rPr lang="en-US" dirty="0" smtClean="0">
                <a:solidFill>
                  <a:srgbClr val="C00000"/>
                </a:solidFill>
              </a:rPr>
              <a:t>build() </a:t>
            </a:r>
            <a:r>
              <a:rPr lang="en-US" dirty="0" smtClean="0"/>
              <a:t>method again </a:t>
            </a:r>
            <a:r>
              <a:rPr lang="en-US" dirty="0"/>
              <a:t>for creating its children </a:t>
            </a:r>
            <a:r>
              <a:rPr lang="en-US" dirty="0" smtClean="0"/>
              <a:t>widgets and </a:t>
            </a:r>
            <a:r>
              <a:rPr lang="en-US" dirty="0"/>
              <a:t>the subclass of the state holds the related data</a:t>
            </a:r>
            <a:r>
              <a:rPr lang="en-US" dirty="0" smtClean="0"/>
              <a:t>.</a:t>
            </a:r>
          </a:p>
          <a:p>
            <a:r>
              <a:rPr lang="en-US" dirty="0"/>
              <a:t>It is often used in cases where redrawing of a widget is needed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Stateful</a:t>
            </a:r>
            <a:r>
              <a:rPr lang="en-US" dirty="0" smtClean="0"/>
              <a:t> Widget can change when:</a:t>
            </a:r>
          </a:p>
          <a:p>
            <a:pPr lvl="1"/>
            <a:r>
              <a:rPr lang="en-US" dirty="0"/>
              <a:t>There is a User Input included</a:t>
            </a:r>
          </a:p>
          <a:p>
            <a:pPr lvl="1"/>
            <a:r>
              <a:rPr lang="en-US" dirty="0"/>
              <a:t>There are some User Interaction</a:t>
            </a:r>
          </a:p>
          <a:p>
            <a:pPr lvl="1"/>
            <a:r>
              <a:rPr lang="en-US" dirty="0"/>
              <a:t>There are some Dynamic Changes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6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Widget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57578" y="873959"/>
            <a:ext cx="6375041" cy="3582130"/>
            <a:chOff x="373488" y="989869"/>
            <a:chExt cx="6375041" cy="35821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0ED5A257-1FDE-5832-DECA-81C6ACB6D313}"/>
                </a:ext>
              </a:extLst>
            </p:cNvPr>
            <p:cNvSpPr/>
            <p:nvPr/>
          </p:nvSpPr>
          <p:spPr>
            <a:xfrm>
              <a:off x="785610" y="1324378"/>
              <a:ext cx="5962919" cy="32476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600" b="1" dirty="0">
                  <a:solidFill>
                    <a:srgbClr val="C00000"/>
                  </a:solidFill>
                  <a:latin typeface="+mj-lt"/>
                </a:rPr>
                <a:t>class</a:t>
              </a:r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1600" b="1" dirty="0" err="1">
                  <a:solidFill>
                    <a:schemeClr val="tx1"/>
                  </a:solidFill>
                  <a:latin typeface="+mj-lt"/>
                </a:rPr>
                <a:t>MyApp</a:t>
              </a:r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1600" b="1" dirty="0">
                  <a:solidFill>
                    <a:srgbClr val="C00000"/>
                  </a:solidFill>
                  <a:latin typeface="+mj-lt"/>
                </a:rPr>
                <a:t>extends</a:t>
              </a:r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1600" b="1" dirty="0" err="1">
                  <a:solidFill>
                    <a:schemeClr val="tx1"/>
                  </a:solidFill>
                  <a:latin typeface="+mj-lt"/>
                </a:rPr>
                <a:t>StatefulWidget</a:t>
              </a:r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 {</a:t>
              </a:r>
            </a:p>
            <a:p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  </a:t>
              </a:r>
              <a:r>
                <a:rPr lang="en-IN" sz="1600" b="1" dirty="0" err="1">
                  <a:solidFill>
                    <a:srgbClr val="C00000"/>
                  </a:solidFill>
                  <a:latin typeface="+mj-lt"/>
                </a:rPr>
                <a:t>const</a:t>
              </a:r>
              <a:r>
                <a:rPr lang="en-IN" sz="1600" b="1" dirty="0">
                  <a:solidFill>
                    <a:srgbClr val="C00000"/>
                  </a:solidFill>
                  <a:latin typeface="+mj-lt"/>
                </a:rPr>
                <a:t> </a:t>
              </a:r>
              <a:r>
                <a:rPr lang="en-IN" sz="1600" b="1" dirty="0" err="1">
                  <a:solidFill>
                    <a:schemeClr val="tx1"/>
                  </a:solidFill>
                  <a:latin typeface="+mj-lt"/>
                </a:rPr>
                <a:t>MyApp</a:t>
              </a:r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({Key? key}) : super(key: key);</a:t>
              </a:r>
            </a:p>
            <a:p>
              <a:endParaRPr lang="en-IN" sz="1600" b="1" dirty="0">
                <a:solidFill>
                  <a:schemeClr val="tx1"/>
                </a:solidFill>
                <a:latin typeface="+mj-lt"/>
              </a:endParaRPr>
            </a:p>
            <a:p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  @override</a:t>
              </a:r>
            </a:p>
            <a:p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  State&lt;</a:t>
              </a:r>
              <a:r>
                <a:rPr lang="en-IN" sz="1600" b="1" dirty="0" err="1">
                  <a:solidFill>
                    <a:schemeClr val="tx1"/>
                  </a:solidFill>
                  <a:latin typeface="+mj-lt"/>
                </a:rPr>
                <a:t>MyApp</a:t>
              </a:r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&gt; </a:t>
              </a:r>
              <a:r>
                <a:rPr lang="en-IN" sz="1600" b="1" dirty="0" err="1">
                  <a:solidFill>
                    <a:schemeClr val="tx1"/>
                  </a:solidFill>
                  <a:latin typeface="+mj-lt"/>
                </a:rPr>
                <a:t>createState</a:t>
              </a:r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() =&gt; _</a:t>
              </a:r>
              <a:r>
                <a:rPr lang="en-IN" sz="1600" b="1" dirty="0" err="1">
                  <a:solidFill>
                    <a:schemeClr val="tx1"/>
                  </a:solidFill>
                  <a:latin typeface="+mj-lt"/>
                </a:rPr>
                <a:t>MyAppState</a:t>
              </a:r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();</a:t>
              </a:r>
            </a:p>
            <a:p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}</a:t>
              </a:r>
            </a:p>
            <a:p>
              <a:endParaRPr lang="en-IN" sz="1600" b="1" dirty="0">
                <a:solidFill>
                  <a:schemeClr val="tx1"/>
                </a:solidFill>
                <a:latin typeface="+mj-lt"/>
              </a:endParaRPr>
            </a:p>
            <a:p>
              <a:r>
                <a:rPr lang="en-IN" sz="1600" b="1" dirty="0">
                  <a:solidFill>
                    <a:srgbClr val="C00000"/>
                  </a:solidFill>
                  <a:latin typeface="+mj-lt"/>
                </a:rPr>
                <a:t>class</a:t>
              </a:r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 _</a:t>
              </a:r>
              <a:r>
                <a:rPr lang="en-IN" sz="1600" b="1" dirty="0" err="1">
                  <a:solidFill>
                    <a:schemeClr val="tx1"/>
                  </a:solidFill>
                  <a:latin typeface="+mj-lt"/>
                </a:rPr>
                <a:t>MyAppState</a:t>
              </a:r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1600" b="1" dirty="0">
                  <a:solidFill>
                    <a:srgbClr val="C00000"/>
                  </a:solidFill>
                  <a:latin typeface="+mj-lt"/>
                </a:rPr>
                <a:t>extends</a:t>
              </a:r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 State&lt;</a:t>
              </a:r>
              <a:r>
                <a:rPr lang="en-IN" sz="1600" b="1" dirty="0" err="1">
                  <a:solidFill>
                    <a:schemeClr val="tx1"/>
                  </a:solidFill>
                  <a:latin typeface="+mj-lt"/>
                </a:rPr>
                <a:t>MyApp</a:t>
              </a:r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&gt; {</a:t>
              </a:r>
            </a:p>
            <a:p>
              <a:r>
                <a:rPr lang="en-IN" sz="1600" b="1" dirty="0">
                  <a:solidFill>
                    <a:srgbClr val="0000FF"/>
                  </a:solidFill>
                  <a:latin typeface="+mj-lt"/>
                </a:rPr>
                <a:t>  @override</a:t>
              </a:r>
            </a:p>
            <a:p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  Widget build(</a:t>
              </a:r>
              <a:r>
                <a:rPr lang="en-IN" sz="1600" b="1" dirty="0" err="1">
                  <a:solidFill>
                    <a:srgbClr val="0000FF"/>
                  </a:solidFill>
                  <a:latin typeface="+mj-lt"/>
                </a:rPr>
                <a:t>BuildContext</a:t>
              </a:r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 context) {</a:t>
              </a:r>
            </a:p>
            <a:p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    return Container();</a:t>
              </a:r>
            </a:p>
            <a:p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  }</a:t>
              </a:r>
            </a:p>
            <a:p>
              <a:r>
                <a:rPr lang="en-IN" sz="1600" b="1" dirty="0">
                  <a:solidFill>
                    <a:schemeClr val="tx1"/>
                  </a:solidFill>
                  <a:latin typeface="+mj-lt"/>
                </a:rPr>
                <a:t>}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A3F14B0-0230-EE16-02DA-78EDB0670463}"/>
                </a:ext>
              </a:extLst>
            </p:cNvPr>
            <p:cNvSpPr/>
            <p:nvPr/>
          </p:nvSpPr>
          <p:spPr>
            <a:xfrm>
              <a:off x="373488" y="1324377"/>
              <a:ext cx="412123" cy="32476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 Same Side Corner Rectangle 6">
              <a:extLst>
                <a:ext uri="{FF2B5EF4-FFF2-40B4-BE49-F238E27FC236}">
                  <a16:creationId xmlns:a16="http://schemas.microsoft.com/office/drawing/2014/main" xmlns="" id="{CF80B992-CECA-5655-C4EB-524C74ED38A9}"/>
                </a:ext>
              </a:extLst>
            </p:cNvPr>
            <p:cNvSpPr/>
            <p:nvPr/>
          </p:nvSpPr>
          <p:spPr>
            <a:xfrm>
              <a:off x="373488" y="98986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4556242"/>
            <a:ext cx="11929641" cy="206349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MyApp</a:t>
            </a:r>
            <a:r>
              <a:rPr lang="en-US" dirty="0"/>
              <a:t> is a class that extends </a:t>
            </a:r>
            <a:r>
              <a:rPr lang="en-US" dirty="0" err="1"/>
              <a:t>Stateful</a:t>
            </a:r>
            <a:r>
              <a:rPr lang="en-US" dirty="0"/>
              <a:t> Widget. 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generic method </a:t>
            </a:r>
            <a:r>
              <a:rPr lang="en-US" b="1" dirty="0" err="1"/>
              <a:t>createState</a:t>
            </a:r>
            <a:r>
              <a:rPr lang="en-US" b="1" dirty="0"/>
              <a:t>() </a:t>
            </a:r>
            <a:r>
              <a:rPr lang="en-US" dirty="0"/>
              <a:t>creates a mutable </a:t>
            </a:r>
            <a:r>
              <a:rPr lang="en-US" dirty="0" smtClean="0"/>
              <a:t>state.</a:t>
            </a:r>
          </a:p>
          <a:p>
            <a:r>
              <a:rPr lang="en-US" dirty="0"/>
              <a:t>The </a:t>
            </a:r>
            <a:r>
              <a:rPr lang="en-US" b="1" dirty="0"/>
              <a:t>_</a:t>
            </a:r>
            <a:r>
              <a:rPr lang="en-US" b="1" dirty="0" err="1"/>
              <a:t>MyAppState</a:t>
            </a:r>
            <a:r>
              <a:rPr lang="en-US" dirty="0"/>
              <a:t> class extends another state.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Widget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used by the widget might change.</a:t>
            </a:r>
          </a:p>
          <a:p>
            <a:r>
              <a:rPr lang="en-US" dirty="0"/>
              <a:t>The data can't be read synchronously when the widget is built</a:t>
            </a:r>
            <a:r>
              <a:rPr lang="en-US" dirty="0" smtClean="0"/>
              <a:t>.</a:t>
            </a:r>
          </a:p>
          <a:p>
            <a:r>
              <a:rPr lang="en-US" dirty="0"/>
              <a:t>All state must be established by the time the build method is </a:t>
            </a:r>
            <a:r>
              <a:rPr lang="en-US" dirty="0" smtClean="0"/>
              <a:t>called.</a:t>
            </a:r>
          </a:p>
          <a:p>
            <a:r>
              <a:rPr lang="en-US" dirty="0"/>
              <a:t>The lifecycle has the following simplified steps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createState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mounted == </a:t>
            </a:r>
            <a:r>
              <a:rPr lang="en-US" dirty="0" smtClean="0"/>
              <a:t>true</a:t>
            </a:r>
          </a:p>
          <a:p>
            <a:pPr lvl="1"/>
            <a:r>
              <a:rPr lang="en-US" dirty="0"/>
              <a:t>initState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didChangeDependencies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build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didUpdateWidget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setState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deactivate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dispose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mounted == false</a:t>
            </a:r>
          </a:p>
        </p:txBody>
      </p:sp>
    </p:spTree>
    <p:extLst>
      <p:ext uri="{BB962C8B-B14F-4D97-AF65-F5344CB8AC3E}">
        <p14:creationId xmlns:p14="http://schemas.microsoft.com/office/powerpoint/2010/main" val="154863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</a:t>
            </a:r>
            <a:r>
              <a:rPr lang="en-US" dirty="0" smtClean="0"/>
              <a:t>Widget Life </a:t>
            </a:r>
            <a:r>
              <a:rPr lang="en-US" dirty="0"/>
              <a:t>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createState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When we </a:t>
            </a:r>
            <a:r>
              <a:rPr lang="en-US" dirty="0"/>
              <a:t>create build a </a:t>
            </a:r>
            <a:r>
              <a:rPr lang="en-US" dirty="0" err="1"/>
              <a:t>StatefulWidget</a:t>
            </a:r>
            <a:r>
              <a:rPr lang="en-US" dirty="0"/>
              <a:t>, it immediately calls </a:t>
            </a:r>
            <a:r>
              <a:rPr lang="en-US" dirty="0" err="1">
                <a:solidFill>
                  <a:srgbClr val="C00000"/>
                </a:solidFill>
              </a:rPr>
              <a:t>createState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This method must exist.</a:t>
            </a:r>
            <a:endParaRPr lang="en-US" dirty="0" smtClean="0"/>
          </a:p>
          <a:p>
            <a:pPr lvl="1"/>
            <a:r>
              <a:rPr lang="en-US" dirty="0" err="1" smtClean="0"/>
              <a:t>BuildContext</a:t>
            </a:r>
            <a:r>
              <a:rPr lang="en-US" dirty="0" smtClean="0"/>
              <a:t> </a:t>
            </a:r>
            <a:r>
              <a:rPr lang="en-US" dirty="0"/>
              <a:t>is the widget associated with the state. 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US" b="1" dirty="0" err="1" smtClean="0"/>
              <a:t>BuildContext</a:t>
            </a:r>
            <a:r>
              <a:rPr lang="en-US" b="1" dirty="0"/>
              <a:t> (</a:t>
            </a:r>
            <a:r>
              <a:rPr lang="en-US" b="1" dirty="0" smtClean="0"/>
              <a:t>mounted </a:t>
            </a:r>
            <a:r>
              <a:rPr lang="en-US" b="1" dirty="0"/>
              <a:t>== </a:t>
            </a:r>
            <a:r>
              <a:rPr lang="en-US" b="1" dirty="0" smtClean="0"/>
              <a:t>true)</a:t>
            </a:r>
            <a:endParaRPr lang="en-US" b="1" dirty="0"/>
          </a:p>
          <a:p>
            <a:pPr lvl="1"/>
            <a:r>
              <a:rPr lang="en-US" dirty="0"/>
              <a:t>It provides information regarding which widget is to be built/re-build.</a:t>
            </a:r>
          </a:p>
          <a:p>
            <a:pPr lvl="1"/>
            <a:r>
              <a:rPr lang="en-US" dirty="0" err="1"/>
              <a:t>BuildContext</a:t>
            </a:r>
            <a:r>
              <a:rPr lang="en-US" dirty="0"/>
              <a:t> is the widget associated with the state. 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030310" y="2322039"/>
            <a:ext cx="6375041" cy="1348440"/>
            <a:chOff x="1030310" y="2322039"/>
            <a:chExt cx="6375041" cy="13484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0ED5A257-1FDE-5832-DECA-81C6ACB6D313}"/>
                </a:ext>
              </a:extLst>
            </p:cNvPr>
            <p:cNvSpPr/>
            <p:nvPr/>
          </p:nvSpPr>
          <p:spPr>
            <a:xfrm>
              <a:off x="1442432" y="2656548"/>
              <a:ext cx="5962919" cy="10139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rgbClr val="C00000"/>
                  </a:solidFill>
                  <a:latin typeface="+mj-lt"/>
                </a:rPr>
                <a:t>class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+mj-lt"/>
                </a:rPr>
                <a:t>MyHomePage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1600" b="1" dirty="0">
                  <a:solidFill>
                    <a:srgbClr val="C00000"/>
                  </a:solidFill>
                  <a:latin typeface="+mj-lt"/>
                </a:rPr>
                <a:t>extends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+mj-lt"/>
                </a:rPr>
                <a:t>StatefulWidget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{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 @override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 _</a:t>
              </a:r>
              <a:r>
                <a:rPr lang="en-US" sz="1600" b="1" dirty="0" err="1">
                  <a:solidFill>
                    <a:schemeClr val="tx1"/>
                  </a:solidFill>
                  <a:latin typeface="+mj-lt"/>
                </a:rPr>
                <a:t>MyHomePageState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+mj-lt"/>
                </a:rPr>
                <a:t>createState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() =&gt; new _</a:t>
              </a:r>
              <a:r>
                <a:rPr lang="en-US" sz="1600" b="1" dirty="0" err="1">
                  <a:solidFill>
                    <a:schemeClr val="tx1"/>
                  </a:solidFill>
                  <a:latin typeface="+mj-lt"/>
                </a:rPr>
                <a:t>MyHomePageState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();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}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A3F14B0-0230-EE16-02DA-78EDB0670463}"/>
                </a:ext>
              </a:extLst>
            </p:cNvPr>
            <p:cNvSpPr/>
            <p:nvPr/>
          </p:nvSpPr>
          <p:spPr>
            <a:xfrm>
              <a:off x="1030310" y="2656547"/>
              <a:ext cx="412123" cy="10139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" name="Round Same Side Corner Rectangle 6">
              <a:extLst>
                <a:ext uri="{FF2B5EF4-FFF2-40B4-BE49-F238E27FC236}">
                  <a16:creationId xmlns:a16="http://schemas.microsoft.com/office/drawing/2014/main" xmlns="" id="{CF80B992-CECA-5655-C4EB-524C74ED38A9}"/>
                </a:ext>
              </a:extLst>
            </p:cNvPr>
            <p:cNvSpPr/>
            <p:nvPr/>
          </p:nvSpPr>
          <p:spPr>
            <a:xfrm>
              <a:off x="1030310" y="232203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30310" y="5128732"/>
            <a:ext cx="6375041" cy="1122266"/>
            <a:chOff x="1030310" y="5128732"/>
            <a:chExt cx="6375041" cy="112226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0ED5A257-1FDE-5832-DECA-81C6ACB6D313}"/>
                </a:ext>
              </a:extLst>
            </p:cNvPr>
            <p:cNvSpPr/>
            <p:nvPr/>
          </p:nvSpPr>
          <p:spPr>
            <a:xfrm>
              <a:off x="1442432" y="5463241"/>
              <a:ext cx="5962919" cy="787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rgbClr val="C00000"/>
                  </a:solidFill>
                  <a:latin typeface="+mj-lt"/>
                </a:rPr>
                <a:t>Widget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build(</a:t>
              </a:r>
              <a:r>
                <a:rPr lang="en-US" sz="1600" b="1" dirty="0" err="1">
                  <a:solidFill>
                    <a:schemeClr val="tx1"/>
                  </a:solidFill>
                  <a:latin typeface="+mj-lt"/>
                </a:rPr>
                <a:t>BuildContext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context) {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+mj-lt"/>
                </a:rPr>
                <a:t>return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Container();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}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CA3F14B0-0230-EE16-02DA-78EDB0670463}"/>
                </a:ext>
              </a:extLst>
            </p:cNvPr>
            <p:cNvSpPr/>
            <p:nvPr/>
          </p:nvSpPr>
          <p:spPr>
            <a:xfrm>
              <a:off x="1030310" y="5463240"/>
              <a:ext cx="412123" cy="787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xmlns="" id="{CF80B992-CECA-5655-C4EB-524C74ED38A9}"/>
                </a:ext>
              </a:extLst>
            </p:cNvPr>
            <p:cNvSpPr/>
            <p:nvPr/>
          </p:nvSpPr>
          <p:spPr>
            <a:xfrm>
              <a:off x="1030310" y="5128732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395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Widget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initState</a:t>
            </a:r>
            <a:r>
              <a:rPr lang="en-US" b="1" dirty="0" smtClean="0"/>
              <a:t>()</a:t>
            </a:r>
            <a:endParaRPr lang="en-US" dirty="0" smtClean="0"/>
          </a:p>
          <a:p>
            <a:pPr lvl="1"/>
            <a:r>
              <a:rPr lang="en-US" dirty="0"/>
              <a:t>This method is the entry point of a widget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initializes all the methods that the build method will depend upon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This is called only once in a widget’s lifetime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b="1" dirty="0" err="1"/>
              <a:t>didChangeDependencies</a:t>
            </a:r>
            <a:r>
              <a:rPr lang="en-US" b="1" dirty="0"/>
              <a:t>()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/>
              <a:t>It is used for loading the dependencies required for execution of a state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solidFill>
                  <a:srgbClr val="C00000"/>
                </a:solidFill>
              </a:rPr>
              <a:t>didChangeDependencies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is called immediately after the </a:t>
            </a:r>
            <a:r>
              <a:rPr lang="en-US" dirty="0">
                <a:solidFill>
                  <a:srgbClr val="C00000"/>
                </a:solidFill>
              </a:rPr>
              <a:t>initState() </a:t>
            </a:r>
            <a:r>
              <a:rPr lang="en-US" dirty="0"/>
              <a:t>is </a:t>
            </a:r>
            <a:r>
              <a:rPr lang="en-US" dirty="0" smtClean="0"/>
              <a:t>called.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repaints the widgets that rely on that state for configuration. 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40158" y="2321866"/>
            <a:ext cx="6375041" cy="1122266"/>
            <a:chOff x="940158" y="2321866"/>
            <a:chExt cx="6375041" cy="11222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0ED5A257-1FDE-5832-DECA-81C6ACB6D313}"/>
                </a:ext>
              </a:extLst>
            </p:cNvPr>
            <p:cNvSpPr/>
            <p:nvPr/>
          </p:nvSpPr>
          <p:spPr>
            <a:xfrm>
              <a:off x="1352280" y="2656375"/>
              <a:ext cx="5962919" cy="787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initState() {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    </a:t>
              </a:r>
              <a:r>
                <a:rPr lang="en-US" sz="1600" b="1" dirty="0" err="1" smtClean="0">
                  <a:solidFill>
                    <a:schemeClr val="tx1"/>
                  </a:solidFill>
                  <a:latin typeface="+mj-lt"/>
                </a:rPr>
                <a:t>super.init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();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}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A3F14B0-0230-EE16-02DA-78EDB0670463}"/>
                </a:ext>
              </a:extLst>
            </p:cNvPr>
            <p:cNvSpPr/>
            <p:nvPr/>
          </p:nvSpPr>
          <p:spPr>
            <a:xfrm>
              <a:off x="940158" y="2656374"/>
              <a:ext cx="412123" cy="787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 Same Side Corner Rectangle 6">
              <a:extLst>
                <a:ext uri="{FF2B5EF4-FFF2-40B4-BE49-F238E27FC236}">
                  <a16:creationId xmlns:a16="http://schemas.microsoft.com/office/drawing/2014/main" xmlns="" id="{CF80B992-CECA-5655-C4EB-524C74ED38A9}"/>
                </a:ext>
              </a:extLst>
            </p:cNvPr>
            <p:cNvSpPr/>
            <p:nvPr/>
          </p:nvSpPr>
          <p:spPr>
            <a:xfrm>
              <a:off x="940158" y="2321866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40158" y="5115119"/>
            <a:ext cx="6375041" cy="892594"/>
            <a:chOff x="940158" y="5115119"/>
            <a:chExt cx="6375041" cy="8925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0ED5A257-1FDE-5832-DECA-81C6ACB6D313}"/>
                </a:ext>
              </a:extLst>
            </p:cNvPr>
            <p:cNvSpPr/>
            <p:nvPr/>
          </p:nvSpPr>
          <p:spPr>
            <a:xfrm>
              <a:off x="1352280" y="5449629"/>
              <a:ext cx="5962919" cy="5580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lang="en-US" sz="1600" b="1" dirty="0" err="1">
                  <a:solidFill>
                    <a:schemeClr val="tx1"/>
                  </a:solidFill>
                  <a:latin typeface="+mj-lt"/>
                </a:rPr>
                <a:t>didChangeDependencies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() </a:t>
              </a: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{</a:t>
              </a:r>
              <a:endParaRPr lang="en-US" sz="1600" b="1" dirty="0">
                <a:solidFill>
                  <a:schemeClr val="tx1"/>
                </a:solidFill>
                <a:latin typeface="+mj-lt"/>
              </a:endParaRPr>
            </a:p>
            <a:p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}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CA3F14B0-0230-EE16-02DA-78EDB0670463}"/>
                </a:ext>
              </a:extLst>
            </p:cNvPr>
            <p:cNvSpPr/>
            <p:nvPr/>
          </p:nvSpPr>
          <p:spPr>
            <a:xfrm>
              <a:off x="940158" y="5449627"/>
              <a:ext cx="412123" cy="5580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 Same Side Corner Rectangle 9">
              <a:extLst>
                <a:ext uri="{FF2B5EF4-FFF2-40B4-BE49-F238E27FC236}">
                  <a16:creationId xmlns:a16="http://schemas.microsoft.com/office/drawing/2014/main" xmlns="" id="{CF80B992-CECA-5655-C4EB-524C74ED38A9}"/>
                </a:ext>
              </a:extLst>
            </p:cNvPr>
            <p:cNvSpPr/>
            <p:nvPr/>
          </p:nvSpPr>
          <p:spPr>
            <a:xfrm>
              <a:off x="940158" y="511511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49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Widget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build()</a:t>
            </a:r>
          </a:p>
          <a:p>
            <a:pPr lvl="1"/>
            <a:r>
              <a:rPr lang="en-US" dirty="0"/>
              <a:t>This method is called often It is a required, </a:t>
            </a:r>
            <a:r>
              <a:rPr lang="en-US" dirty="0">
                <a:solidFill>
                  <a:srgbClr val="C00000"/>
                </a:solidFill>
              </a:rPr>
              <a:t>@override </a:t>
            </a:r>
            <a:r>
              <a:rPr lang="en-US" dirty="0"/>
              <a:t>and must return a Widget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b="1" dirty="0" err="1" smtClean="0"/>
              <a:t>didUpdateWidget</a:t>
            </a:r>
            <a:r>
              <a:rPr lang="en-US" b="1" dirty="0"/>
              <a:t>(Widget </a:t>
            </a:r>
            <a:r>
              <a:rPr lang="en-US" b="1" dirty="0" err="1"/>
              <a:t>oldWidget</a:t>
            </a:r>
            <a:r>
              <a:rPr lang="en-US" b="1" dirty="0"/>
              <a:t>)</a:t>
            </a:r>
          </a:p>
          <a:p>
            <a:pPr lvl="1"/>
            <a:r>
              <a:rPr lang="en-US" b="1" dirty="0" err="1">
                <a:solidFill>
                  <a:srgbClr val="C00000"/>
                </a:solidFill>
              </a:rPr>
              <a:t>didUpdateWidget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dirty="0"/>
              <a:t>is called if the parent widget </a:t>
            </a:r>
            <a:r>
              <a:rPr lang="en-US" dirty="0" smtClean="0"/>
              <a:t>changes </a:t>
            </a:r>
            <a:r>
              <a:rPr lang="en-US" dirty="0"/>
              <a:t>and has to rebuild this widget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it's being rebuilt with the same </a:t>
            </a:r>
            <a:r>
              <a:rPr lang="en-US" dirty="0" err="1"/>
              <a:t>runtimeType</a:t>
            </a:r>
            <a:r>
              <a:rPr lang="en-US" dirty="0"/>
              <a:t>, then this method is called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Flutter is re-using the </a:t>
            </a:r>
            <a:r>
              <a:rPr lang="en-US" dirty="0">
                <a:solidFill>
                  <a:srgbClr val="C00000"/>
                </a:solidFill>
              </a:rPr>
              <a:t>state</a:t>
            </a:r>
            <a:r>
              <a:rPr lang="en-US" dirty="0"/>
              <a:t>, which is long lived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 this case, required is to initialize some data again, as one would in </a:t>
            </a:r>
            <a:r>
              <a:rPr lang="en-US" dirty="0">
                <a:solidFill>
                  <a:srgbClr val="C00000"/>
                </a:solidFill>
              </a:rPr>
              <a:t>initState().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940158" y="1672449"/>
            <a:ext cx="6375041" cy="1122266"/>
            <a:chOff x="940158" y="1672449"/>
            <a:chExt cx="6375041" cy="11222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0ED5A257-1FDE-5832-DECA-81C6ACB6D313}"/>
                </a:ext>
              </a:extLst>
            </p:cNvPr>
            <p:cNvSpPr/>
            <p:nvPr/>
          </p:nvSpPr>
          <p:spPr>
            <a:xfrm>
              <a:off x="1352280" y="2006958"/>
              <a:ext cx="5962919" cy="787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 smtClean="0">
                  <a:solidFill>
                    <a:srgbClr val="C00000"/>
                  </a:solidFill>
                  <a:latin typeface="+mj-lt"/>
                </a:rPr>
                <a:t>Widget</a:t>
              </a: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 build(</a:t>
              </a:r>
              <a:r>
                <a:rPr lang="en-US" sz="1600" b="1" dirty="0" err="1" smtClean="0">
                  <a:solidFill>
                    <a:schemeClr val="tx1"/>
                  </a:solidFill>
                  <a:latin typeface="+mj-lt"/>
                </a:rPr>
                <a:t>BuildContext</a:t>
              </a: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 context) {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    </a:t>
              </a:r>
              <a:r>
                <a:rPr lang="en-US" sz="1600" b="1" dirty="0" smtClean="0">
                  <a:solidFill>
                    <a:srgbClr val="C00000"/>
                  </a:solidFill>
                  <a:latin typeface="+mj-lt"/>
                </a:rPr>
                <a:t>return</a:t>
              </a: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 Container();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}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A3F14B0-0230-EE16-02DA-78EDB0670463}"/>
                </a:ext>
              </a:extLst>
            </p:cNvPr>
            <p:cNvSpPr/>
            <p:nvPr/>
          </p:nvSpPr>
          <p:spPr>
            <a:xfrm>
              <a:off x="940158" y="2006957"/>
              <a:ext cx="412123" cy="787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 Same Side Corner Rectangle 6">
              <a:extLst>
                <a:ext uri="{FF2B5EF4-FFF2-40B4-BE49-F238E27FC236}">
                  <a16:creationId xmlns:a16="http://schemas.microsoft.com/office/drawing/2014/main" xmlns="" id="{CF80B992-CECA-5655-C4EB-524C74ED38A9}"/>
                </a:ext>
              </a:extLst>
            </p:cNvPr>
            <p:cNvSpPr/>
            <p:nvPr/>
          </p:nvSpPr>
          <p:spPr>
            <a:xfrm>
              <a:off x="940158" y="167244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40158" y="4722596"/>
            <a:ext cx="6375041" cy="1883656"/>
            <a:chOff x="940158" y="4722596"/>
            <a:chExt cx="6375041" cy="18836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0ED5A257-1FDE-5832-DECA-81C6ACB6D313}"/>
                </a:ext>
              </a:extLst>
            </p:cNvPr>
            <p:cNvSpPr/>
            <p:nvPr/>
          </p:nvSpPr>
          <p:spPr>
            <a:xfrm>
              <a:off x="1352280" y="5057106"/>
              <a:ext cx="5962919" cy="1549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rgbClr val="C00000"/>
                  </a:solidFill>
                  <a:latin typeface="+mj-lt"/>
                </a:rPr>
                <a:t>@override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+mj-lt"/>
                </a:rPr>
                <a:t>void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1600" b="1" dirty="0" err="1" smtClean="0">
                  <a:solidFill>
                    <a:schemeClr val="tx1"/>
                  </a:solidFill>
                  <a:latin typeface="+mj-lt"/>
                </a:rPr>
                <a:t>didUpdateWidget</a:t>
              </a: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en-US" sz="1600" b="1" dirty="0" smtClean="0">
                  <a:solidFill>
                    <a:srgbClr val="C00000"/>
                  </a:solidFill>
                  <a:latin typeface="+mj-lt"/>
                </a:rPr>
                <a:t>Widget</a:t>
              </a: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1600" b="1" dirty="0" err="1" smtClean="0">
                  <a:solidFill>
                    <a:schemeClr val="tx1"/>
                  </a:solidFill>
                  <a:latin typeface="+mj-lt"/>
                </a:rPr>
                <a:t>oldWidget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) {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 if (</a:t>
              </a:r>
              <a:r>
                <a:rPr lang="en-US" sz="1600" b="1" dirty="0" err="1" smtClean="0">
                  <a:solidFill>
                    <a:schemeClr val="tx1"/>
                  </a:solidFill>
                  <a:latin typeface="+mj-lt"/>
                </a:rPr>
                <a:t>oldWidgetsx.importantProperty</a:t>
              </a: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!= </a:t>
              </a:r>
              <a:r>
                <a:rPr lang="en-US" sz="1600" b="1" dirty="0" err="1">
                  <a:solidFill>
                    <a:schemeClr val="tx1"/>
                  </a:solidFill>
                  <a:latin typeface="+mj-lt"/>
                </a:rPr>
                <a:t>widget.importantProperty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) {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   _</a:t>
              </a:r>
              <a:r>
                <a:rPr lang="en-US" sz="1600" b="1" dirty="0" err="1">
                  <a:solidFill>
                    <a:schemeClr val="tx1"/>
                  </a:solidFill>
                  <a:latin typeface="+mj-lt"/>
                </a:rPr>
                <a:t>init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();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 }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}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CA3F14B0-0230-EE16-02DA-78EDB0670463}"/>
                </a:ext>
              </a:extLst>
            </p:cNvPr>
            <p:cNvSpPr/>
            <p:nvPr/>
          </p:nvSpPr>
          <p:spPr>
            <a:xfrm>
              <a:off x="940158" y="5057104"/>
              <a:ext cx="412123" cy="15491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 Same Side Corner Rectangle 9">
              <a:extLst>
                <a:ext uri="{FF2B5EF4-FFF2-40B4-BE49-F238E27FC236}">
                  <a16:creationId xmlns:a16="http://schemas.microsoft.com/office/drawing/2014/main" xmlns="" id="{CF80B992-CECA-5655-C4EB-524C74ED38A9}"/>
                </a:ext>
              </a:extLst>
            </p:cNvPr>
            <p:cNvSpPr/>
            <p:nvPr/>
          </p:nvSpPr>
          <p:spPr>
            <a:xfrm>
              <a:off x="940158" y="4722596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856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Flutter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526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Widget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SetState()</a:t>
            </a:r>
            <a:endParaRPr lang="en-US" dirty="0"/>
          </a:p>
          <a:p>
            <a:pPr lvl="1"/>
            <a:r>
              <a:rPr lang="en-US" dirty="0"/>
              <a:t>A State object is used to modify the user interface.</a:t>
            </a:r>
          </a:p>
          <a:p>
            <a:pPr lvl="1"/>
            <a:r>
              <a:rPr lang="en-US" dirty="0"/>
              <a:t>It executes the code for a particular callback.</a:t>
            </a:r>
          </a:p>
          <a:p>
            <a:pPr lvl="1"/>
            <a:r>
              <a:rPr lang="en-US" dirty="0"/>
              <a:t>It repaints the widgets that rely on that state for configuration. 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deactivate()</a:t>
            </a:r>
          </a:p>
          <a:p>
            <a:pPr lvl="1"/>
            <a:r>
              <a:rPr lang="en-US" dirty="0"/>
              <a:t>This method is </a:t>
            </a:r>
            <a:r>
              <a:rPr lang="en-US" dirty="0" smtClean="0"/>
              <a:t>called </a:t>
            </a:r>
            <a:r>
              <a:rPr lang="en-US" dirty="0"/>
              <a:t>when State is removed from the tree. 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might be reinserted before the current frame change is finished.</a:t>
            </a:r>
            <a:endParaRPr lang="en-US" dirty="0" smtClean="0"/>
          </a:p>
          <a:p>
            <a:pPr lvl="1"/>
            <a:r>
              <a:rPr lang="en-US" dirty="0"/>
              <a:t>This method exists basically because State objects can be moved from one point in a tree to another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912009" y="4937864"/>
            <a:ext cx="6375041" cy="1122266"/>
            <a:chOff x="912009" y="4937864"/>
            <a:chExt cx="6375041" cy="11222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0ED5A257-1FDE-5832-DECA-81C6ACB6D313}"/>
                </a:ext>
              </a:extLst>
            </p:cNvPr>
            <p:cNvSpPr/>
            <p:nvPr/>
          </p:nvSpPr>
          <p:spPr>
            <a:xfrm>
              <a:off x="1324131" y="5272373"/>
              <a:ext cx="5962919" cy="787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rgbClr val="C00000"/>
                  </a:solidFill>
                  <a:latin typeface="+mj-lt"/>
                </a:rPr>
                <a:t>void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deactivate(){</a:t>
              </a:r>
              <a:endParaRPr lang="en-US" sz="1600" b="1" dirty="0">
                <a:solidFill>
                  <a:schemeClr val="tx1"/>
                </a:solidFill>
                <a:latin typeface="+mj-lt"/>
              </a:endParaRP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   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+mj-lt"/>
                </a:rPr>
                <a:t>super.</a:t>
              </a:r>
              <a:r>
                <a:rPr lang="en-US" sz="1600" b="1" dirty="0" err="1" smtClean="0">
                  <a:solidFill>
                    <a:schemeClr val="tx1"/>
                  </a:solidFill>
                </a:rPr>
                <a:t>deactivate</a:t>
              </a: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();</a:t>
              </a:r>
              <a:endParaRPr lang="en-US" sz="1600" b="1" dirty="0">
                <a:solidFill>
                  <a:schemeClr val="tx1"/>
                </a:solidFill>
                <a:latin typeface="+mj-lt"/>
              </a:endParaRPr>
            </a:p>
            <a:p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}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A3F14B0-0230-EE16-02DA-78EDB0670463}"/>
                </a:ext>
              </a:extLst>
            </p:cNvPr>
            <p:cNvSpPr/>
            <p:nvPr/>
          </p:nvSpPr>
          <p:spPr>
            <a:xfrm>
              <a:off x="912009" y="5272372"/>
              <a:ext cx="412123" cy="787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 Same Side Corner Rectangle 6">
              <a:extLst>
                <a:ext uri="{FF2B5EF4-FFF2-40B4-BE49-F238E27FC236}">
                  <a16:creationId xmlns:a16="http://schemas.microsoft.com/office/drawing/2014/main" xmlns="" id="{CF80B992-CECA-5655-C4EB-524C74ED38A9}"/>
                </a:ext>
              </a:extLst>
            </p:cNvPr>
            <p:cNvSpPr/>
            <p:nvPr/>
          </p:nvSpPr>
          <p:spPr>
            <a:xfrm>
              <a:off x="912009" y="4937864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12009" y="2335959"/>
            <a:ext cx="6375041" cy="669360"/>
            <a:chOff x="912009" y="2335959"/>
            <a:chExt cx="6375041" cy="6693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0ED5A257-1FDE-5832-DECA-81C6ACB6D313}"/>
                </a:ext>
              </a:extLst>
            </p:cNvPr>
            <p:cNvSpPr/>
            <p:nvPr/>
          </p:nvSpPr>
          <p:spPr>
            <a:xfrm>
              <a:off x="1324131" y="2670469"/>
              <a:ext cx="5962919" cy="334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setState(() {});</a:t>
              </a:r>
              <a:endParaRPr lang="en-US" sz="16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A3F14B0-0230-EE16-02DA-78EDB0670463}"/>
                </a:ext>
              </a:extLst>
            </p:cNvPr>
            <p:cNvSpPr/>
            <p:nvPr/>
          </p:nvSpPr>
          <p:spPr>
            <a:xfrm>
              <a:off x="912009" y="2670467"/>
              <a:ext cx="412123" cy="3348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xmlns="" id="{CF80B992-CECA-5655-C4EB-524C74ED38A9}"/>
                </a:ext>
              </a:extLst>
            </p:cNvPr>
            <p:cNvSpPr/>
            <p:nvPr/>
          </p:nvSpPr>
          <p:spPr>
            <a:xfrm>
              <a:off x="912009" y="233595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64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</a:t>
            </a:r>
            <a:r>
              <a:rPr lang="en-US" dirty="0" smtClean="0"/>
              <a:t>Widget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dispose</a:t>
            </a:r>
            <a:r>
              <a:rPr lang="en-US" b="1" dirty="0" smtClean="0"/>
              <a:t>()</a:t>
            </a:r>
          </a:p>
          <a:p>
            <a:pPr lvl="1"/>
            <a:r>
              <a:rPr lang="en-US" dirty="0"/>
              <a:t>This method is used for removing an object permanently from the widget tree. </a:t>
            </a:r>
            <a:endParaRPr lang="en-US" dirty="0" smtClean="0"/>
          </a:p>
          <a:p>
            <a:pPr lvl="1"/>
            <a:r>
              <a:rPr lang="en-US" dirty="0"/>
              <a:t>It is used when we need to clear up the memory by invoking </a:t>
            </a:r>
            <a:r>
              <a:rPr lang="en-US" dirty="0" err="1">
                <a:solidFill>
                  <a:srgbClr val="C00000"/>
                </a:solidFill>
              </a:rPr>
              <a:t>super.dispose</a:t>
            </a:r>
            <a:r>
              <a:rPr lang="en-US" dirty="0" smtClean="0">
                <a:solidFill>
                  <a:srgbClr val="C00000"/>
                </a:solidFill>
              </a:rPr>
              <a:t>().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927280" y="2064289"/>
            <a:ext cx="6375041" cy="1122266"/>
            <a:chOff x="927280" y="2064289"/>
            <a:chExt cx="6375041" cy="11222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0ED5A257-1FDE-5832-DECA-81C6ACB6D313}"/>
                </a:ext>
              </a:extLst>
            </p:cNvPr>
            <p:cNvSpPr/>
            <p:nvPr/>
          </p:nvSpPr>
          <p:spPr>
            <a:xfrm>
              <a:off x="1339402" y="2398798"/>
              <a:ext cx="5962919" cy="787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rgbClr val="C00000"/>
                  </a:solidFill>
                  <a:latin typeface="+mj-lt"/>
                </a:rPr>
                <a:t>void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 dispose(){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   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+mj-lt"/>
                </a:rPr>
                <a:t>super.</a:t>
              </a:r>
              <a:r>
                <a:rPr lang="en-US" sz="1600" b="1" dirty="0" err="1" smtClean="0">
                  <a:solidFill>
                    <a:schemeClr val="tx1"/>
                  </a:solidFill>
                  <a:latin typeface="+mj-lt"/>
                </a:rPr>
                <a:t>dispose</a:t>
              </a: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();</a:t>
              </a:r>
            </a:p>
            <a:p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}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A3F14B0-0230-EE16-02DA-78EDB0670463}"/>
                </a:ext>
              </a:extLst>
            </p:cNvPr>
            <p:cNvSpPr/>
            <p:nvPr/>
          </p:nvSpPr>
          <p:spPr>
            <a:xfrm>
              <a:off x="927280" y="2398797"/>
              <a:ext cx="412123" cy="787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 Same Side Corner Rectangle 6">
              <a:extLst>
                <a:ext uri="{FF2B5EF4-FFF2-40B4-BE49-F238E27FC236}">
                  <a16:creationId xmlns:a16="http://schemas.microsoft.com/office/drawing/2014/main" xmlns="" id="{CF80B992-CECA-5655-C4EB-524C74ED38A9}"/>
                </a:ext>
              </a:extLst>
            </p:cNvPr>
            <p:cNvSpPr/>
            <p:nvPr/>
          </p:nvSpPr>
          <p:spPr>
            <a:xfrm>
              <a:off x="927280" y="2064289"/>
              <a:ext cx="1159098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Syntax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35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Flutter is an open source framework developed by Google </a:t>
            </a:r>
          </a:p>
          <a:p>
            <a:r>
              <a:rPr lang="en-US" dirty="0"/>
              <a:t>It used for building beautiful, natively compiled, multi-platform applications from a single codebase.</a:t>
            </a:r>
          </a:p>
          <a:p>
            <a:r>
              <a:rPr lang="en-US" dirty="0"/>
              <a:t>It uses dart as a programming language for fast apps on any platform.</a:t>
            </a:r>
          </a:p>
          <a:p>
            <a:r>
              <a:rPr lang="en-US" dirty="0"/>
              <a:t>The first version of Flutter was known as </a:t>
            </a:r>
            <a:r>
              <a:rPr lang="en-US" dirty="0">
                <a:solidFill>
                  <a:srgbClr val="C00000"/>
                </a:solidFill>
              </a:rPr>
              <a:t>Sky</a:t>
            </a:r>
            <a:r>
              <a:rPr lang="en-US" dirty="0"/>
              <a:t> and ran on the Android operating system.</a:t>
            </a:r>
          </a:p>
          <a:p>
            <a:r>
              <a:rPr lang="en-US" dirty="0"/>
              <a:t>Flutter 1.0 was release on 11 December, 2019.</a:t>
            </a:r>
          </a:p>
          <a:p>
            <a:r>
              <a:rPr lang="en-US" dirty="0"/>
              <a:t>Flutter 3.3 was announced On August 30, 2022.</a:t>
            </a:r>
          </a:p>
          <a:p>
            <a:r>
              <a:rPr lang="en-US" dirty="0"/>
              <a:t>It Support two themes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Material Design </a:t>
            </a:r>
            <a:r>
              <a:rPr lang="en-US" dirty="0"/>
              <a:t>widgets implement Google's design language of the same name.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Cupertino</a:t>
            </a:r>
            <a:r>
              <a:rPr lang="en-US" dirty="0"/>
              <a:t> widgets implement Apple's iOS Human interface guidelines.</a:t>
            </a:r>
          </a:p>
          <a:p>
            <a:r>
              <a:rPr lang="en-US" dirty="0"/>
              <a:t>Flutter Supports IDES and Editors via plugin.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86314"/>
              </p:ext>
            </p:extLst>
          </p:nvPr>
        </p:nvGraphicFramePr>
        <p:xfrm>
          <a:off x="499415" y="555899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IntelliJ IDEA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C0000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Visual Studio Code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dirty="0"/>
                        <a:t>Android Studio	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C0000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Emacs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70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Flutter is a cross-platform UI toolkit.</a:t>
            </a:r>
          </a:p>
          <a:p>
            <a:r>
              <a:rPr lang="en-US" dirty="0"/>
              <a:t>It is designed to allow code reuse across operating systems such as iOS and Android.</a:t>
            </a:r>
          </a:p>
          <a:p>
            <a:r>
              <a:rPr lang="en-US" dirty="0"/>
              <a:t>During development apps run in a VM that offers </a:t>
            </a:r>
            <a:r>
              <a:rPr lang="en-US" dirty="0" err="1"/>
              <a:t>stateful</a:t>
            </a:r>
            <a:r>
              <a:rPr lang="en-US" dirty="0"/>
              <a:t> hot reload of changes without needing a full recompile.</a:t>
            </a:r>
          </a:p>
          <a:p>
            <a:r>
              <a:rPr lang="en-US" dirty="0"/>
              <a:t>For release apps are compiled directly to machine code or to JavaScript if targeting the web.</a:t>
            </a:r>
          </a:p>
          <a:p>
            <a:r>
              <a:rPr lang="en-US" dirty="0"/>
              <a:t> It is designed as an extensible, layered system.</a:t>
            </a:r>
          </a:p>
          <a:p>
            <a:r>
              <a:rPr lang="en-US" dirty="0"/>
              <a:t>Every part of the framework level is designed to be optional and replaceable.</a:t>
            </a:r>
          </a:p>
        </p:txBody>
      </p:sp>
    </p:spTree>
    <p:extLst>
      <p:ext uri="{BB962C8B-B14F-4D97-AF65-F5344CB8AC3E}">
        <p14:creationId xmlns:p14="http://schemas.microsoft.com/office/powerpoint/2010/main" val="292537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41" y="5066653"/>
            <a:ext cx="6709894" cy="1013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41" y="3241129"/>
            <a:ext cx="6671902" cy="1794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41" y="1100843"/>
            <a:ext cx="6671902" cy="210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1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B44CCA-E07B-1462-D936-752A0247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Architecture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99DAF9-4E4E-3EC2-4CAB-01096AEF9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Flutter is designed as an extensible, layered system.</a:t>
            </a:r>
          </a:p>
          <a:p>
            <a:r>
              <a:rPr lang="en-US" dirty="0"/>
              <a:t>It exists as a series of independent libraries that each depend on the underlying layer.</a:t>
            </a:r>
          </a:p>
          <a:p>
            <a:r>
              <a:rPr lang="en-US" dirty="0"/>
              <a:t>No layer has privileged access to the layer below, and every part of the framework level is designed to be optional and replaceable.</a:t>
            </a:r>
          </a:p>
          <a:p>
            <a:r>
              <a:rPr lang="en-US" dirty="0"/>
              <a:t>Flutter applications are packaged in the same way as any other native application. </a:t>
            </a:r>
          </a:p>
          <a:p>
            <a:pPr lvl="1"/>
            <a:r>
              <a:rPr lang="en-US" dirty="0"/>
              <a:t>Embedder (lowest layer) </a:t>
            </a:r>
          </a:p>
          <a:p>
            <a:pPr lvl="1"/>
            <a:r>
              <a:rPr lang="en-US" dirty="0"/>
              <a:t>Engine</a:t>
            </a:r>
          </a:p>
          <a:p>
            <a:pPr lvl="1"/>
            <a:r>
              <a:rPr lang="en-US" dirty="0"/>
              <a:t>Framework (highest layer)</a:t>
            </a:r>
          </a:p>
        </p:txBody>
      </p:sp>
    </p:spTree>
    <p:extLst>
      <p:ext uri="{BB962C8B-B14F-4D97-AF65-F5344CB8AC3E}">
        <p14:creationId xmlns:p14="http://schemas.microsoft.com/office/powerpoint/2010/main" val="85709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BD0D1-AE27-DE0D-245F-E79E4BAD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Embedder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AFDB1A-B73F-E463-FF15-A2BC89EAE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entry point is provided by a platform-specific embedder.</a:t>
            </a:r>
          </a:p>
          <a:p>
            <a:r>
              <a:rPr lang="en-US" dirty="0"/>
              <a:t>It coordinates with the underlying operating system to access services such as </a:t>
            </a:r>
          </a:p>
          <a:p>
            <a:pPr lvl="1"/>
            <a:r>
              <a:rPr lang="en-US" dirty="0"/>
              <a:t>accessibility, </a:t>
            </a:r>
          </a:p>
          <a:p>
            <a:pPr lvl="1"/>
            <a:r>
              <a:rPr lang="en-US" dirty="0"/>
              <a:t>rendering surfaces, </a:t>
            </a:r>
          </a:p>
          <a:p>
            <a:pPr lvl="1"/>
            <a:r>
              <a:rPr lang="en-US" dirty="0"/>
              <a:t>input.</a:t>
            </a:r>
          </a:p>
          <a:p>
            <a:r>
              <a:rPr lang="en-IN" dirty="0"/>
              <a:t>The embedder is written in a platform-specific language like.</a:t>
            </a:r>
          </a:p>
          <a:p>
            <a:pPr lvl="1"/>
            <a:r>
              <a:rPr lang="en-IN" dirty="0"/>
              <a:t>Java and C++ for Android</a:t>
            </a:r>
          </a:p>
          <a:p>
            <a:pPr lvl="1"/>
            <a:r>
              <a:rPr lang="en-IN" dirty="0"/>
              <a:t>Objective-C/Objective-C++ for iOS and macOS</a:t>
            </a:r>
          </a:p>
          <a:p>
            <a:pPr lvl="1"/>
            <a:r>
              <a:rPr lang="en-IN" dirty="0"/>
              <a:t>C++ for Windows and Linux</a:t>
            </a:r>
          </a:p>
          <a:p>
            <a:r>
              <a:rPr lang="en-IN" dirty="0"/>
              <a:t>Flutter code can be embedded into an existing application as a module or as the complete application’s content using the embedder.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8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F679DE-02C6-7C00-15AE-D64EA41B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 layer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D2C2BA-DF3B-18D0-016A-702550343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engine layer is written in C/C++.</a:t>
            </a:r>
          </a:p>
          <a:p>
            <a:r>
              <a:rPr lang="en-US" dirty="0"/>
              <a:t>It takes care of the input, output, network requests.</a:t>
            </a:r>
          </a:p>
          <a:p>
            <a:r>
              <a:rPr lang="en-US" dirty="0"/>
              <a:t>It handles the difficult translation of rendering whenever a frame needs to be painted.</a:t>
            </a:r>
          </a:p>
          <a:p>
            <a:r>
              <a:rPr lang="en-US" dirty="0"/>
              <a:t>Flutter uses </a:t>
            </a:r>
            <a:r>
              <a:rPr lang="en-US" dirty="0" err="1">
                <a:solidFill>
                  <a:srgbClr val="C00000"/>
                </a:solidFill>
              </a:rPr>
              <a:t>Skia</a:t>
            </a:r>
            <a:r>
              <a:rPr lang="en-US" dirty="0"/>
              <a:t> as its rendering engine.</a:t>
            </a:r>
          </a:p>
          <a:p>
            <a:r>
              <a:rPr lang="en-US" dirty="0"/>
              <a:t>It is revealed to the Flutter framework through the </a:t>
            </a:r>
            <a:r>
              <a:rPr lang="en-US" dirty="0">
                <a:solidFill>
                  <a:srgbClr val="C00000"/>
                </a:solidFill>
              </a:rPr>
              <a:t>dart : </a:t>
            </a:r>
            <a:r>
              <a:rPr lang="en-US" dirty="0" err="1">
                <a:solidFill>
                  <a:srgbClr val="C00000"/>
                </a:solidFill>
              </a:rPr>
              <a:t>ui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r>
              <a:rPr lang="en-US" dirty="0"/>
              <a:t>It wraps the principal C++ code in Dart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2B44D0-BE67-44B1-D2B6-5F53BDE7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FA567E-9AA3-5964-0413-E6F0E2A0F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framework layer is the part where users can interact with Flutter. </a:t>
            </a:r>
          </a:p>
          <a:p>
            <a:r>
              <a:rPr lang="en-US" dirty="0"/>
              <a:t>The Flutter framework provides a reactive framework that is written in Dart.</a:t>
            </a:r>
          </a:p>
          <a:p>
            <a:r>
              <a:rPr lang="en-US" dirty="0"/>
              <a:t>It comprises of</a:t>
            </a:r>
          </a:p>
          <a:p>
            <a:pPr lvl="1"/>
            <a:r>
              <a:rPr lang="en-US" dirty="0"/>
              <a:t>Rendering</a:t>
            </a:r>
          </a:p>
          <a:p>
            <a:pPr lvl="1"/>
            <a:r>
              <a:rPr lang="en-US" dirty="0"/>
              <a:t>Widgets</a:t>
            </a:r>
          </a:p>
          <a:p>
            <a:pPr lvl="1"/>
            <a:r>
              <a:rPr lang="en-US" dirty="0"/>
              <a:t>Material and Cupertino</a:t>
            </a:r>
          </a:p>
          <a:p>
            <a:r>
              <a:rPr lang="en-US" dirty="0"/>
              <a:t>It also has foundational classes and building block services like animation, drawing, and gestures, which are required for writing a Flutter application.</a:t>
            </a:r>
          </a:p>
        </p:txBody>
      </p:sp>
    </p:spTree>
    <p:extLst>
      <p:ext uri="{BB962C8B-B14F-4D97-AF65-F5344CB8AC3E}">
        <p14:creationId xmlns:p14="http://schemas.microsoft.com/office/powerpoint/2010/main" val="370257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</TotalTime>
  <Words>1241</Words>
  <Application>Microsoft Office PowerPoint</Application>
  <PresentationFormat>Widescreen</PresentationFormat>
  <Paragraphs>305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Wingdings 3</vt:lpstr>
      <vt:lpstr>Roboto Mono</vt:lpstr>
      <vt:lpstr>PT Sans</vt:lpstr>
      <vt:lpstr>Wingdings</vt:lpstr>
      <vt:lpstr>Roboto Condensed</vt:lpstr>
      <vt:lpstr>Roboto Condensed Light</vt:lpstr>
      <vt:lpstr>Arial</vt:lpstr>
      <vt:lpstr>Segoe UI Black</vt:lpstr>
      <vt:lpstr>Calibri</vt:lpstr>
      <vt:lpstr>Office Theme</vt:lpstr>
      <vt:lpstr>Unit : 1.2 Introduction to Flutter</vt:lpstr>
      <vt:lpstr>Flutter</vt:lpstr>
      <vt:lpstr>Flutter Introduction</vt:lpstr>
      <vt:lpstr>Flutter Architecture</vt:lpstr>
      <vt:lpstr>Flutter Architecture</vt:lpstr>
      <vt:lpstr>Flutter Architecture </vt:lpstr>
      <vt:lpstr>Embedder layer</vt:lpstr>
      <vt:lpstr>Engine layer </vt:lpstr>
      <vt:lpstr>Framework layer</vt:lpstr>
      <vt:lpstr>Flutter widgets  </vt:lpstr>
      <vt:lpstr>Widget States</vt:lpstr>
      <vt:lpstr>Stateless Widget</vt:lpstr>
      <vt:lpstr>Stateless Widget</vt:lpstr>
      <vt:lpstr>Stateful Widget</vt:lpstr>
      <vt:lpstr>Stateful Widget</vt:lpstr>
      <vt:lpstr>Stateful Widget Life Cycle</vt:lpstr>
      <vt:lpstr>Stateful Widget Life Cycle</vt:lpstr>
      <vt:lpstr>Stateful Widget</vt:lpstr>
      <vt:lpstr>Stateful Widget</vt:lpstr>
      <vt:lpstr>Stateful Widget</vt:lpstr>
      <vt:lpstr>Stateful Widget Life Cycle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526</cp:revision>
  <dcterms:created xsi:type="dcterms:W3CDTF">2020-05-01T05:09:15Z</dcterms:created>
  <dcterms:modified xsi:type="dcterms:W3CDTF">2023-01-18T02:16:36Z</dcterms:modified>
</cp:coreProperties>
</file>