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handoutMasterIdLst>
    <p:handoutMasterId r:id="rId11"/>
  </p:handoutMasterIdLst>
  <p:sldIdLst>
    <p:sldId id="395" r:id="rId2"/>
    <p:sldId id="420" r:id="rId3"/>
    <p:sldId id="425" r:id="rId4"/>
    <p:sldId id="421" r:id="rId5"/>
    <p:sldId id="423" r:id="rId6"/>
    <p:sldId id="424" r:id="rId7"/>
    <p:sldId id="419" r:id="rId8"/>
    <p:sldId id="394" r:id="rId9"/>
  </p:sldIdLst>
  <p:sldSz cx="12192000" cy="6858000"/>
  <p:notesSz cx="6858000" cy="9144000"/>
  <p:embeddedFontLst>
    <p:embeddedFont>
      <p:font typeface="Roboto Condensed" panose="02000000000000000000" pitchFamily="2" charset="0"/>
      <p:regular r:id="rId12"/>
      <p:bold r:id="rId13"/>
      <p:italic r:id="rId14"/>
      <p:boldItalic r:id="rId15"/>
    </p:embeddedFont>
    <p:embeddedFont>
      <p:font typeface="Roboto Condensed Light" panose="02000000000000000000" pitchFamily="2" charset="0"/>
      <p:regular r:id="rId16"/>
      <p:italic r:id="rId17"/>
    </p:embeddedFont>
    <p:embeddedFont>
      <p:font typeface="Calibri" panose="020F0502020204030204" pitchFamily="34" charset="0"/>
      <p:regular r:id="rId18"/>
      <p:bold r:id="rId19"/>
      <p:italic r:id="rId20"/>
      <p:boldItalic r:id="rId21"/>
    </p:embeddedFont>
    <p:embeddedFont>
      <p:font typeface="Segoe UI Black" panose="020B0A02040204020203" pitchFamily="34" charset="0"/>
      <p:bold r:id="rId22"/>
      <p:boldItalic r:id="rId23"/>
    </p:embeddedFont>
    <p:embeddedFont>
      <p:font typeface="Wingdings 3" panose="05040102010807070707" pitchFamily="18" charset="2"/>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iVDuz+mFJ7irXVDZK3AGw==" hashData="AKzNjoPlUSe6ZWztuSvL9w9cfAr7S982fsBRel3+dp5s2UJLGFflblO5/ugcv2gmSQswG8xCFejqxYb/NNXJ/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233"/>
    <a:srgbClr val="301B92"/>
    <a:srgbClr val="673BB7"/>
    <a:srgbClr val="607D8B"/>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70" d="100"/>
          <a:sy n="70" d="100"/>
        </p:scale>
        <p:origin x="684" y="60"/>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3922AFD-4900-40AC-BF80-23D5211D2C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CB7E136F-6E03-4501-9CA8-485042943B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B2D468-7AA9-4F43-B159-F8F3A12AB7D2}" type="datetimeFigureOut">
              <a:rPr lang="en-US" smtClean="0"/>
              <a:t>6/24/2023</a:t>
            </a:fld>
            <a:endParaRPr lang="en-US"/>
          </a:p>
        </p:txBody>
      </p:sp>
      <p:sp>
        <p:nvSpPr>
          <p:cNvPr id="4" name="Footer Placeholder 3">
            <a:extLst>
              <a:ext uri="{FF2B5EF4-FFF2-40B4-BE49-F238E27FC236}">
                <a16:creationId xmlns:a16="http://schemas.microsoft.com/office/drawing/2014/main" xmlns="" id="{F718565F-D2B2-4587-8ABE-C9733197DB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9E8900D-5888-4958-9DB7-8D615AB0CB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B217B8-E1D5-43D6-B1F7-C942FF799EF3}" type="slidenum">
              <a:rPr lang="en-US" smtClean="0"/>
              <a:t>‹#›</a:t>
            </a:fld>
            <a:endParaRPr lang="en-US"/>
          </a:p>
        </p:txBody>
      </p:sp>
    </p:spTree>
    <p:extLst>
      <p:ext uri="{BB962C8B-B14F-4D97-AF65-F5344CB8AC3E}">
        <p14:creationId xmlns:p14="http://schemas.microsoft.com/office/powerpoint/2010/main" val="665653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3.png"/><Relationship Id="rId7"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4.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Devangi.kotak@darshan.ac.in</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7748745" y="3965407"/>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xmlns=""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a16="http://schemas.microsoft.com/office/drawing/2014/main" xmlns="" id="{17BFA95D-648C-4ADA-9185-563A3C440DC7}"/>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#2101CS503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Lab - 1 Project definition and Analysis</a:t>
            </a:r>
          </a:p>
        </p:txBody>
      </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744A518A-BE68-4048-BDCB-77578CB5723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47"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sp>
        <p:nvSpPr>
          <p:cNvPr id="51"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6"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6" name="Picture 25">
            <a:extLst>
              <a:ext uri="{FF2B5EF4-FFF2-40B4-BE49-F238E27FC236}">
                <a16:creationId xmlns:a16="http://schemas.microsoft.com/office/drawing/2014/main" xmlns="" id="{B509B648-2F1E-4633-9C22-F6A30AFA79AF}"/>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49463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#2101CS503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Lab - 1 Project definition and Analysis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xmlns="" id="{A7ED7B19-5147-4439-AD52-DE9D7D255CBF}"/>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5" name="Footer Placeholder 2">
            <a:extLst>
              <a:ext uri="{FF2B5EF4-FFF2-40B4-BE49-F238E27FC236}">
                <a16:creationId xmlns:a16="http://schemas.microsoft.com/office/drawing/2014/main" xmlns="" id="{641F53AA-ED85-443A-8ADA-AE30E16B8447}"/>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#2101CS503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Lab - 1 Project definition and Analysis</a:t>
            </a:r>
          </a:p>
        </p:txBody>
      </p:sp>
      <p:cxnSp>
        <p:nvCxnSpPr>
          <p:cNvPr id="21" name="Straight Connector 20">
            <a:extLst>
              <a:ext uri="{FF2B5EF4-FFF2-40B4-BE49-F238E27FC236}">
                <a16:creationId xmlns:a16="http://schemas.microsoft.com/office/drawing/2014/main" xmlns="" id="{03B7324B-B5AC-4390-9CAE-B4BFE415FC58}"/>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xmlns="" id="{5284AE2B-03CA-4215-9660-CF29B8D6B8B7}"/>
              </a:ext>
            </a:extLst>
          </p:cNvPr>
          <p:cNvSpPr txBox="1">
            <a:spLocks/>
          </p:cNvSpPr>
          <p:nvPr userDrawn="1"/>
        </p:nvSpPr>
        <p:spPr>
          <a:xfrm>
            <a:off x="990600" y="6632108"/>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2" name="Footer Placeholder 2">
            <a:extLst>
              <a:ext uri="{FF2B5EF4-FFF2-40B4-BE49-F238E27FC236}">
                <a16:creationId xmlns:a16="http://schemas.microsoft.com/office/drawing/2014/main" xmlns="" id="{3D6677E7-9718-406F-A9FB-F53AC98DC7CA}"/>
              </a:ext>
            </a:extLst>
          </p:cNvPr>
          <p:cNvSpPr txBox="1">
            <a:spLocks/>
          </p:cNvSpPr>
          <p:nvPr userDrawn="1"/>
        </p:nvSpPr>
        <p:spPr>
          <a:xfrm>
            <a:off x="4191000" y="6632108"/>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#2101CS503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Lab - 1 Project definition and Analysis</a:t>
            </a:r>
          </a:p>
        </p:txBody>
      </p:sp>
      <p:cxnSp>
        <p:nvCxnSpPr>
          <p:cNvPr id="13" name="Straight Connector 12">
            <a:extLst>
              <a:ext uri="{FF2B5EF4-FFF2-40B4-BE49-F238E27FC236}">
                <a16:creationId xmlns:a16="http://schemas.microsoft.com/office/drawing/2014/main" xmlns="" id="{2E0C4E73-9E80-4141-A16C-81AC7B120F3C}"/>
              </a:ext>
            </a:extLst>
          </p:cNvPr>
          <p:cNvCxnSpPr/>
          <p:nvPr userDrawn="1"/>
        </p:nvCxnSpPr>
        <p:spPr>
          <a:xfrm>
            <a:off x="152400" y="6634359"/>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xmlns="" id="{1EFD8934-B30D-4AAF-9C0A-51DD878A145C}"/>
              </a:ext>
            </a:extLst>
          </p:cNvPr>
          <p:cNvSpPr txBox="1">
            <a:spLocks/>
          </p:cNvSpPr>
          <p:nvPr userDrawn="1"/>
        </p:nvSpPr>
        <p:spPr>
          <a:xfrm>
            <a:off x="990600" y="6614352"/>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2" name="Footer Placeholder 2">
            <a:extLst>
              <a:ext uri="{FF2B5EF4-FFF2-40B4-BE49-F238E27FC236}">
                <a16:creationId xmlns:a16="http://schemas.microsoft.com/office/drawing/2014/main" xmlns="" id="{F866671B-AD5A-4282-999B-9D95CA9A3640}"/>
              </a:ext>
            </a:extLst>
          </p:cNvPr>
          <p:cNvSpPr txBox="1">
            <a:spLocks/>
          </p:cNvSpPr>
          <p:nvPr userDrawn="1"/>
        </p:nvSpPr>
        <p:spPr>
          <a:xfrm>
            <a:off x="4191000" y="6614352"/>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#2101CS503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Lab - 1 Project definition and Analysis</a:t>
            </a:r>
          </a:p>
        </p:txBody>
      </p:sp>
      <p:cxnSp>
        <p:nvCxnSpPr>
          <p:cNvPr id="13" name="Straight Connector 12">
            <a:extLst>
              <a:ext uri="{FF2B5EF4-FFF2-40B4-BE49-F238E27FC236}">
                <a16:creationId xmlns:a16="http://schemas.microsoft.com/office/drawing/2014/main" xmlns="" id="{716AAEB2-4FA5-452D-8742-B94B5D00BF46}"/>
              </a:ext>
            </a:extLst>
          </p:cNvPr>
          <p:cNvCxnSpPr/>
          <p:nvPr userDrawn="1"/>
        </p:nvCxnSpPr>
        <p:spPr>
          <a:xfrm>
            <a:off x="152400" y="6616603"/>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xmlns="" id="{8759F472-1FD0-4F1C-9A8D-BB1BC2650E4B}"/>
              </a:ext>
            </a:extLst>
          </p:cNvPr>
          <p:cNvGrpSpPr/>
          <p:nvPr userDrawn="1"/>
        </p:nvGrpSpPr>
        <p:grpSpPr>
          <a:xfrm>
            <a:off x="77648" y="6030563"/>
            <a:ext cx="1649043" cy="501287"/>
            <a:chOff x="10721798" y="852808"/>
            <a:chExt cx="1339023" cy="407045"/>
          </a:xfrm>
        </p:grpSpPr>
        <p:pic>
          <p:nvPicPr>
            <p:cNvPr id="21" name="Picture 20">
              <a:extLst>
                <a:ext uri="{FF2B5EF4-FFF2-40B4-BE49-F238E27FC236}">
                  <a16:creationId xmlns:a16="http://schemas.microsoft.com/office/drawing/2014/main" xmlns="" id="{AE28ADB9-71A2-4BA8-A110-0B47E20B6BA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3" name="Rectangle 22">
              <a:extLst>
                <a:ext uri="{FF2B5EF4-FFF2-40B4-BE49-F238E27FC236}">
                  <a16:creationId xmlns:a16="http://schemas.microsoft.com/office/drawing/2014/main" xmlns="" id="{1D19CEDE-31B1-4998-902D-244C358C541E}"/>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xmlns="" id="{BC196C17-47C9-43AE-B760-BEB50E450B77}"/>
              </a:ext>
            </a:extLst>
          </p:cNvPr>
          <p:cNvSpPr txBox="1">
            <a:spLocks/>
          </p:cNvSpPr>
          <p:nvPr userDrawn="1"/>
        </p:nvSpPr>
        <p:spPr>
          <a:xfrm>
            <a:off x="990600" y="662323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2" name="Footer Placeholder 2">
            <a:extLst>
              <a:ext uri="{FF2B5EF4-FFF2-40B4-BE49-F238E27FC236}">
                <a16:creationId xmlns:a16="http://schemas.microsoft.com/office/drawing/2014/main" xmlns="" id="{70F4EC0B-C68F-4E96-8807-5512D4A703B2}"/>
              </a:ext>
            </a:extLst>
          </p:cNvPr>
          <p:cNvSpPr txBox="1">
            <a:spLocks/>
          </p:cNvSpPr>
          <p:nvPr userDrawn="1"/>
        </p:nvSpPr>
        <p:spPr>
          <a:xfrm>
            <a:off x="4191000" y="662323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#2101CS503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Lab - 1 Project definition and Analysis</a:t>
            </a:r>
          </a:p>
        </p:txBody>
      </p:sp>
      <p:cxnSp>
        <p:nvCxnSpPr>
          <p:cNvPr id="13" name="Straight Connector 12">
            <a:extLst>
              <a:ext uri="{FF2B5EF4-FFF2-40B4-BE49-F238E27FC236}">
                <a16:creationId xmlns:a16="http://schemas.microsoft.com/office/drawing/2014/main" xmlns="" id="{D84F327B-BE2B-4838-99C2-CF3CAC039349}"/>
              </a:ext>
            </a:extLst>
          </p:cNvPr>
          <p:cNvCxnSpPr/>
          <p:nvPr userDrawn="1"/>
        </p:nvCxnSpPr>
        <p:spPr>
          <a:xfrm>
            <a:off x="152400" y="662548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6/24/2023</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EF0FE21D-9899-4D11-98BF-91E8BA562FC1}"/>
              </a:ext>
            </a:extLst>
          </p:cNvPr>
          <p:cNvSpPr>
            <a:spLocks noGrp="1"/>
          </p:cNvSpPr>
          <p:nvPr>
            <p:ph type="body" sz="quarter" idx="13"/>
          </p:nvPr>
        </p:nvSpPr>
        <p:spPr>
          <a:xfrm>
            <a:off x="1837677" y="5537768"/>
            <a:ext cx="4079263"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xmlns="" id="{3B6ABA64-C63D-491F-9124-201012CF8819}"/>
              </a:ext>
            </a:extLst>
          </p:cNvPr>
          <p:cNvSpPr>
            <a:spLocks noGrp="1"/>
          </p:cNvSpPr>
          <p:nvPr>
            <p:ph type="body" sz="quarter" idx="14"/>
          </p:nvPr>
        </p:nvSpPr>
        <p:spPr/>
        <p:txBody>
          <a:bodyPr/>
          <a:lstStyle/>
          <a:p>
            <a:r>
              <a:rPr lang="en-US" dirty="0"/>
              <a:t>Prof. </a:t>
            </a:r>
            <a:r>
              <a:rPr lang="en-US" dirty="0" err="1"/>
              <a:t>Devangi</a:t>
            </a:r>
            <a:r>
              <a:rPr lang="en-US" dirty="0"/>
              <a:t> L. Kotak</a:t>
            </a:r>
          </a:p>
        </p:txBody>
      </p:sp>
      <p:sp>
        <p:nvSpPr>
          <p:cNvPr id="14" name="Text Placeholder 13">
            <a:extLst>
              <a:ext uri="{FF2B5EF4-FFF2-40B4-BE49-F238E27FC236}">
                <a16:creationId xmlns:a16="http://schemas.microsoft.com/office/drawing/2014/main" xmlns="" id="{5919B75D-4B6D-4192-B4EB-B4E8000BD97C}"/>
              </a:ext>
            </a:extLst>
          </p:cNvPr>
          <p:cNvSpPr>
            <a:spLocks noGrp="1"/>
          </p:cNvSpPr>
          <p:nvPr>
            <p:ph type="body" sz="quarter" idx="16"/>
          </p:nvPr>
        </p:nvSpPr>
        <p:spPr/>
        <p:txBody>
          <a:bodyPr/>
          <a:lstStyle/>
          <a:p>
            <a:r>
              <a:rPr lang="en-US" dirty="0"/>
              <a:t>Software Engineering (#2101CS503)</a:t>
            </a:r>
          </a:p>
        </p:txBody>
      </p:sp>
      <p:sp>
        <p:nvSpPr>
          <p:cNvPr id="9" name="Title 1">
            <a:extLst>
              <a:ext uri="{FF2B5EF4-FFF2-40B4-BE49-F238E27FC236}">
                <a16:creationId xmlns:a16="http://schemas.microsoft.com/office/drawing/2014/main" xmlns="" id="{0E0A5353-D4D5-43D7-A039-6CFC6871D64F}"/>
              </a:ext>
            </a:extLst>
          </p:cNvPr>
          <p:cNvSpPr txBox="1">
            <a:spLocks/>
          </p:cNvSpPr>
          <p:nvPr/>
        </p:nvSpPr>
        <p:spPr>
          <a:xfrm>
            <a:off x="697891" y="1467871"/>
            <a:ext cx="7860610" cy="2578780"/>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sz="4800" b="0" dirty="0">
                <a:latin typeface="Roboto Condensed Light" panose="02000000000000000000" pitchFamily="2" charset="0"/>
                <a:ea typeface="Roboto Condensed Light" panose="02000000000000000000" pitchFamily="2" charset="0"/>
              </a:rPr>
              <a:t>Lab -1 </a:t>
            </a:r>
          </a:p>
          <a:p>
            <a:r>
              <a:rPr lang="en-US" sz="4800" b="0" dirty="0">
                <a:latin typeface="Roboto Condensed Light" panose="02000000000000000000" pitchFamily="2" charset="0"/>
                <a:ea typeface="Roboto Condensed Light" panose="02000000000000000000" pitchFamily="2" charset="0"/>
              </a:rPr>
              <a:t>Practical-2</a:t>
            </a:r>
            <a:r>
              <a:rPr lang="en-US" dirty="0"/>
              <a:t/>
            </a:r>
            <a:br>
              <a:rPr lang="en-US" dirty="0"/>
            </a:br>
            <a:r>
              <a:rPr lang="en-US" sz="5400" dirty="0"/>
              <a:t>Project Definition and Analysis</a:t>
            </a:r>
          </a:p>
        </p:txBody>
      </p:sp>
      <p:pic>
        <p:nvPicPr>
          <p:cNvPr id="6" name="Picture Placeholder 5">
            <a:extLst>
              <a:ext uri="{FF2B5EF4-FFF2-40B4-BE49-F238E27FC236}">
                <a16:creationId xmlns:a16="http://schemas.microsoft.com/office/drawing/2014/main" xmlns="" id="{BBE9C7E1-8903-4C7D-BBB7-44C5125479B2}"/>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3854" r="3854"/>
          <a:stretch>
            <a:fillRect/>
          </a:stretch>
        </p:blipFill>
        <p:spPr>
          <a:xfrm>
            <a:off x="344955" y="5223158"/>
            <a:ext cx="1352550" cy="1352550"/>
          </a:xfrm>
        </p:spPr>
      </p:pic>
      <p:sp>
        <p:nvSpPr>
          <p:cNvPr id="8" name="Text Placeholder 7">
            <a:extLst>
              <a:ext uri="{FF2B5EF4-FFF2-40B4-BE49-F238E27FC236}">
                <a16:creationId xmlns:a16="http://schemas.microsoft.com/office/drawing/2014/main" xmlns="" id="{6A88EB64-5C6E-4640-AFEB-677110BF617E}"/>
              </a:ext>
            </a:extLst>
          </p:cNvPr>
          <p:cNvSpPr>
            <a:spLocks noGrp="1"/>
          </p:cNvSpPr>
          <p:nvPr>
            <p:ph type="body" sz="quarter" idx="11"/>
          </p:nvPr>
        </p:nvSpPr>
        <p:spPr/>
        <p:txBody>
          <a:bodyPr/>
          <a:lstStyle/>
          <a:p>
            <a:r>
              <a:rPr lang="en-US" dirty="0"/>
              <a:t>Devangi.kotak@darshan.ac.in</a:t>
            </a:r>
          </a:p>
        </p:txBody>
      </p:sp>
      <p:sp>
        <p:nvSpPr>
          <p:cNvPr id="16" name="Text Placeholder 15">
            <a:extLst>
              <a:ext uri="{FF2B5EF4-FFF2-40B4-BE49-F238E27FC236}">
                <a16:creationId xmlns:a16="http://schemas.microsoft.com/office/drawing/2014/main" xmlns="" id="{AD4889A3-BA30-412F-923E-69671E14ABD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8872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3401A-857C-F70F-75E4-01CA7069E859}"/>
              </a:ext>
            </a:extLst>
          </p:cNvPr>
          <p:cNvSpPr>
            <a:spLocks noGrp="1"/>
          </p:cNvSpPr>
          <p:nvPr>
            <p:ph type="title"/>
          </p:nvPr>
        </p:nvSpPr>
        <p:spPr/>
        <p:txBody>
          <a:bodyPr>
            <a:normAutofit/>
          </a:bodyPr>
          <a:lstStyle/>
          <a:p>
            <a:r>
              <a:rPr lang="en-US" b="1" i="0" dirty="0">
                <a:solidFill>
                  <a:srgbClr val="2D2D2D"/>
                </a:solidFill>
                <a:effectLst/>
              </a:rPr>
              <a:t>What is a project introduction</a:t>
            </a:r>
            <a:endParaRPr lang="en-IN" dirty="0"/>
          </a:p>
        </p:txBody>
      </p:sp>
      <p:sp>
        <p:nvSpPr>
          <p:cNvPr id="3" name="Content Placeholder 2">
            <a:extLst>
              <a:ext uri="{FF2B5EF4-FFF2-40B4-BE49-F238E27FC236}">
                <a16:creationId xmlns:a16="http://schemas.microsoft.com/office/drawing/2014/main" xmlns="" id="{6DFEA90B-E81D-6051-046A-0553960106C5}"/>
              </a:ext>
            </a:extLst>
          </p:cNvPr>
          <p:cNvSpPr>
            <a:spLocks noGrp="1"/>
          </p:cNvSpPr>
          <p:nvPr>
            <p:ph idx="1"/>
          </p:nvPr>
        </p:nvSpPr>
        <p:spPr>
          <a:xfrm>
            <a:off x="131180" y="863445"/>
            <a:ext cx="11929641" cy="1216368"/>
          </a:xfrm>
        </p:spPr>
        <p:txBody>
          <a:bodyPr/>
          <a:lstStyle/>
          <a:p>
            <a:r>
              <a:rPr lang="en-US" dirty="0"/>
              <a:t>A project introduction is a paragraph or paragraphs </a:t>
            </a:r>
            <a:r>
              <a:rPr lang="en-US" b="1" dirty="0"/>
              <a:t>explaining</a:t>
            </a:r>
            <a:r>
              <a:rPr lang="en-US" dirty="0"/>
              <a:t> what a </a:t>
            </a:r>
            <a:r>
              <a:rPr lang="en-US" b="1" dirty="0"/>
              <a:t>project</a:t>
            </a:r>
            <a:r>
              <a:rPr lang="en-US" dirty="0"/>
              <a:t> is </a:t>
            </a:r>
            <a:r>
              <a:rPr lang="en-US" b="1" dirty="0"/>
              <a:t>about</a:t>
            </a:r>
            <a:r>
              <a:rPr lang="en-US" dirty="0"/>
              <a:t>.</a:t>
            </a:r>
          </a:p>
          <a:p>
            <a:r>
              <a:rPr lang="en-US" dirty="0"/>
              <a:t>It should include </a:t>
            </a:r>
            <a:r>
              <a:rPr lang="en-US" b="1" dirty="0"/>
              <a:t>key details</a:t>
            </a:r>
            <a:r>
              <a:rPr lang="en-US" dirty="0"/>
              <a:t> about the project that give the reader </a:t>
            </a:r>
            <a:r>
              <a:rPr lang="en-US" b="1" dirty="0"/>
              <a:t>enough information </a:t>
            </a:r>
            <a:r>
              <a:rPr lang="en-US" dirty="0"/>
              <a:t>to </a:t>
            </a:r>
            <a:r>
              <a:rPr lang="en-US" b="1" dirty="0"/>
              <a:t>understand</a:t>
            </a:r>
            <a:r>
              <a:rPr lang="en-US" dirty="0"/>
              <a:t> the </a:t>
            </a:r>
            <a:r>
              <a:rPr lang="en-US" b="1" dirty="0"/>
              <a:t>purpose</a:t>
            </a:r>
            <a:r>
              <a:rPr lang="en-US" dirty="0"/>
              <a:t> and </a:t>
            </a:r>
            <a:r>
              <a:rPr lang="en-US" b="1" dirty="0"/>
              <a:t>scope</a:t>
            </a:r>
            <a:r>
              <a:rPr lang="en-US" dirty="0"/>
              <a:t> of the project.</a:t>
            </a:r>
            <a:endParaRPr lang="en-IN" dirty="0"/>
          </a:p>
        </p:txBody>
      </p:sp>
      <p:pic>
        <p:nvPicPr>
          <p:cNvPr id="8" name="Picture 7">
            <a:extLst>
              <a:ext uri="{FF2B5EF4-FFF2-40B4-BE49-F238E27FC236}">
                <a16:creationId xmlns:a16="http://schemas.microsoft.com/office/drawing/2014/main" xmlns="" id="{8B270BC7-B1E9-FBA4-AFF1-8377FA1CE1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603" y="2978188"/>
            <a:ext cx="1800000" cy="1800000"/>
          </a:xfrm>
          <a:prstGeom prst="rect">
            <a:avLst/>
          </a:prstGeom>
        </p:spPr>
      </p:pic>
      <p:pic>
        <p:nvPicPr>
          <p:cNvPr id="10" name="Picture 9">
            <a:extLst>
              <a:ext uri="{FF2B5EF4-FFF2-40B4-BE49-F238E27FC236}">
                <a16:creationId xmlns:a16="http://schemas.microsoft.com/office/drawing/2014/main" xmlns="" id="{1E770E4A-5325-EADC-CD1A-721CF99B0C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2748" y="2868707"/>
            <a:ext cx="1800000" cy="1800000"/>
          </a:xfrm>
          <a:prstGeom prst="rect">
            <a:avLst/>
          </a:prstGeom>
        </p:spPr>
      </p:pic>
      <p:pic>
        <p:nvPicPr>
          <p:cNvPr id="12" name="Picture 11">
            <a:extLst>
              <a:ext uri="{FF2B5EF4-FFF2-40B4-BE49-F238E27FC236}">
                <a16:creationId xmlns:a16="http://schemas.microsoft.com/office/drawing/2014/main" xmlns="" id="{3527CE25-29A6-ADFC-8FA2-C8EC896349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2675" y="2978188"/>
            <a:ext cx="1800000" cy="1800000"/>
          </a:xfrm>
          <a:prstGeom prst="rect">
            <a:avLst/>
          </a:prstGeom>
        </p:spPr>
      </p:pic>
      <p:pic>
        <p:nvPicPr>
          <p:cNvPr id="14" name="Picture 13">
            <a:extLst>
              <a:ext uri="{FF2B5EF4-FFF2-40B4-BE49-F238E27FC236}">
                <a16:creationId xmlns:a16="http://schemas.microsoft.com/office/drawing/2014/main" xmlns="" id="{32803C23-045D-C684-7753-60F14C0FBD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2820" y="2978188"/>
            <a:ext cx="1800000" cy="1800000"/>
          </a:xfrm>
          <a:prstGeom prst="rect">
            <a:avLst/>
          </a:prstGeom>
        </p:spPr>
      </p:pic>
      <p:sp>
        <p:nvSpPr>
          <p:cNvPr id="15" name="TextBox 14">
            <a:extLst>
              <a:ext uri="{FF2B5EF4-FFF2-40B4-BE49-F238E27FC236}">
                <a16:creationId xmlns:a16="http://schemas.microsoft.com/office/drawing/2014/main" xmlns="" id="{F0E7F358-7062-BA93-A93E-90B495FC5C67}"/>
              </a:ext>
            </a:extLst>
          </p:cNvPr>
          <p:cNvSpPr txBox="1"/>
          <p:nvPr/>
        </p:nvSpPr>
        <p:spPr>
          <a:xfrm>
            <a:off x="751323" y="5038344"/>
            <a:ext cx="1622560" cy="369332"/>
          </a:xfrm>
          <a:prstGeom prst="rect">
            <a:avLst/>
          </a:prstGeom>
          <a:noFill/>
        </p:spPr>
        <p:txBody>
          <a:bodyPr wrap="none" rtlCol="0">
            <a:spAutoFit/>
          </a:bodyPr>
          <a:lstStyle/>
          <a:p>
            <a:r>
              <a:rPr lang="en-IN" dirty="0"/>
              <a:t>Communication</a:t>
            </a:r>
          </a:p>
        </p:txBody>
      </p:sp>
      <p:sp>
        <p:nvSpPr>
          <p:cNvPr id="16" name="TextBox 15">
            <a:extLst>
              <a:ext uri="{FF2B5EF4-FFF2-40B4-BE49-F238E27FC236}">
                <a16:creationId xmlns:a16="http://schemas.microsoft.com/office/drawing/2014/main" xmlns="" id="{B86D8454-C3E3-7F68-878B-D2AE38A82374}"/>
              </a:ext>
            </a:extLst>
          </p:cNvPr>
          <p:cNvSpPr txBox="1"/>
          <p:nvPr/>
        </p:nvSpPr>
        <p:spPr>
          <a:xfrm>
            <a:off x="4165621" y="5038344"/>
            <a:ext cx="954107" cy="369332"/>
          </a:xfrm>
          <a:prstGeom prst="rect">
            <a:avLst/>
          </a:prstGeom>
          <a:noFill/>
        </p:spPr>
        <p:txBody>
          <a:bodyPr wrap="none" rtlCol="0">
            <a:spAutoFit/>
          </a:bodyPr>
          <a:lstStyle/>
          <a:p>
            <a:r>
              <a:rPr lang="en-IN" dirty="0"/>
              <a:t>Analysis</a:t>
            </a:r>
          </a:p>
        </p:txBody>
      </p:sp>
      <p:sp>
        <p:nvSpPr>
          <p:cNvPr id="17" name="TextBox 16">
            <a:extLst>
              <a:ext uri="{FF2B5EF4-FFF2-40B4-BE49-F238E27FC236}">
                <a16:creationId xmlns:a16="http://schemas.microsoft.com/office/drawing/2014/main" xmlns="" id="{363B99B4-6C32-6111-6580-A5AF86405FC8}"/>
              </a:ext>
            </a:extLst>
          </p:cNvPr>
          <p:cNvSpPr txBox="1"/>
          <p:nvPr/>
        </p:nvSpPr>
        <p:spPr>
          <a:xfrm>
            <a:off x="7240083" y="5058418"/>
            <a:ext cx="965329" cy="369332"/>
          </a:xfrm>
          <a:prstGeom prst="rect">
            <a:avLst/>
          </a:prstGeom>
          <a:noFill/>
        </p:spPr>
        <p:txBody>
          <a:bodyPr wrap="none" rtlCol="0">
            <a:spAutoFit/>
          </a:bodyPr>
          <a:lstStyle/>
          <a:p>
            <a:r>
              <a:rPr lang="en-IN" dirty="0"/>
              <a:t>Thinking</a:t>
            </a:r>
          </a:p>
        </p:txBody>
      </p:sp>
      <p:sp>
        <p:nvSpPr>
          <p:cNvPr id="18" name="TextBox 17">
            <a:extLst>
              <a:ext uri="{FF2B5EF4-FFF2-40B4-BE49-F238E27FC236}">
                <a16:creationId xmlns:a16="http://schemas.microsoft.com/office/drawing/2014/main" xmlns="" id="{16C01121-B13B-3062-4293-338FF4836586}"/>
              </a:ext>
            </a:extLst>
          </p:cNvPr>
          <p:cNvSpPr txBox="1"/>
          <p:nvPr/>
        </p:nvSpPr>
        <p:spPr>
          <a:xfrm>
            <a:off x="10059668" y="5058418"/>
            <a:ext cx="1486304" cy="369332"/>
          </a:xfrm>
          <a:prstGeom prst="rect">
            <a:avLst/>
          </a:prstGeom>
          <a:noFill/>
        </p:spPr>
        <p:txBody>
          <a:bodyPr wrap="none" rtlCol="0">
            <a:spAutoFit/>
          </a:bodyPr>
          <a:lstStyle/>
          <a:p>
            <a:r>
              <a:rPr lang="en-IN" dirty="0"/>
              <a:t>Team Meeting</a:t>
            </a:r>
          </a:p>
        </p:txBody>
      </p:sp>
    </p:spTree>
    <p:extLst>
      <p:ext uri="{BB962C8B-B14F-4D97-AF65-F5344CB8AC3E}">
        <p14:creationId xmlns:p14="http://schemas.microsoft.com/office/powerpoint/2010/main" val="24146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97D04-B629-BC16-EEA1-61FAD1020189}"/>
              </a:ext>
            </a:extLst>
          </p:cNvPr>
          <p:cNvSpPr>
            <a:spLocks noGrp="1"/>
          </p:cNvSpPr>
          <p:nvPr>
            <p:ph type="title"/>
          </p:nvPr>
        </p:nvSpPr>
        <p:spPr/>
        <p:txBody>
          <a:bodyPr/>
          <a:lstStyle/>
          <a:p>
            <a:r>
              <a:rPr lang="en-US" sz="3600" b="1" dirty="0"/>
              <a:t>Guidelines project introduction</a:t>
            </a:r>
          </a:p>
        </p:txBody>
      </p:sp>
      <p:sp>
        <p:nvSpPr>
          <p:cNvPr id="4" name="Rectangle 3">
            <a:extLst>
              <a:ext uri="{FF2B5EF4-FFF2-40B4-BE49-F238E27FC236}">
                <a16:creationId xmlns:a16="http://schemas.microsoft.com/office/drawing/2014/main" xmlns="" id="{6BBDC690-5645-C6F5-CC32-F61EDE675231}"/>
              </a:ext>
            </a:extLst>
          </p:cNvPr>
          <p:cNvSpPr/>
          <p:nvPr/>
        </p:nvSpPr>
        <p:spPr>
          <a:xfrm>
            <a:off x="256687" y="935323"/>
            <a:ext cx="394776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When Write introduction?</a:t>
            </a:r>
          </a:p>
        </p:txBody>
      </p:sp>
      <p:sp>
        <p:nvSpPr>
          <p:cNvPr id="5" name="Rectangle 4">
            <a:extLst>
              <a:ext uri="{FF2B5EF4-FFF2-40B4-BE49-F238E27FC236}">
                <a16:creationId xmlns:a16="http://schemas.microsoft.com/office/drawing/2014/main" xmlns="" id="{7C9FA230-F3D8-97A8-DB68-9061AE168452}"/>
              </a:ext>
            </a:extLst>
          </p:cNvPr>
          <p:cNvSpPr/>
          <p:nvPr/>
        </p:nvSpPr>
        <p:spPr>
          <a:xfrm>
            <a:off x="256687" y="1396988"/>
            <a:ext cx="11460184" cy="461665"/>
          </a:xfrm>
          <a:prstGeom prst="rect">
            <a:avLst/>
          </a:prstGeom>
          <a:solidFill>
            <a:schemeClr val="bg1"/>
          </a:solidFill>
          <a:ln>
            <a:solidFill>
              <a:srgbClr val="A32D19"/>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solidFill>
                  <a:schemeClr val="tx1"/>
                </a:solidFill>
              </a:rPr>
              <a:t>Once your project analysis is complete</a:t>
            </a:r>
          </a:p>
        </p:txBody>
      </p:sp>
      <p:sp>
        <p:nvSpPr>
          <p:cNvPr id="6" name="Rectangle 5">
            <a:extLst>
              <a:ext uri="{FF2B5EF4-FFF2-40B4-BE49-F238E27FC236}">
                <a16:creationId xmlns:a16="http://schemas.microsoft.com/office/drawing/2014/main" xmlns="" id="{6D379C36-D465-B4F5-EBB3-721B0E28F5BF}"/>
              </a:ext>
            </a:extLst>
          </p:cNvPr>
          <p:cNvSpPr/>
          <p:nvPr/>
        </p:nvSpPr>
        <p:spPr>
          <a:xfrm>
            <a:off x="256688" y="2082806"/>
            <a:ext cx="394776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What Should Include? </a:t>
            </a:r>
          </a:p>
        </p:txBody>
      </p:sp>
      <p:grpSp>
        <p:nvGrpSpPr>
          <p:cNvPr id="3" name="Group 2">
            <a:extLst>
              <a:ext uri="{FF2B5EF4-FFF2-40B4-BE49-F238E27FC236}">
                <a16:creationId xmlns:a16="http://schemas.microsoft.com/office/drawing/2014/main" xmlns="" id="{94149AC6-9D8C-4ACC-77DA-6A6B88CF2393}"/>
              </a:ext>
            </a:extLst>
          </p:cNvPr>
          <p:cNvGrpSpPr/>
          <p:nvPr/>
        </p:nvGrpSpPr>
        <p:grpSpPr>
          <a:xfrm>
            <a:off x="256687" y="2544471"/>
            <a:ext cx="11460185" cy="1383449"/>
            <a:chOff x="229792" y="2571360"/>
            <a:chExt cx="11732417" cy="1383449"/>
          </a:xfrm>
        </p:grpSpPr>
        <p:sp>
          <p:nvSpPr>
            <p:cNvPr id="7" name="Rectangle 6">
              <a:extLst>
                <a:ext uri="{FF2B5EF4-FFF2-40B4-BE49-F238E27FC236}">
                  <a16:creationId xmlns:a16="http://schemas.microsoft.com/office/drawing/2014/main" xmlns="" id="{26FF6A99-BB88-CFD9-C73F-665BCAF62BFA}"/>
                </a:ext>
              </a:extLst>
            </p:cNvPr>
            <p:cNvSpPr/>
            <p:nvPr/>
          </p:nvSpPr>
          <p:spPr>
            <a:xfrm>
              <a:off x="229793" y="2571360"/>
              <a:ext cx="11732416" cy="461665"/>
            </a:xfrm>
            <a:prstGeom prst="rect">
              <a:avLst/>
            </a:prstGeom>
            <a:solidFill>
              <a:schemeClr val="bg1"/>
            </a:solidFill>
            <a:ln>
              <a:solidFill>
                <a:srgbClr val="A32D19"/>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rgbClr val="C00000"/>
                  </a:solidFill>
                </a:rPr>
                <a:t>Current situation</a:t>
              </a:r>
              <a:r>
                <a:rPr lang="en-US" sz="2400" dirty="0">
                  <a:solidFill>
                    <a:schemeClr val="tx1"/>
                  </a:solidFill>
                </a:rPr>
                <a:t>: Describe the problem or opportunity</a:t>
              </a:r>
            </a:p>
          </p:txBody>
        </p:sp>
        <p:sp>
          <p:nvSpPr>
            <p:cNvPr id="8" name="Rectangle 7">
              <a:extLst>
                <a:ext uri="{FF2B5EF4-FFF2-40B4-BE49-F238E27FC236}">
                  <a16:creationId xmlns:a16="http://schemas.microsoft.com/office/drawing/2014/main" xmlns="" id="{E756E093-7E01-AAD3-A908-1A6F124D6B93}"/>
                </a:ext>
              </a:extLst>
            </p:cNvPr>
            <p:cNvSpPr/>
            <p:nvPr/>
          </p:nvSpPr>
          <p:spPr>
            <a:xfrm>
              <a:off x="229792" y="3033025"/>
              <a:ext cx="11732416" cy="461665"/>
            </a:xfrm>
            <a:prstGeom prst="rect">
              <a:avLst/>
            </a:prstGeom>
            <a:noFill/>
            <a:ln>
              <a:solidFill>
                <a:srgbClr val="A32D19"/>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rgbClr val="C00000"/>
                  </a:solidFill>
                </a:rPr>
                <a:t>Objectives</a:t>
              </a:r>
              <a:r>
                <a:rPr lang="en-US" sz="2400" dirty="0">
                  <a:solidFill>
                    <a:schemeClr val="tx1"/>
                  </a:solidFill>
                </a:rPr>
                <a:t>: Describe objectives or goals in order to solve the problem</a:t>
              </a:r>
            </a:p>
          </p:txBody>
        </p:sp>
        <p:sp>
          <p:nvSpPr>
            <p:cNvPr id="11" name="Rectangle 10">
              <a:extLst>
                <a:ext uri="{FF2B5EF4-FFF2-40B4-BE49-F238E27FC236}">
                  <a16:creationId xmlns:a16="http://schemas.microsoft.com/office/drawing/2014/main" xmlns="" id="{BB8B1FDB-58C8-5895-BE33-5A32815BFC70}"/>
                </a:ext>
              </a:extLst>
            </p:cNvPr>
            <p:cNvSpPr/>
            <p:nvPr/>
          </p:nvSpPr>
          <p:spPr>
            <a:xfrm>
              <a:off x="229792" y="3493144"/>
              <a:ext cx="11732416" cy="461665"/>
            </a:xfrm>
            <a:prstGeom prst="rect">
              <a:avLst/>
            </a:prstGeom>
            <a:noFill/>
            <a:ln>
              <a:solidFill>
                <a:srgbClr val="A32D19"/>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rgbClr val="C00000"/>
                  </a:solidFill>
                </a:rPr>
                <a:t>Key Feature</a:t>
              </a:r>
              <a:r>
                <a:rPr lang="en-US" sz="2400" dirty="0">
                  <a:solidFill>
                    <a:schemeClr val="tx1"/>
                  </a:solidFill>
                </a:rPr>
                <a:t>: Describe important characteristics of Project </a:t>
              </a:r>
            </a:p>
          </p:txBody>
        </p:sp>
      </p:grpSp>
    </p:spTree>
    <p:extLst>
      <p:ext uri="{BB962C8B-B14F-4D97-AF65-F5344CB8AC3E}">
        <p14:creationId xmlns:p14="http://schemas.microsoft.com/office/powerpoint/2010/main" val="5234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F2043B-42BB-7FEE-2DA1-4F82E8C4B41C}"/>
              </a:ext>
            </a:extLst>
          </p:cNvPr>
          <p:cNvSpPr>
            <a:spLocks noGrp="1"/>
          </p:cNvSpPr>
          <p:nvPr>
            <p:ph type="title"/>
          </p:nvPr>
        </p:nvSpPr>
        <p:spPr/>
        <p:txBody>
          <a:bodyPr>
            <a:normAutofit/>
          </a:bodyPr>
          <a:lstStyle/>
          <a:p>
            <a:r>
              <a:rPr lang="en-IN" dirty="0"/>
              <a:t>Example: Introduction of Library </a:t>
            </a:r>
            <a:r>
              <a:rPr lang="en-IN"/>
              <a:t>Management System</a:t>
            </a:r>
            <a:endParaRPr lang="en-IN" dirty="0"/>
          </a:p>
        </p:txBody>
      </p:sp>
      <p:sp>
        <p:nvSpPr>
          <p:cNvPr id="3" name="Content Placeholder 2">
            <a:extLst>
              <a:ext uri="{FF2B5EF4-FFF2-40B4-BE49-F238E27FC236}">
                <a16:creationId xmlns:a16="http://schemas.microsoft.com/office/drawing/2014/main" xmlns="" id="{91EA807F-8D1B-2599-70DD-F323BE1252BE}"/>
              </a:ext>
            </a:extLst>
          </p:cNvPr>
          <p:cNvSpPr>
            <a:spLocks noGrp="1"/>
          </p:cNvSpPr>
          <p:nvPr>
            <p:ph idx="1"/>
          </p:nvPr>
        </p:nvSpPr>
        <p:spPr>
          <a:xfrm>
            <a:off x="131180" y="863444"/>
            <a:ext cx="11929641" cy="5438744"/>
          </a:xfrm>
        </p:spPr>
        <p:txBody>
          <a:bodyPr/>
          <a:lstStyle/>
          <a:p>
            <a:r>
              <a:rPr lang="en-US" dirty="0"/>
              <a:t>A college library management is a project that </a:t>
            </a:r>
            <a:r>
              <a:rPr lang="en-US" b="1" dirty="0"/>
              <a:t>manages</a:t>
            </a:r>
            <a:r>
              <a:rPr lang="en-US" dirty="0"/>
              <a:t> and stores </a:t>
            </a:r>
            <a:r>
              <a:rPr lang="en-US" b="1" dirty="0"/>
              <a:t>books information </a:t>
            </a:r>
            <a:r>
              <a:rPr lang="en-US" dirty="0"/>
              <a:t>electronically according to students needs. </a:t>
            </a:r>
          </a:p>
          <a:p>
            <a:r>
              <a:rPr lang="en-US" dirty="0"/>
              <a:t>The system </a:t>
            </a:r>
            <a:r>
              <a:rPr lang="en-US" b="1" dirty="0"/>
              <a:t>helps</a:t>
            </a:r>
            <a:r>
              <a:rPr lang="en-US" dirty="0"/>
              <a:t> both </a:t>
            </a:r>
            <a:r>
              <a:rPr lang="en-US" b="1" dirty="0"/>
              <a:t>students</a:t>
            </a:r>
            <a:r>
              <a:rPr lang="en-US" dirty="0"/>
              <a:t> and </a:t>
            </a:r>
            <a:r>
              <a:rPr lang="en-US" b="1" dirty="0"/>
              <a:t>library manager </a:t>
            </a:r>
            <a:r>
              <a:rPr lang="en-US" dirty="0"/>
              <a:t>to keep a constant </a:t>
            </a:r>
            <a:r>
              <a:rPr lang="en-US" b="1" dirty="0"/>
              <a:t>track</a:t>
            </a:r>
            <a:r>
              <a:rPr lang="en-US" dirty="0"/>
              <a:t> of all the </a:t>
            </a:r>
            <a:r>
              <a:rPr lang="en-US" b="1" dirty="0"/>
              <a:t>books</a:t>
            </a:r>
            <a:r>
              <a:rPr lang="en-US" dirty="0"/>
              <a:t> available in the library. </a:t>
            </a:r>
          </a:p>
          <a:p>
            <a:r>
              <a:rPr lang="en-US" dirty="0"/>
              <a:t>It allows both the admin and the student to </a:t>
            </a:r>
            <a:r>
              <a:rPr lang="en-US" b="1" dirty="0"/>
              <a:t>search</a:t>
            </a:r>
            <a:r>
              <a:rPr lang="en-US" dirty="0"/>
              <a:t> for the desired </a:t>
            </a:r>
            <a:r>
              <a:rPr lang="en-US" b="1" dirty="0"/>
              <a:t>book</a:t>
            </a:r>
            <a:r>
              <a:rPr lang="en-US" dirty="0"/>
              <a:t>. </a:t>
            </a:r>
          </a:p>
          <a:p>
            <a:r>
              <a:rPr lang="en-US" dirty="0"/>
              <a:t>It becomes necessary for colleges to keep a continuous check on the </a:t>
            </a:r>
            <a:r>
              <a:rPr lang="en-US" b="1" dirty="0"/>
              <a:t>books issued </a:t>
            </a:r>
            <a:r>
              <a:rPr lang="en-US" dirty="0"/>
              <a:t>and </a:t>
            </a:r>
            <a:r>
              <a:rPr lang="en-US" b="1" dirty="0"/>
              <a:t>returned</a:t>
            </a:r>
            <a:r>
              <a:rPr lang="en-US" dirty="0"/>
              <a:t> and even </a:t>
            </a:r>
            <a:r>
              <a:rPr lang="en-US" b="1" dirty="0"/>
              <a:t>calculate fine</a:t>
            </a:r>
            <a:r>
              <a:rPr lang="en-US" dirty="0"/>
              <a:t>. </a:t>
            </a:r>
          </a:p>
        </p:txBody>
      </p:sp>
    </p:spTree>
    <p:extLst>
      <p:ext uri="{BB962C8B-B14F-4D97-AF65-F5344CB8AC3E}">
        <p14:creationId xmlns:p14="http://schemas.microsoft.com/office/powerpoint/2010/main" val="181123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644675-56FB-C487-BEA0-D2ADCDECAC05}"/>
              </a:ext>
            </a:extLst>
          </p:cNvPr>
          <p:cNvSpPr>
            <a:spLocks noGrp="1"/>
          </p:cNvSpPr>
          <p:nvPr>
            <p:ph type="title"/>
          </p:nvPr>
        </p:nvSpPr>
        <p:spPr/>
        <p:txBody>
          <a:bodyPr/>
          <a:lstStyle/>
          <a:p>
            <a:r>
              <a:rPr lang="en-IN" dirty="0"/>
              <a:t>What is Key Feature</a:t>
            </a:r>
          </a:p>
        </p:txBody>
      </p:sp>
      <p:sp>
        <p:nvSpPr>
          <p:cNvPr id="3" name="Content Placeholder 2">
            <a:extLst>
              <a:ext uri="{FF2B5EF4-FFF2-40B4-BE49-F238E27FC236}">
                <a16:creationId xmlns:a16="http://schemas.microsoft.com/office/drawing/2014/main" xmlns="" id="{3799F3C9-BF6A-5E54-6AE6-7D4D910DA15C}"/>
              </a:ext>
            </a:extLst>
          </p:cNvPr>
          <p:cNvSpPr>
            <a:spLocks noGrp="1"/>
          </p:cNvSpPr>
          <p:nvPr>
            <p:ph idx="1"/>
          </p:nvPr>
        </p:nvSpPr>
        <p:spPr>
          <a:xfrm>
            <a:off x="131180" y="863445"/>
            <a:ext cx="11929641" cy="1198438"/>
          </a:xfrm>
        </p:spPr>
        <p:txBody>
          <a:bodyPr/>
          <a:lstStyle/>
          <a:p>
            <a:r>
              <a:rPr lang="en-US" dirty="0"/>
              <a:t>Key Features means the </a:t>
            </a:r>
            <a:r>
              <a:rPr lang="en-US" b="1" dirty="0"/>
              <a:t>document describing </a:t>
            </a:r>
            <a:r>
              <a:rPr lang="en-US" dirty="0"/>
              <a:t>the </a:t>
            </a:r>
            <a:r>
              <a:rPr lang="en-US" b="1" dirty="0"/>
              <a:t>important characteristics </a:t>
            </a:r>
            <a:r>
              <a:rPr lang="en-US" dirty="0"/>
              <a:t>of the Plan to which your application relates including its aims and associated risks.</a:t>
            </a:r>
            <a:endParaRPr lang="en-IN" dirty="0"/>
          </a:p>
        </p:txBody>
      </p:sp>
      <p:sp>
        <p:nvSpPr>
          <p:cNvPr id="6" name="Rectangle 5">
            <a:extLst>
              <a:ext uri="{FF2B5EF4-FFF2-40B4-BE49-F238E27FC236}">
                <a16:creationId xmlns:a16="http://schemas.microsoft.com/office/drawing/2014/main" xmlns="" id="{E5B037BE-3815-2ACA-B14A-2FF01BE38BA8}"/>
              </a:ext>
            </a:extLst>
          </p:cNvPr>
          <p:cNvSpPr/>
          <p:nvPr/>
        </p:nvSpPr>
        <p:spPr>
          <a:xfrm>
            <a:off x="211865" y="1712099"/>
            <a:ext cx="406430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Example: Key Feature of LMS</a:t>
            </a:r>
          </a:p>
        </p:txBody>
      </p:sp>
      <p:cxnSp>
        <p:nvCxnSpPr>
          <p:cNvPr id="7" name="Straight Connector 6">
            <a:extLst>
              <a:ext uri="{FF2B5EF4-FFF2-40B4-BE49-F238E27FC236}">
                <a16:creationId xmlns:a16="http://schemas.microsoft.com/office/drawing/2014/main" xmlns="" id="{4B5470D9-9B57-C5DF-4A6C-2A383C805225}"/>
              </a:ext>
            </a:extLst>
          </p:cNvPr>
          <p:cNvCxnSpPr>
            <a:cxnSpLocks/>
          </p:cNvCxnSpPr>
          <p:nvPr/>
        </p:nvCxnSpPr>
        <p:spPr>
          <a:xfrm flipV="1">
            <a:off x="2097742" y="2164801"/>
            <a:ext cx="9574305" cy="8965"/>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a:extLst>
              <a:ext uri="{FF2B5EF4-FFF2-40B4-BE49-F238E27FC236}">
                <a16:creationId xmlns:a16="http://schemas.microsoft.com/office/drawing/2014/main" xmlns="" id="{CDF9B790-1DF8-64BF-CA9B-9AB17C334926}"/>
              </a:ext>
            </a:extLst>
          </p:cNvPr>
          <p:cNvSpPr txBox="1">
            <a:spLocks/>
          </p:cNvSpPr>
          <p:nvPr/>
        </p:nvSpPr>
        <p:spPr>
          <a:xfrm>
            <a:off x="211865" y="2249962"/>
            <a:ext cx="11657409" cy="42853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Control the movement of books and other material and avoid losing the same.</a:t>
            </a:r>
          </a:p>
          <a:p>
            <a:r>
              <a:rPr lang="en-US" dirty="0"/>
              <a:t>Search if you have a specific book in your collection based on the title, author etc.</a:t>
            </a:r>
          </a:p>
          <a:p>
            <a:r>
              <a:rPr lang="en-US" dirty="0"/>
              <a:t>Print the spine labels for the book.</a:t>
            </a:r>
          </a:p>
          <a:p>
            <a:r>
              <a:rPr lang="en-US" dirty="0"/>
              <a:t>Find what a specific person has borrowed from you. It offers the following modules Cataloguing, Circulation, Queries.</a:t>
            </a:r>
          </a:p>
          <a:p>
            <a:r>
              <a:rPr lang="en-US" dirty="0"/>
              <a:t>Member Can view the different categories of books available in the library.</a:t>
            </a:r>
          </a:p>
          <a:p>
            <a:r>
              <a:rPr lang="en-US" dirty="0"/>
              <a:t>Member Can view the List of books available in each category.</a:t>
            </a:r>
          </a:p>
          <a:p>
            <a:r>
              <a:rPr lang="en-US" dirty="0"/>
              <a:t>Member Can own an account in the library.</a:t>
            </a:r>
          </a:p>
          <a:p>
            <a:r>
              <a:rPr lang="en-US" dirty="0"/>
              <a:t>Member Can view the books issued to him.</a:t>
            </a:r>
          </a:p>
          <a:p>
            <a:r>
              <a:rPr lang="en-US" dirty="0"/>
              <a:t>Member Can put a request for a new book.</a:t>
            </a:r>
          </a:p>
          <a:p>
            <a:endParaRPr lang="en-US" dirty="0"/>
          </a:p>
        </p:txBody>
      </p:sp>
    </p:spTree>
    <p:extLst>
      <p:ext uri="{BB962C8B-B14F-4D97-AF65-F5344CB8AC3E}">
        <p14:creationId xmlns:p14="http://schemas.microsoft.com/office/powerpoint/2010/main" val="65181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ACD93-D1DC-A76A-EEF2-878E7DD20F34}"/>
              </a:ext>
            </a:extLst>
          </p:cNvPr>
          <p:cNvSpPr>
            <a:spLocks noGrp="1"/>
          </p:cNvSpPr>
          <p:nvPr>
            <p:ph type="title"/>
          </p:nvPr>
        </p:nvSpPr>
        <p:spPr/>
        <p:txBody>
          <a:bodyPr/>
          <a:lstStyle/>
          <a:p>
            <a:r>
              <a:rPr lang="en-IN" dirty="0"/>
              <a:t>Functional and Non Functional Requirement</a:t>
            </a:r>
          </a:p>
        </p:txBody>
      </p:sp>
      <p:sp>
        <p:nvSpPr>
          <p:cNvPr id="3" name="Content Placeholder 2">
            <a:extLst>
              <a:ext uri="{FF2B5EF4-FFF2-40B4-BE49-F238E27FC236}">
                <a16:creationId xmlns:a16="http://schemas.microsoft.com/office/drawing/2014/main" xmlns="" id="{0614EB88-355D-F634-AE99-C5D1D9E3E833}"/>
              </a:ext>
            </a:extLst>
          </p:cNvPr>
          <p:cNvSpPr>
            <a:spLocks noGrp="1"/>
          </p:cNvSpPr>
          <p:nvPr>
            <p:ph idx="1"/>
          </p:nvPr>
        </p:nvSpPr>
        <p:spPr>
          <a:xfrm>
            <a:off x="173166" y="1383397"/>
            <a:ext cx="11845667" cy="1126721"/>
          </a:xfrm>
        </p:spPr>
        <p:txBody>
          <a:bodyPr/>
          <a:lstStyle/>
          <a:p>
            <a:r>
              <a:rPr lang="en-US" dirty="0"/>
              <a:t>A Functional Requirement is a </a:t>
            </a:r>
            <a:r>
              <a:rPr lang="en-US" b="1" dirty="0"/>
              <a:t>description of the service </a:t>
            </a:r>
            <a:r>
              <a:rPr lang="en-US" dirty="0"/>
              <a:t>that the </a:t>
            </a:r>
            <a:r>
              <a:rPr lang="en-US" b="1" dirty="0"/>
              <a:t>software</a:t>
            </a:r>
            <a:r>
              <a:rPr lang="en-US" dirty="0"/>
              <a:t> must </a:t>
            </a:r>
            <a:r>
              <a:rPr lang="en-US" b="1" dirty="0"/>
              <a:t>offer</a:t>
            </a:r>
            <a:r>
              <a:rPr lang="en-US" dirty="0"/>
              <a:t>.</a:t>
            </a:r>
          </a:p>
          <a:p>
            <a:r>
              <a:rPr lang="en-US" dirty="0"/>
              <a:t>A function is nothing but </a:t>
            </a:r>
            <a:r>
              <a:rPr lang="en-US" b="1" dirty="0"/>
              <a:t>inputs</a:t>
            </a:r>
            <a:r>
              <a:rPr lang="en-US" dirty="0"/>
              <a:t> to the software system, its </a:t>
            </a:r>
            <a:r>
              <a:rPr lang="en-US" b="1" dirty="0"/>
              <a:t>behavior</a:t>
            </a:r>
            <a:r>
              <a:rPr lang="en-US" dirty="0"/>
              <a:t>, and </a:t>
            </a:r>
            <a:r>
              <a:rPr lang="en-US" b="1" dirty="0"/>
              <a:t>outputs</a:t>
            </a:r>
            <a:r>
              <a:rPr lang="en-US" dirty="0"/>
              <a:t>. </a:t>
            </a:r>
            <a:endParaRPr lang="en-IN" dirty="0"/>
          </a:p>
        </p:txBody>
      </p:sp>
      <p:sp>
        <p:nvSpPr>
          <p:cNvPr id="4" name="Rectangle 3">
            <a:extLst>
              <a:ext uri="{FF2B5EF4-FFF2-40B4-BE49-F238E27FC236}">
                <a16:creationId xmlns:a16="http://schemas.microsoft.com/office/drawing/2014/main" xmlns="" id="{60F071C5-465F-FD36-0FC3-218E89E8D8D8}"/>
              </a:ext>
            </a:extLst>
          </p:cNvPr>
          <p:cNvSpPr/>
          <p:nvPr/>
        </p:nvSpPr>
        <p:spPr>
          <a:xfrm>
            <a:off x="220829" y="903800"/>
            <a:ext cx="4189805"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What is Functional Requirement</a:t>
            </a:r>
          </a:p>
        </p:txBody>
      </p:sp>
      <p:cxnSp>
        <p:nvCxnSpPr>
          <p:cNvPr id="5" name="Straight Connector 4">
            <a:extLst>
              <a:ext uri="{FF2B5EF4-FFF2-40B4-BE49-F238E27FC236}">
                <a16:creationId xmlns:a16="http://schemas.microsoft.com/office/drawing/2014/main" xmlns="" id="{BC9EA94F-5F50-2D1D-10BD-8AB58881ABFA}"/>
              </a:ext>
            </a:extLst>
          </p:cNvPr>
          <p:cNvCxnSpPr>
            <a:cxnSpLocks/>
          </p:cNvCxnSpPr>
          <p:nvPr/>
        </p:nvCxnSpPr>
        <p:spPr>
          <a:xfrm flipV="1">
            <a:off x="2133601" y="1356502"/>
            <a:ext cx="9574305" cy="8965"/>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a:extLst>
              <a:ext uri="{FF2B5EF4-FFF2-40B4-BE49-F238E27FC236}">
                <a16:creationId xmlns:a16="http://schemas.microsoft.com/office/drawing/2014/main" xmlns="" id="{BD616514-C667-F2F9-BBB9-6351AB5A8C15}"/>
              </a:ext>
            </a:extLst>
          </p:cNvPr>
          <p:cNvSpPr txBox="1">
            <a:spLocks/>
          </p:cNvSpPr>
          <p:nvPr/>
        </p:nvSpPr>
        <p:spPr>
          <a:xfrm>
            <a:off x="173166" y="2865639"/>
            <a:ext cx="11845667" cy="172429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Non functional requirements define </a:t>
            </a:r>
            <a:r>
              <a:rPr lang="en-US" b="1" dirty="0"/>
              <a:t>constraints</a:t>
            </a:r>
            <a:r>
              <a:rPr lang="en-US" dirty="0"/>
              <a:t> which </a:t>
            </a:r>
            <a:r>
              <a:rPr lang="en-US" b="1" dirty="0"/>
              <a:t>affect</a:t>
            </a:r>
            <a:r>
              <a:rPr lang="en-US" dirty="0"/>
              <a:t> how the </a:t>
            </a:r>
            <a:r>
              <a:rPr lang="en-US" b="1" dirty="0"/>
              <a:t>system should do </a:t>
            </a:r>
            <a:r>
              <a:rPr lang="en-US" dirty="0"/>
              <a:t>it.</a:t>
            </a:r>
          </a:p>
          <a:p>
            <a:r>
              <a:rPr lang="en-US" dirty="0"/>
              <a:t>They </a:t>
            </a:r>
            <a:r>
              <a:rPr lang="en-US" b="1" dirty="0"/>
              <a:t>specify</a:t>
            </a:r>
            <a:r>
              <a:rPr lang="en-US" dirty="0"/>
              <a:t> the </a:t>
            </a:r>
            <a:r>
              <a:rPr lang="en-US" b="1" dirty="0"/>
              <a:t>quality</a:t>
            </a:r>
            <a:r>
              <a:rPr lang="en-US" dirty="0"/>
              <a:t> </a:t>
            </a:r>
            <a:r>
              <a:rPr lang="en-US" b="1" dirty="0"/>
              <a:t>attribute</a:t>
            </a:r>
            <a:r>
              <a:rPr lang="en-US" dirty="0"/>
              <a:t> of the software. </a:t>
            </a:r>
          </a:p>
          <a:p>
            <a:r>
              <a:rPr lang="en-US" dirty="0"/>
              <a:t>Non functional requirements deal with issues like scalability, maintainability, performance, portability, security, reliability, and many more</a:t>
            </a:r>
            <a:endParaRPr lang="en-IN" dirty="0"/>
          </a:p>
        </p:txBody>
      </p:sp>
      <p:sp>
        <p:nvSpPr>
          <p:cNvPr id="7" name="Rectangle 6">
            <a:extLst>
              <a:ext uri="{FF2B5EF4-FFF2-40B4-BE49-F238E27FC236}">
                <a16:creationId xmlns:a16="http://schemas.microsoft.com/office/drawing/2014/main" xmlns="" id="{8AADE95E-4872-369E-776C-580FAC8CCAE7}"/>
              </a:ext>
            </a:extLst>
          </p:cNvPr>
          <p:cNvSpPr/>
          <p:nvPr/>
        </p:nvSpPr>
        <p:spPr>
          <a:xfrm>
            <a:off x="211864" y="2386042"/>
            <a:ext cx="496077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What is Non Functional Requirement</a:t>
            </a:r>
          </a:p>
        </p:txBody>
      </p:sp>
      <p:cxnSp>
        <p:nvCxnSpPr>
          <p:cNvPr id="8" name="Straight Connector 7">
            <a:extLst>
              <a:ext uri="{FF2B5EF4-FFF2-40B4-BE49-F238E27FC236}">
                <a16:creationId xmlns:a16="http://schemas.microsoft.com/office/drawing/2014/main" xmlns="" id="{77951A77-57C7-8E9B-5728-FD75EB8B6A0A}"/>
              </a:ext>
            </a:extLst>
          </p:cNvPr>
          <p:cNvCxnSpPr>
            <a:cxnSpLocks/>
          </p:cNvCxnSpPr>
          <p:nvPr/>
        </p:nvCxnSpPr>
        <p:spPr>
          <a:xfrm flipV="1">
            <a:off x="2133600" y="2838744"/>
            <a:ext cx="9574305" cy="8965"/>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891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Management System</a:t>
            </a:r>
          </a:p>
        </p:txBody>
      </p:sp>
      <p:sp>
        <p:nvSpPr>
          <p:cNvPr id="5" name="Rectangle 4"/>
          <p:cNvSpPr/>
          <p:nvPr/>
        </p:nvSpPr>
        <p:spPr>
          <a:xfrm>
            <a:off x="0" y="711201"/>
            <a:ext cx="6616699"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Function Requirements</a:t>
            </a:r>
          </a:p>
        </p:txBody>
      </p:sp>
      <p:sp>
        <p:nvSpPr>
          <p:cNvPr id="6" name="Rectangle 5"/>
          <p:cNvSpPr/>
          <p:nvPr/>
        </p:nvSpPr>
        <p:spPr>
          <a:xfrm>
            <a:off x="6616699" y="711201"/>
            <a:ext cx="557530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Non-function Requirements</a:t>
            </a:r>
          </a:p>
        </p:txBody>
      </p:sp>
      <p:sp>
        <p:nvSpPr>
          <p:cNvPr id="10" name="Content Placeholder 2"/>
          <p:cNvSpPr txBox="1">
            <a:spLocks/>
          </p:cNvSpPr>
          <p:nvPr/>
        </p:nvSpPr>
        <p:spPr>
          <a:xfrm>
            <a:off x="98427" y="1281206"/>
            <a:ext cx="6416673" cy="528795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Add Article:</a:t>
            </a:r>
            <a:r>
              <a:rPr lang="en-US" sz="2000" dirty="0"/>
              <a:t> New entries must be entered in database</a:t>
            </a:r>
          </a:p>
          <a:p>
            <a:r>
              <a:rPr lang="en-US" sz="2000" b="1" dirty="0"/>
              <a:t>Update Article:</a:t>
            </a:r>
            <a:r>
              <a:rPr lang="en-US" sz="2000" dirty="0"/>
              <a:t> Any changes in articles should be updated in case of update</a:t>
            </a:r>
          </a:p>
          <a:p>
            <a:r>
              <a:rPr lang="en-US" sz="2000" b="1" dirty="0"/>
              <a:t>Delete Article: </a:t>
            </a:r>
            <a:r>
              <a:rPr lang="en-US" sz="2000" dirty="0"/>
              <a:t>Wrong entry must be removed from system</a:t>
            </a:r>
          </a:p>
          <a:p>
            <a:r>
              <a:rPr lang="en-US" sz="2000" b="1" dirty="0"/>
              <a:t>Inquiry Members:</a:t>
            </a:r>
            <a:r>
              <a:rPr lang="en-US" sz="2000" dirty="0"/>
              <a:t> Inquiry all current enrolled members to view their details</a:t>
            </a:r>
          </a:p>
          <a:p>
            <a:r>
              <a:rPr lang="en-US" sz="2000" b="1" dirty="0"/>
              <a:t>Bar-coding: </a:t>
            </a:r>
            <a:r>
              <a:rPr lang="en-US" sz="2000" dirty="0"/>
              <a:t>To give specific identification to each book. All books, old and new, are bar-coded on the basis of title, author, topic and date of publishing</a:t>
            </a:r>
            <a:r>
              <a:rPr lang="en-US" sz="2000" b="1" dirty="0"/>
              <a:t>.</a:t>
            </a:r>
          </a:p>
          <a:p>
            <a:r>
              <a:rPr lang="en-US" sz="2000" b="1" dirty="0"/>
              <a:t>Check out Article:</a:t>
            </a:r>
            <a:r>
              <a:rPr lang="en-US" sz="2000" dirty="0"/>
              <a:t> To issue any article must be checked out</a:t>
            </a:r>
          </a:p>
          <a:p>
            <a:r>
              <a:rPr lang="en-US" sz="2000" b="1" dirty="0"/>
              <a:t>Check In article:</a:t>
            </a:r>
            <a:r>
              <a:rPr lang="en-US" sz="2000" dirty="0"/>
              <a:t> After receiving any article system will reenter article by Checking</a:t>
            </a:r>
          </a:p>
          <a:p>
            <a:r>
              <a:rPr lang="en-US" sz="2000" b="1" dirty="0"/>
              <a:t>Search function: </a:t>
            </a:r>
            <a:r>
              <a:rPr lang="en-US" sz="2000" dirty="0"/>
              <a:t>to enable both the librarian and the members to search the catalog of books in the library. The search functions can be filtered to the need of each user.</a:t>
            </a:r>
          </a:p>
        </p:txBody>
      </p:sp>
      <p:sp>
        <p:nvSpPr>
          <p:cNvPr id="11" name="Content Placeholder 2"/>
          <p:cNvSpPr txBox="1">
            <a:spLocks/>
          </p:cNvSpPr>
          <p:nvPr/>
        </p:nvSpPr>
        <p:spPr>
          <a:xfrm>
            <a:off x="6718301" y="1308100"/>
            <a:ext cx="5372100" cy="487679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t>Usability</a:t>
            </a:r>
            <a:r>
              <a:rPr lang="en-IN" sz="2000" dirty="0"/>
              <a:t>: The UI should be simple enough for everyone to understand and get the relevant information without any special training. Different languages can be provided based on the requirements.</a:t>
            </a:r>
          </a:p>
          <a:p>
            <a:r>
              <a:rPr lang="en-IN" sz="2000" b="1" dirty="0"/>
              <a:t>Accuracy</a:t>
            </a:r>
            <a:r>
              <a:rPr lang="en-IN" sz="2000" dirty="0"/>
              <a:t>: The data stored about the books and the fines calculated should be correct, consistent, and reliable.</a:t>
            </a:r>
          </a:p>
          <a:p>
            <a:r>
              <a:rPr lang="en-IN" sz="2000" b="1" dirty="0"/>
              <a:t>Availability</a:t>
            </a:r>
            <a:r>
              <a:rPr lang="en-IN" sz="2000" dirty="0"/>
              <a:t>: The System should be available for the duration when the library operates and must be recovered within an hour or less if it fails. The system should respond to the requests within two seconds or less.</a:t>
            </a:r>
          </a:p>
        </p:txBody>
      </p:sp>
      <p:cxnSp>
        <p:nvCxnSpPr>
          <p:cNvPr id="12" name="Straight Connector 11"/>
          <p:cNvCxnSpPr/>
          <p:nvPr/>
        </p:nvCxnSpPr>
        <p:spPr>
          <a:xfrm>
            <a:off x="6616700" y="711201"/>
            <a:ext cx="0" cy="588485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42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22" presetClass="entr" presetSubtype="1"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up)">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uiExpand="1" build="p"/>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6"/>
          </p:nvPr>
        </p:nvSpPr>
        <p:spPr/>
        <p:txBody>
          <a:bodyPr/>
          <a:lstStyle/>
          <a:p>
            <a:r>
              <a:rPr lang="en-US" dirty="0"/>
              <a:t>Software Engineering (2101CS0503)</a:t>
            </a:r>
          </a:p>
        </p:txBody>
      </p:sp>
      <p:sp>
        <p:nvSpPr>
          <p:cNvPr id="5" name="Text Placeholder 4"/>
          <p:cNvSpPr>
            <a:spLocks noGrp="1"/>
          </p:cNvSpPr>
          <p:nvPr>
            <p:ph type="body" sz="quarter" idx="11"/>
          </p:nvPr>
        </p:nvSpPr>
        <p:spPr/>
        <p:txBody>
          <a:bodyPr/>
          <a:lstStyle/>
          <a:p>
            <a:r>
              <a:rPr lang="en-US" dirty="0"/>
              <a:t>Devangi.kotak@darshan.ac.in</a:t>
            </a:r>
          </a:p>
        </p:txBody>
      </p:sp>
      <p:sp>
        <p:nvSpPr>
          <p:cNvPr id="8" name="Text Placeholder 7"/>
          <p:cNvSpPr>
            <a:spLocks noGrp="1"/>
          </p:cNvSpPr>
          <p:nvPr>
            <p:ph type="body" sz="quarter" idx="14"/>
          </p:nvPr>
        </p:nvSpPr>
        <p:spPr/>
        <p:txBody>
          <a:bodyPr/>
          <a:lstStyle/>
          <a:p>
            <a:r>
              <a:rPr lang="en-US" dirty="0"/>
              <a:t>Prof. </a:t>
            </a:r>
            <a:r>
              <a:rPr lang="en-US" dirty="0" err="1"/>
              <a:t>Devangi</a:t>
            </a:r>
            <a:r>
              <a:rPr lang="en-US" dirty="0"/>
              <a:t> L. Kotak</a:t>
            </a:r>
          </a:p>
        </p:txBody>
      </p:sp>
      <p:pic>
        <p:nvPicPr>
          <p:cNvPr id="11" name="Picture Placeholder 10">
            <a:extLst>
              <a:ext uri="{FF2B5EF4-FFF2-40B4-BE49-F238E27FC236}">
                <a16:creationId xmlns:a16="http://schemas.microsoft.com/office/drawing/2014/main" xmlns="" id="{0EF9CBB7-D67B-48EE-BD4E-6E99BF7D87C8}"/>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3854" r="3854"/>
          <a:stretch>
            <a:fillRect/>
          </a:stretch>
        </p:blipFill>
        <p:spPr/>
      </p:pic>
      <p:sp>
        <p:nvSpPr>
          <p:cNvPr id="3" name="Text Placeholder 2">
            <a:extLst>
              <a:ext uri="{FF2B5EF4-FFF2-40B4-BE49-F238E27FC236}">
                <a16:creationId xmlns:a16="http://schemas.microsoft.com/office/drawing/2014/main" xmlns="" id="{3AE8B78A-EC69-4A4F-89F9-A7DCA7F4215B}"/>
              </a:ext>
            </a:extLst>
          </p:cNvPr>
          <p:cNvSpPr>
            <a:spLocks noGrp="1"/>
          </p:cNvSpPr>
          <p:nvPr>
            <p:ph type="body" sz="quarter" idx="13"/>
          </p:nvPr>
        </p:nvSpPr>
        <p:spPr/>
        <p:txBody>
          <a:bodyPr/>
          <a:lstStyle/>
          <a:p>
            <a:r>
              <a:rPr lang="en-US" dirty="0"/>
              <a:t>Computer Engineering Department</a:t>
            </a:r>
          </a:p>
        </p:txBody>
      </p:sp>
    </p:spTree>
    <p:extLst>
      <p:ext uri="{BB962C8B-B14F-4D97-AF65-F5344CB8AC3E}">
        <p14:creationId xmlns:p14="http://schemas.microsoft.com/office/powerpoint/2010/main" val="2058927578"/>
      </p:ext>
    </p:extLst>
  </p:cSld>
  <p:clrMapOvr>
    <a:masterClrMapping/>
  </p:clrMapOvr>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6550</TotalTime>
  <Words>692</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Roboto Condensed</vt:lpstr>
      <vt:lpstr>Roboto Condensed Light</vt:lpstr>
      <vt:lpstr>Calibri</vt:lpstr>
      <vt:lpstr>Segoe UI Black</vt:lpstr>
      <vt:lpstr>Wingdings</vt:lpstr>
      <vt:lpstr>Wingdings 3</vt:lpstr>
      <vt:lpstr>Arial</vt:lpstr>
      <vt:lpstr>Office Theme</vt:lpstr>
      <vt:lpstr>PowerPoint Presentation</vt:lpstr>
      <vt:lpstr>What is a project introduction</vt:lpstr>
      <vt:lpstr>Guidelines project introduction</vt:lpstr>
      <vt:lpstr>Example: Introduction of Library Management System</vt:lpstr>
      <vt:lpstr>What is Key Feature</vt:lpstr>
      <vt:lpstr>Functional and Non Functional Requirement</vt:lpstr>
      <vt:lpstr>Library Management System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175</cp:revision>
  <dcterms:created xsi:type="dcterms:W3CDTF">2020-05-01T05:09:15Z</dcterms:created>
  <dcterms:modified xsi:type="dcterms:W3CDTF">2023-06-24T04:53:33Z</dcterms:modified>
</cp:coreProperties>
</file>