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95" r:id="rId2"/>
    <p:sldId id="337" r:id="rId3"/>
    <p:sldId id="412" r:id="rId4"/>
    <p:sldId id="414" r:id="rId5"/>
    <p:sldId id="410" r:id="rId6"/>
    <p:sldId id="403" r:id="rId7"/>
    <p:sldId id="405" r:id="rId8"/>
    <p:sldId id="406" r:id="rId9"/>
    <p:sldId id="407" r:id="rId10"/>
    <p:sldId id="411" r:id="rId11"/>
    <p:sldId id="408" r:id="rId12"/>
    <p:sldId id="409" r:id="rId13"/>
    <p:sldId id="39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Condensed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T20rPxHsnQoRjPbuQnAQQ==" hashData="AzSmwi+17AEJWGRoncIVN3JmgIJYLZE1HryttEY0J7XcnTdvqUudfwDhES0EoJcV6g635rYEHOk/GtxCtaGag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-2 Use case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5E65E47-27D3-8BC3-A15C-67C349AC8D3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3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128DE0-BCB8-522C-1AF0-2A63DCAA8BBC}"/>
              </a:ext>
            </a:extLst>
          </p:cNvPr>
          <p:cNvCxnSpPr/>
          <p:nvPr userDrawn="1"/>
        </p:nvCxnSpPr>
        <p:spPr>
          <a:xfrm>
            <a:off x="0" y="660287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DD48941-E50E-0FA2-0E73-3F071D62699F}"/>
              </a:ext>
            </a:extLst>
          </p:cNvPr>
          <p:cNvSpPr txBox="1">
            <a:spLocks/>
          </p:cNvSpPr>
          <p:nvPr userDrawn="1"/>
        </p:nvSpPr>
        <p:spPr>
          <a:xfrm>
            <a:off x="838200" y="6601748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381B7-10EB-5E79-01E0-4984C7D00A18}"/>
              </a:ext>
            </a:extLst>
          </p:cNvPr>
          <p:cNvCxnSpPr/>
          <p:nvPr userDrawn="1"/>
        </p:nvCxnSpPr>
        <p:spPr>
          <a:xfrm>
            <a:off x="0" y="6603999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305B6EF-F9F3-59F1-576E-4FA5B9F0864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D49581-DBD8-97EF-4D89-41E69E74D535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D53D90-D9D5-4989-8E97-31CC943F620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25771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Software Process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E7C5DC-6E39-9859-D671-B4A5EB7BC624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B2371C9-9733-ADC9-C8B4-A8050748EC6A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B017C4-5789-B9D5-5F3F-4AF60A31E3B2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2FC3143-6223-ABC2-8C53-8645EA418D2E}"/>
              </a:ext>
            </a:extLst>
          </p:cNvPr>
          <p:cNvSpPr txBox="1">
            <a:spLocks/>
          </p:cNvSpPr>
          <p:nvPr userDrawn="1"/>
        </p:nvSpPr>
        <p:spPr>
          <a:xfrm>
            <a:off x="4191000" y="6625774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 -2 Use case Diagram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F772C86-1963-F205-DAC4-EB76F0934F11}"/>
              </a:ext>
            </a:extLst>
          </p:cNvPr>
          <p:cNvSpPr txBox="1">
            <a:spLocks/>
          </p:cNvSpPr>
          <p:nvPr userDrawn="1"/>
        </p:nvSpPr>
        <p:spPr>
          <a:xfrm>
            <a:off x="8763000" y="66257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Software Process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205AB-4091-1E5C-B6F9-69DFAED73C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8C5B5E2-E9C9-6DC8-817F-DB1093DA93A5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1055E0-4166-8283-C34F-739D926AD939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F37EB4F-72FB-2914-3681-B0F1CAF418D5}"/>
              </a:ext>
            </a:extLst>
          </p:cNvPr>
          <p:cNvSpPr txBox="1">
            <a:spLocks/>
          </p:cNvSpPr>
          <p:nvPr userDrawn="1"/>
        </p:nvSpPr>
        <p:spPr>
          <a:xfrm>
            <a:off x="4191000" y="6625774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Lab -2 Use case Diagram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6955B0-F905-A23A-E8C1-527DAB130B52}"/>
              </a:ext>
            </a:extLst>
          </p:cNvPr>
          <p:cNvSpPr txBox="1">
            <a:spLocks/>
          </p:cNvSpPr>
          <p:nvPr userDrawn="1"/>
        </p:nvSpPr>
        <p:spPr>
          <a:xfrm>
            <a:off x="8763000" y="66257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rgbClr val="D10233">
                  <a:shade val="30000"/>
                  <a:satMod val="115000"/>
                </a:srgbClr>
              </a:gs>
              <a:gs pos="50000">
                <a:srgbClr val="D10233">
                  <a:shade val="67500"/>
                  <a:satMod val="115000"/>
                </a:srgbClr>
              </a:gs>
              <a:gs pos="100000">
                <a:srgbClr val="D1023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36657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Software Process Models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78CEF7-BDC7-785F-EC2D-E2E4584FB02D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E34E3A-B4BC-24C2-5F9E-9CB5CF7F612C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00466D-ADF6-2BC1-B5C1-CF8846C5A0FD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8F4F7AD-0496-8052-AEC5-20643F06967D}"/>
              </a:ext>
            </a:extLst>
          </p:cNvPr>
          <p:cNvSpPr txBox="1">
            <a:spLocks/>
          </p:cNvSpPr>
          <p:nvPr userDrawn="1"/>
        </p:nvSpPr>
        <p:spPr>
          <a:xfrm>
            <a:off x="4191000" y="6625774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-2 Use case Diagram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F505AB4-F050-05C3-0733-FD0F9F412E8E}"/>
              </a:ext>
            </a:extLst>
          </p:cNvPr>
          <p:cNvSpPr txBox="1">
            <a:spLocks/>
          </p:cNvSpPr>
          <p:nvPr userDrawn="1"/>
        </p:nvSpPr>
        <p:spPr>
          <a:xfrm>
            <a:off x="8763000" y="66257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36657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Software Process Models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57075E-92C1-A0AD-7836-B1A67FB06262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D38B228-9699-D25D-D32C-66B80794F5BC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E05EFB-C997-BC25-840F-0D6CFD90256C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06A646D-E58C-0BB7-3D7B-2C8B787A2A28}"/>
              </a:ext>
            </a:extLst>
          </p:cNvPr>
          <p:cNvSpPr txBox="1">
            <a:spLocks/>
          </p:cNvSpPr>
          <p:nvPr userDrawn="1"/>
        </p:nvSpPr>
        <p:spPr>
          <a:xfrm>
            <a:off x="4191000" y="6625774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-2 Use case Diagram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ECA4645-6AE2-4276-F423-91A1E5F2807C}"/>
              </a:ext>
            </a:extLst>
          </p:cNvPr>
          <p:cNvSpPr txBox="1">
            <a:spLocks/>
          </p:cNvSpPr>
          <p:nvPr userDrawn="1"/>
        </p:nvSpPr>
        <p:spPr>
          <a:xfrm>
            <a:off x="8763000" y="66257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Software Process Models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9F472-1FD0-4F1C-9A8D-BB1BC2650E4B}"/>
              </a:ext>
            </a:extLst>
          </p:cNvPr>
          <p:cNvGrpSpPr/>
          <p:nvPr userDrawn="1"/>
        </p:nvGrpSpPr>
        <p:grpSpPr>
          <a:xfrm>
            <a:off x="77648" y="6030563"/>
            <a:ext cx="1649043" cy="501287"/>
            <a:chOff x="10721798" y="852808"/>
            <a:chExt cx="1339023" cy="40704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28ADB9-71A2-4BA8-A110-0B47E20B6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19CEDE-31B1-4998-902D-244C358C541E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18AF25-05AF-472D-5BDA-C12555B8A874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70DB19E-D774-A0D8-6E57-EFD060ECB43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0622"/>
            <a:ext cx="27432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Ekta A. Baldha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2C8C4D-DE88-75EC-5C45-DD7C01792148}"/>
              </a:ext>
            </a:extLst>
          </p:cNvPr>
          <p:cNvCxnSpPr/>
          <p:nvPr userDrawn="1"/>
        </p:nvCxnSpPr>
        <p:spPr>
          <a:xfrm>
            <a:off x="0" y="6602873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675AEA0-E096-2F27-0771-E9CC60A645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625774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(SE)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-2 Use case Diagram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DD75719-098F-0654-9C35-BF49E0150298}"/>
              </a:ext>
            </a:extLst>
          </p:cNvPr>
          <p:cNvSpPr txBox="1">
            <a:spLocks/>
          </p:cNvSpPr>
          <p:nvPr userDrawn="1"/>
        </p:nvSpPr>
        <p:spPr>
          <a:xfrm>
            <a:off x="8763000" y="66257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3874" y="6170137"/>
            <a:ext cx="3735998" cy="290081"/>
          </a:xfrm>
        </p:spPr>
        <p:txBody>
          <a:bodyPr/>
          <a:lstStyle/>
          <a:p>
            <a:r>
              <a:rPr lang="en-US" dirty="0"/>
              <a:t>Ekta.baldha@darshan.ac.in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459883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Ekta A. Baldha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Software Engineering (SE)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2101CS503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78" y="5191433"/>
            <a:ext cx="1341551" cy="137651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Lab -2 </a:t>
            </a:r>
          </a:p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Practical - 1</a:t>
            </a:r>
            <a:br>
              <a:rPr lang="en-US" dirty="0"/>
            </a:br>
            <a:r>
              <a:rPr lang="en-US" sz="5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&amp; Story Writing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3816"/>
            <a:ext cx="11929641" cy="5640193"/>
          </a:xfrm>
        </p:spPr>
        <p:txBody>
          <a:bodyPr/>
          <a:lstStyle/>
          <a:p>
            <a:r>
              <a:rPr lang="en-US" dirty="0"/>
              <a:t>Scenarios are created by user researchers to help </a:t>
            </a:r>
            <a:r>
              <a:rPr lang="en-US" dirty="0">
                <a:solidFill>
                  <a:srgbClr val="A32D19"/>
                </a:solidFill>
              </a:rPr>
              <a:t>communicate with the design team</a:t>
            </a:r>
            <a:r>
              <a:rPr lang="en-US" dirty="0"/>
              <a:t>.  </a:t>
            </a:r>
          </a:p>
          <a:p>
            <a:r>
              <a:rPr lang="en-US" dirty="0"/>
              <a:t>User stories are created by </a:t>
            </a:r>
            <a:r>
              <a:rPr lang="en-US" dirty="0">
                <a:solidFill>
                  <a:srgbClr val="A32D19"/>
                </a:solidFill>
              </a:rPr>
              <a:t>project/product managers</a:t>
            </a:r>
            <a:r>
              <a:rPr lang="en-US" dirty="0"/>
              <a:t> to define the requirements prior to a sprint in agile development.</a:t>
            </a:r>
          </a:p>
          <a:p>
            <a:r>
              <a:rPr lang="en-US" dirty="0"/>
              <a:t>Scenarios are stories that capture a goal,</a:t>
            </a:r>
            <a:r>
              <a:rPr lang="en-US" dirty="0">
                <a:solidFill>
                  <a:srgbClr val="A32D19"/>
                </a:solidFill>
              </a:rPr>
              <a:t> motivations, and tasks</a:t>
            </a:r>
            <a:r>
              <a:rPr lang="en-US" dirty="0"/>
              <a:t> of a person in a given system. </a:t>
            </a:r>
          </a:p>
          <a:p>
            <a:r>
              <a:rPr lang="en-US" dirty="0"/>
              <a:t>User stories provide a rapid way of </a:t>
            </a:r>
            <a:r>
              <a:rPr lang="en-US" dirty="0">
                <a:solidFill>
                  <a:srgbClr val="A32D19"/>
                </a:solidFill>
              </a:rPr>
              <a:t>handling customer requirements</a:t>
            </a:r>
            <a:r>
              <a:rPr lang="en-US" dirty="0"/>
              <a:t> instead of formal requirement documents</a:t>
            </a:r>
          </a:p>
          <a:p>
            <a:r>
              <a:rPr lang="en-US" dirty="0">
                <a:solidFill>
                  <a:srgbClr val="A32D19"/>
                </a:solidFill>
              </a:rPr>
              <a:t>Gherkin language </a:t>
            </a:r>
            <a:r>
              <a:rPr lang="en-US" dirty="0"/>
              <a:t>is used to write an effective story of the system requirement.</a:t>
            </a:r>
          </a:p>
          <a:p>
            <a:r>
              <a:rPr lang="en-US" dirty="0"/>
              <a:t>Gherkin is a </a:t>
            </a:r>
            <a:r>
              <a:rPr lang="en-US" dirty="0">
                <a:solidFill>
                  <a:srgbClr val="A32D19"/>
                </a:solidFill>
              </a:rPr>
              <a:t>human-readable</a:t>
            </a:r>
            <a:r>
              <a:rPr lang="en-US" dirty="0"/>
              <a:t> language for </a:t>
            </a:r>
            <a:r>
              <a:rPr lang="en-US" dirty="0">
                <a:solidFill>
                  <a:srgbClr val="A32D19"/>
                </a:solidFill>
              </a:rPr>
              <a:t>system behavior description</a:t>
            </a:r>
            <a:r>
              <a:rPr lang="en-US" dirty="0"/>
              <a:t>, which uses indentation to define the structure of the document. </a:t>
            </a:r>
          </a:p>
          <a:p>
            <a:r>
              <a:rPr lang="en-US" dirty="0"/>
              <a:t>Each line starts with one of the keywords and describes one of the steps.</a:t>
            </a:r>
          </a:p>
          <a:p>
            <a:r>
              <a:rPr lang="en-US" dirty="0"/>
              <a:t>Refer to Gherkin Syntax for story writing (For more details refer to this link: https://www.guru99.com/gherkin-test-cucumber.html).</a:t>
            </a:r>
          </a:p>
        </p:txBody>
      </p:sp>
    </p:spTree>
    <p:extLst>
      <p:ext uri="{BB962C8B-B14F-4D97-AF65-F5344CB8AC3E}">
        <p14:creationId xmlns:p14="http://schemas.microsoft.com/office/powerpoint/2010/main" val="40390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Usage 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3217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925982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correct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correct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dashboard of user.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username on top of the right side.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logout button.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3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Usage </a:t>
            </a:r>
            <a:r>
              <a:rPr lang="en-US" dirty="0"/>
              <a:t>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invalid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wrong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wrong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error message for invalid username and password.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Software Engineering (SE)</a:t>
            </a:r>
          </a:p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2101CS503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Ekta.baldha@darshan.ac.in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4258322" cy="353884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Ekta A. Baldha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05986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37137"/>
            <a:ext cx="11712479" cy="918470"/>
          </a:xfrm>
        </p:spPr>
        <p:txBody>
          <a:bodyPr/>
          <a:lstStyle/>
          <a:p>
            <a:r>
              <a:rPr lang="en-US" dirty="0"/>
              <a:t>The purpose of the use case diagrams is simply to provide a high-level view of the system and convey the requirements in layman's terms for the stakeholders.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use case diagram is a </a:t>
            </a:r>
            <a:r>
              <a:rPr lang="en-US" sz="2400" dirty="0">
                <a:solidFill>
                  <a:srgbClr val="C00000"/>
                </a:solidFill>
              </a:rPr>
              <a:t>representation of a user's interaction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system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This </a:t>
            </a:r>
            <a:r>
              <a:rPr lang="en-US" sz="2400" dirty="0">
                <a:solidFill>
                  <a:srgbClr val="C00000"/>
                </a:solidFill>
              </a:rPr>
              <a:t>interaction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shows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and the different </a:t>
            </a:r>
            <a:r>
              <a:rPr lang="en-US" sz="2400" dirty="0">
                <a:solidFill>
                  <a:srgbClr val="C00000"/>
                </a:solidFill>
              </a:rPr>
              <a:t>use cases </a:t>
            </a:r>
            <a:r>
              <a:rPr lang="en-US" sz="2400" dirty="0"/>
              <a:t>in which the user is involved.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 of the system are placed </a:t>
            </a:r>
            <a:r>
              <a:rPr lang="en-US" dirty="0">
                <a:solidFill>
                  <a:srgbClr val="C00000"/>
                </a:solidFill>
              </a:rPr>
              <a:t>inside</a:t>
            </a:r>
            <a:r>
              <a:rPr lang="en-US" b="1" dirty="0"/>
              <a:t> </a:t>
            </a:r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C00000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7"/>
            <a:ext cx="3987778" cy="157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 case </a:t>
            </a:r>
            <a:r>
              <a:rPr lang="en-US" dirty="0">
                <a:solidFill>
                  <a:srgbClr val="C00000"/>
                </a:solidFill>
              </a:rPr>
              <a:t>represents</a:t>
            </a:r>
            <a:r>
              <a:rPr lang="en-US" dirty="0"/>
              <a:t> a user </a:t>
            </a:r>
            <a:r>
              <a:rPr lang="en-US" dirty="0">
                <a:solidFill>
                  <a:srgbClr val="C00000"/>
                </a:solidFill>
              </a:rPr>
              <a:t>goal / piece of functionality</a:t>
            </a:r>
            <a:r>
              <a:rPr lang="en-US" dirty="0"/>
              <a:t> that can be achieved by accessing the system or software application.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C00000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and use case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indicate</a:t>
            </a:r>
            <a:r>
              <a:rPr lang="en-US" dirty="0"/>
              <a:t> that the actor </a:t>
            </a:r>
            <a:r>
              <a:rPr lang="en-US" dirty="0">
                <a:solidFill>
                  <a:srgbClr val="C00000"/>
                </a:solidFill>
              </a:rPr>
              <a:t>participates</a:t>
            </a:r>
            <a:r>
              <a:rPr lang="en-US" dirty="0"/>
              <a:t> in that use case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46064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C00000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927808" y="1421405"/>
            <a:ext cx="5041280" cy="163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extend relationship specifies that the incorporation of the extension use case </a:t>
            </a:r>
            <a:r>
              <a:rPr lang="en-US" dirty="0">
                <a:solidFill>
                  <a:srgbClr val="A32D19"/>
                </a:solidFill>
              </a:rPr>
              <a:t>is dependent on what happens </a:t>
            </a:r>
            <a:r>
              <a:rPr lang="en-US" dirty="0"/>
              <a:t>when the base use case executes.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460642" cy="242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include relationship is a relationship in which </a:t>
            </a:r>
            <a:r>
              <a:rPr lang="en-US" dirty="0">
                <a:solidFill>
                  <a:srgbClr val="A32D19"/>
                </a:solidFill>
              </a:rPr>
              <a:t>one use case includes</a:t>
            </a:r>
            <a:r>
              <a:rPr lang="en-US" dirty="0"/>
              <a:t> the </a:t>
            </a:r>
            <a:r>
              <a:rPr lang="en-US" dirty="0">
                <a:solidFill>
                  <a:srgbClr val="A32D19"/>
                </a:solidFill>
              </a:rPr>
              <a:t>functionality</a:t>
            </a:r>
            <a:r>
              <a:rPr lang="en-US" dirty="0"/>
              <a:t> of </a:t>
            </a:r>
            <a:r>
              <a:rPr lang="en-US" dirty="0">
                <a:solidFill>
                  <a:srgbClr val="A32D19"/>
                </a:solidFill>
              </a:rPr>
              <a:t>another use case</a:t>
            </a:r>
            <a:endParaRPr lang="en-US" dirty="0"/>
          </a:p>
          <a:p>
            <a:r>
              <a:rPr lang="en-US" dirty="0"/>
              <a:t>The include relationship supports the </a:t>
            </a:r>
            <a:r>
              <a:rPr lang="en-US" dirty="0">
                <a:solidFill>
                  <a:srgbClr val="A32D19"/>
                </a:solidFill>
              </a:rPr>
              <a:t>reuse of functionality </a:t>
            </a:r>
            <a:r>
              <a:rPr lang="en-US" dirty="0"/>
              <a:t>in a use-case model. 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46325" y="4202482"/>
            <a:ext cx="5022764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condition exists between actors and activity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701" y="3594449"/>
            <a:ext cx="2325465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4373" y="829785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0969" y="3490411"/>
            <a:ext cx="2781031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667" y="1496321"/>
            <a:ext cx="8092101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965F0-6868-4655-9108-F6959FB0FD20}"/>
              </a:ext>
            </a:extLst>
          </p:cNvPr>
          <p:cNvGrpSpPr/>
          <p:nvPr/>
        </p:nvGrpSpPr>
        <p:grpSpPr>
          <a:xfrm>
            <a:off x="382087" y="1435100"/>
            <a:ext cx="2280189" cy="1649440"/>
            <a:chOff x="367339" y="1435100"/>
            <a:chExt cx="2280189" cy="1649440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id="{E7D5AED2-FDB4-4A66-9700-D1A9FB7A3B8B}"/>
                </a:ext>
              </a:extLst>
            </p:cNvPr>
            <p:cNvSpPr/>
            <p:nvPr/>
          </p:nvSpPr>
          <p:spPr>
            <a:xfrm>
              <a:off x="367339" y="1435100"/>
              <a:ext cx="2240280" cy="63696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 Order Status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id="{2682929E-C12C-4140-947E-CA9A87403C9E}"/>
                </a:ext>
              </a:extLst>
            </p:cNvPr>
            <p:cNvSpPr/>
            <p:nvPr/>
          </p:nvSpPr>
          <p:spPr>
            <a:xfrm>
              <a:off x="541843" y="2735611"/>
              <a:ext cx="1923394" cy="34892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Login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68317C-DDFB-4EA9-869A-DEC47A8C65A8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1487479" y="2072067"/>
              <a:ext cx="16061" cy="663544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7007B4-17A4-4606-A9DD-DF44C0B1E1E1}"/>
                </a:ext>
              </a:extLst>
            </p:cNvPr>
            <p:cNvSpPr/>
            <p:nvPr/>
          </p:nvSpPr>
          <p:spPr>
            <a:xfrm>
              <a:off x="1150960" y="2262838"/>
              <a:ext cx="1496568" cy="202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767667" y="4084977"/>
            <a:ext cx="8185964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 by UPI,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UPI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Ensure that actors are focused, each actor should have a single, coherent purpose. If a real world object contains multiple purpose, capture them with separate actors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1" y="1466946"/>
            <a:ext cx="2827062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7596359" y="1466946"/>
            <a:ext cx="3010682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Login</a:t>
            </a:r>
            <a:endParaRPr dirty="0"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1688156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.3. 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5.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6.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7.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8.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9.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10. 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id="{3E0D43C4-AE29-47B0-BB40-091B61BE270A}"/>
              </a:ext>
            </a:extLst>
          </p:cNvPr>
          <p:cNvSpPr/>
          <p:nvPr/>
        </p:nvSpPr>
        <p:spPr>
          <a:xfrm>
            <a:off x="7428630" y="3108703"/>
            <a:ext cx="1600200" cy="5333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 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id="{753341FE-6A24-4EEF-BA83-866945EDC3CA}"/>
              </a:ext>
            </a:extLst>
          </p:cNvPr>
          <p:cNvSpPr/>
          <p:nvPr/>
        </p:nvSpPr>
        <p:spPr>
          <a:xfrm>
            <a:off x="7534656" y="3712304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13.Search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Search article</a:t>
            </a:r>
            <a:endParaRPr dirty="0"/>
          </a:p>
        </p:txBody>
      </p: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id="{6154CADB-37F2-4C34-A93A-548AC1E461E7}"/>
              </a:ext>
            </a:extLst>
          </p:cNvPr>
          <p:cNvCxnSpPr>
            <a:cxnSpLocks/>
            <a:stCxn id="155" idx="0"/>
            <a:endCxn id="154" idx="4"/>
          </p:cNvCxnSpPr>
          <p:nvPr/>
        </p:nvCxnSpPr>
        <p:spPr>
          <a:xfrm flipH="1" flipV="1">
            <a:off x="8334756" y="4169504"/>
            <a:ext cx="76200" cy="4360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id="{30DED34F-EEB5-4648-9DB1-82B27EF8565C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8410956" y="5081778"/>
            <a:ext cx="34436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id="{8D31A96C-4519-4403-A979-FA9A2727E6E8}"/>
              </a:ext>
            </a:extLst>
          </p:cNvPr>
          <p:cNvSpPr txBox="1"/>
          <p:nvPr/>
        </p:nvSpPr>
        <p:spPr>
          <a:xfrm>
            <a:off x="8317888" y="422537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&lt;&lt;include&gt;&gt;</a:t>
            </a:r>
            <a:endParaRPr dirty="0"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id="{F15B09AA-9B57-4BBF-A81A-30D42D6EDE41}"/>
              </a:ext>
            </a:extLst>
          </p:cNvPr>
          <p:cNvSpPr txBox="1"/>
          <p:nvPr/>
        </p:nvSpPr>
        <p:spPr>
          <a:xfrm>
            <a:off x="7523665" y="5223254"/>
            <a:ext cx="1045148" cy="29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&lt;&lt;include&gt;&gt;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 dirty="0"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id="{B5CBF852-7EAA-4569-89A4-02DA454FCA66}"/>
              </a:ext>
            </a:extLst>
          </p:cNvPr>
          <p:cNvGrpSpPr/>
          <p:nvPr/>
        </p:nvGrpSpPr>
        <p:grpSpPr>
          <a:xfrm>
            <a:off x="9885100" y="2977816"/>
            <a:ext cx="726481" cy="1094312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14 Search by publication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36A30-7B7D-D27F-830A-D36267989A9F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867674" y="4324927"/>
            <a:ext cx="2304782" cy="1614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BA762F-8B60-2C71-E8DB-04FBECCB279D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886456" y="4324927"/>
            <a:ext cx="2438400" cy="1004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ABA9E2-9173-0B42-2264-91AB533D1092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2867673" y="4300728"/>
            <a:ext cx="2380983" cy="419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09773F-418A-8725-8BEA-C84B4576FD5B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2886456" y="4110228"/>
            <a:ext cx="2438400" cy="18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E48E40-D8DE-E65F-F4FF-E27F85444A3C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2867673" y="1252728"/>
            <a:ext cx="2685783" cy="30635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8F9066-0A37-3978-71E7-88600262FFD3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2886456" y="1748028"/>
            <a:ext cx="2362200" cy="2576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41CC9-9B9E-FC23-5E51-679D2821AA61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2919062" y="2319528"/>
            <a:ext cx="2329594" cy="1956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F944F5-912D-499F-D17B-37705A705C1A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2886455" y="2891028"/>
            <a:ext cx="2286001" cy="1401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683308-973E-18E4-72DF-2CFBDC972EEF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2935517" y="3515682"/>
            <a:ext cx="2337952" cy="760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2C0706-1FE4-ED14-77E5-8E166F50CCC0}"/>
              </a:ext>
            </a:extLst>
          </p:cNvPr>
          <p:cNvCxnSpPr>
            <a:cxnSpLocks/>
            <a:endCxn id="152" idx="6"/>
          </p:cNvCxnSpPr>
          <p:nvPr/>
        </p:nvCxnSpPr>
        <p:spPr>
          <a:xfrm flipH="1" flipV="1">
            <a:off x="8906256" y="1481328"/>
            <a:ext cx="1252610" cy="28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22EAB7-CEE7-ABE2-0779-4C19173DF07D}"/>
              </a:ext>
            </a:extLst>
          </p:cNvPr>
          <p:cNvCxnSpPr>
            <a:cxnSpLocks/>
            <a:endCxn id="153" idx="6"/>
          </p:cNvCxnSpPr>
          <p:nvPr/>
        </p:nvCxnSpPr>
        <p:spPr>
          <a:xfrm flipH="1" flipV="1">
            <a:off x="9028830" y="3375403"/>
            <a:ext cx="977636" cy="222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A7885D-44EC-560B-4676-B124516CF57D}"/>
              </a:ext>
            </a:extLst>
          </p:cNvPr>
          <p:cNvCxnSpPr>
            <a:cxnSpLocks/>
            <a:endCxn id="155" idx="6"/>
          </p:cNvCxnSpPr>
          <p:nvPr/>
        </p:nvCxnSpPr>
        <p:spPr>
          <a:xfrm flipH="1">
            <a:off x="9211056" y="3591559"/>
            <a:ext cx="800100" cy="1242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1AC192-9093-77A3-B943-B3B9F11FB58F}"/>
              </a:ext>
            </a:extLst>
          </p:cNvPr>
          <p:cNvCxnSpPr>
            <a:cxnSpLocks/>
            <a:endCxn id="143" idx="6"/>
          </p:cNvCxnSpPr>
          <p:nvPr/>
        </p:nvCxnSpPr>
        <p:spPr>
          <a:xfrm flipH="1" flipV="1">
            <a:off x="6772656" y="1252728"/>
            <a:ext cx="3233810" cy="2345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283;p28">
            <a:extLst>
              <a:ext uri="{FF2B5EF4-FFF2-40B4-BE49-F238E27FC236}">
                <a16:creationId xmlns:a16="http://schemas.microsoft.com/office/drawing/2014/main" id="{16691EC4-5BD9-854A-1692-1128D2E70E6A}"/>
              </a:ext>
            </a:extLst>
          </p:cNvPr>
          <p:cNvSpPr/>
          <p:nvPr/>
        </p:nvSpPr>
        <p:spPr>
          <a:xfrm>
            <a:off x="7405599" y="2490977"/>
            <a:ext cx="1266453" cy="56057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Display Error Message</a:t>
            </a:r>
            <a:endParaRPr dirty="0"/>
          </a:p>
        </p:txBody>
      </p:sp>
      <p:cxnSp>
        <p:nvCxnSpPr>
          <p:cNvPr id="26" name="Google Shape;297;p28">
            <a:extLst>
              <a:ext uri="{FF2B5EF4-FFF2-40B4-BE49-F238E27FC236}">
                <a16:creationId xmlns:a16="http://schemas.microsoft.com/office/drawing/2014/main" id="{C936AEBB-4F3A-DF60-80D8-27EFC6BA6DDE}"/>
              </a:ext>
            </a:extLst>
          </p:cNvPr>
          <p:cNvCxnSpPr>
            <a:cxnSpLocks/>
            <a:stCxn id="13" idx="0"/>
            <a:endCxn id="143" idx="5"/>
          </p:cNvCxnSpPr>
          <p:nvPr/>
        </p:nvCxnSpPr>
        <p:spPr>
          <a:xfrm flipH="1" flipV="1">
            <a:off x="6594108" y="1360491"/>
            <a:ext cx="1444718" cy="1130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02;p28">
            <a:extLst>
              <a:ext uri="{FF2B5EF4-FFF2-40B4-BE49-F238E27FC236}">
                <a16:creationId xmlns:a16="http://schemas.microsoft.com/office/drawing/2014/main" id="{D47BAFB5-AFA6-E860-E4B6-8F78109B784D}"/>
              </a:ext>
            </a:extLst>
          </p:cNvPr>
          <p:cNvSpPr txBox="1"/>
          <p:nvPr/>
        </p:nvSpPr>
        <p:spPr>
          <a:xfrm>
            <a:off x="6856864" y="1840880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34" name="Google Shape;312;p28">
            <a:extLst>
              <a:ext uri="{FF2B5EF4-FFF2-40B4-BE49-F238E27FC236}">
                <a16:creationId xmlns:a16="http://schemas.microsoft.com/office/drawing/2014/main" id="{5810368A-C249-F34A-A402-BB7E59A2304D}"/>
              </a:ext>
            </a:extLst>
          </p:cNvPr>
          <p:cNvGrpSpPr/>
          <p:nvPr/>
        </p:nvGrpSpPr>
        <p:grpSpPr>
          <a:xfrm>
            <a:off x="9462226" y="5156283"/>
            <a:ext cx="726481" cy="1025381"/>
            <a:chOff x="7848600" y="3086100"/>
            <a:chExt cx="726481" cy="1565967"/>
          </a:xfrm>
        </p:grpSpPr>
        <p:grpSp>
          <p:nvGrpSpPr>
            <p:cNvPr id="36" name="Google Shape;313;p28">
              <a:extLst>
                <a:ext uri="{FF2B5EF4-FFF2-40B4-BE49-F238E27FC236}">
                  <a16:creationId xmlns:a16="http://schemas.microsoft.com/office/drawing/2014/main" id="{2353F145-111C-A62E-C652-DD297EAAC81E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38" name="Google Shape;314;p28">
                <a:extLst>
                  <a:ext uri="{FF2B5EF4-FFF2-40B4-BE49-F238E27FC236}">
                    <a16:creationId xmlns:a16="http://schemas.microsoft.com/office/drawing/2014/main" id="{1C7B5210-2C1D-5977-146E-94E3A93CFA9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" name="Google Shape;315;p28">
                <a:extLst>
                  <a:ext uri="{FF2B5EF4-FFF2-40B4-BE49-F238E27FC236}">
                    <a16:creationId xmlns:a16="http://schemas.microsoft.com/office/drawing/2014/main" id="{EE4F4ECB-4EF0-FD48-F482-5EE1955E7C76}"/>
                  </a:ext>
                </a:extLst>
              </p:cNvPr>
              <p:cNvCxnSpPr>
                <a:stCxn id="38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316;p28">
                <a:extLst>
                  <a:ext uri="{FF2B5EF4-FFF2-40B4-BE49-F238E27FC236}">
                    <a16:creationId xmlns:a16="http://schemas.microsoft.com/office/drawing/2014/main" id="{DD797971-D7CC-ED8E-07C8-95492E2C939D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317;p28">
                <a:extLst>
                  <a:ext uri="{FF2B5EF4-FFF2-40B4-BE49-F238E27FC236}">
                    <a16:creationId xmlns:a16="http://schemas.microsoft.com/office/drawing/2014/main" id="{ECF67A50-3E44-7AE8-30C2-7BAB5EB433E8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318;p28">
                <a:extLst>
                  <a:ext uri="{FF2B5EF4-FFF2-40B4-BE49-F238E27FC236}">
                    <a16:creationId xmlns:a16="http://schemas.microsoft.com/office/drawing/2014/main" id="{1C338867-DF5D-B585-1538-39AD2B47F087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7" name="Google Shape;319;p28">
              <a:extLst>
                <a:ext uri="{FF2B5EF4-FFF2-40B4-BE49-F238E27FC236}">
                  <a16:creationId xmlns:a16="http://schemas.microsoft.com/office/drawing/2014/main" id="{21AC5CF1-3CE5-897F-F40C-B6B5E81B0AB6}"/>
                </a:ext>
              </a:extLst>
            </p:cNvPr>
            <p:cNvSpPr txBox="1"/>
            <p:nvPr/>
          </p:nvSpPr>
          <p:spPr>
            <a:xfrm>
              <a:off x="7848600" y="4371200"/>
              <a:ext cx="726481" cy="280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Student</a:t>
              </a:r>
            </a:p>
          </p:txBody>
        </p:sp>
      </p:grpSp>
      <p:grpSp>
        <p:nvGrpSpPr>
          <p:cNvPr id="45" name="Google Shape;312;p28">
            <a:extLst>
              <a:ext uri="{FF2B5EF4-FFF2-40B4-BE49-F238E27FC236}">
                <a16:creationId xmlns:a16="http://schemas.microsoft.com/office/drawing/2014/main" id="{92477DE4-36B6-48F7-0B58-9C42DFBD4D37}"/>
              </a:ext>
            </a:extLst>
          </p:cNvPr>
          <p:cNvGrpSpPr/>
          <p:nvPr/>
        </p:nvGrpSpPr>
        <p:grpSpPr>
          <a:xfrm>
            <a:off x="10421291" y="5156124"/>
            <a:ext cx="726481" cy="1026000"/>
            <a:chOff x="7848600" y="3086100"/>
            <a:chExt cx="726481" cy="1562100"/>
          </a:xfrm>
        </p:grpSpPr>
        <p:grpSp>
          <p:nvGrpSpPr>
            <p:cNvPr id="46" name="Google Shape;313;p28">
              <a:extLst>
                <a:ext uri="{FF2B5EF4-FFF2-40B4-BE49-F238E27FC236}">
                  <a16:creationId xmlns:a16="http://schemas.microsoft.com/office/drawing/2014/main" id="{2FCEA22C-0971-1B65-52FE-BD7B606A6AFF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48" name="Google Shape;314;p28">
                <a:extLst>
                  <a:ext uri="{FF2B5EF4-FFF2-40B4-BE49-F238E27FC236}">
                    <a16:creationId xmlns:a16="http://schemas.microsoft.com/office/drawing/2014/main" id="{6F46A969-0A4B-8D67-EA54-96A62DA94975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9" name="Google Shape;315;p28">
                <a:extLst>
                  <a:ext uri="{FF2B5EF4-FFF2-40B4-BE49-F238E27FC236}">
                    <a16:creationId xmlns:a16="http://schemas.microsoft.com/office/drawing/2014/main" id="{8D319A01-D711-993E-B9C2-E6060F071430}"/>
                  </a:ext>
                </a:extLst>
              </p:cNvPr>
              <p:cNvCxnSpPr>
                <a:stCxn id="48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316;p28">
                <a:extLst>
                  <a:ext uri="{FF2B5EF4-FFF2-40B4-BE49-F238E27FC236}">
                    <a16:creationId xmlns:a16="http://schemas.microsoft.com/office/drawing/2014/main" id="{FDB8E58B-8B26-48FA-1E2A-64118AF39F50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317;p28">
                <a:extLst>
                  <a:ext uri="{FF2B5EF4-FFF2-40B4-BE49-F238E27FC236}">
                    <a16:creationId xmlns:a16="http://schemas.microsoft.com/office/drawing/2014/main" id="{2A042358-9E21-3FB7-8593-578BCB672689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318;p28">
                <a:extLst>
                  <a:ext uri="{FF2B5EF4-FFF2-40B4-BE49-F238E27FC236}">
                    <a16:creationId xmlns:a16="http://schemas.microsoft.com/office/drawing/2014/main" id="{6128DB9C-009D-6E2F-34EB-D0F6C790EF16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7" name="Google Shape;319;p28">
              <a:extLst>
                <a:ext uri="{FF2B5EF4-FFF2-40B4-BE49-F238E27FC236}">
                  <a16:creationId xmlns:a16="http://schemas.microsoft.com/office/drawing/2014/main" id="{91C86E11-2F09-B72F-80BA-928B7A3CCEC1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Staff</a:t>
              </a:r>
              <a:endParaRPr dirty="0"/>
            </a:p>
          </p:txBody>
        </p:sp>
      </p:grpSp>
      <p:pic>
        <p:nvPicPr>
          <p:cNvPr id="54" name="Google Shape;197;p21">
            <a:extLst>
              <a:ext uri="{FF2B5EF4-FFF2-40B4-BE49-F238E27FC236}">
                <a16:creationId xmlns:a16="http://schemas.microsoft.com/office/drawing/2014/main" id="{65ED2C03-BE0B-AB13-AD46-8420A34D70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6200000">
            <a:off x="9715744" y="4126073"/>
            <a:ext cx="1149006" cy="778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3A4DAA-F7E6-490D-A4D1-CCC12DF106F6}"/>
              </a:ext>
            </a:extLst>
          </p:cNvPr>
          <p:cNvCxnSpPr/>
          <p:nvPr/>
        </p:nvCxnSpPr>
        <p:spPr>
          <a:xfrm>
            <a:off x="9708124" y="4925008"/>
            <a:ext cx="983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8D90ED-788E-2BDF-654F-8AEAE7C93A91}"/>
              </a:ext>
            </a:extLst>
          </p:cNvPr>
          <p:cNvCxnSpPr>
            <a:cxnSpLocks/>
          </p:cNvCxnSpPr>
          <p:nvPr/>
        </p:nvCxnSpPr>
        <p:spPr>
          <a:xfrm>
            <a:off x="9708015" y="4925008"/>
            <a:ext cx="0" cy="23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5B49CA-B645-58A1-5338-FC1CBDD2F186}"/>
              </a:ext>
            </a:extLst>
          </p:cNvPr>
          <p:cNvCxnSpPr>
            <a:cxnSpLocks/>
          </p:cNvCxnSpPr>
          <p:nvPr/>
        </p:nvCxnSpPr>
        <p:spPr>
          <a:xfrm>
            <a:off x="10686330" y="4929928"/>
            <a:ext cx="0" cy="23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  <p:bldP spid="13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1006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 3</vt:lpstr>
      <vt:lpstr>Calibri</vt:lpstr>
      <vt:lpstr>Roboto Condensed Light</vt:lpstr>
      <vt:lpstr>Wingdings</vt:lpstr>
      <vt:lpstr>Roboto Condensed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Identify the Functionality &amp; Stakeholders for LMS</vt:lpstr>
      <vt:lpstr>Relationship Between Functionality &amp; Stakeholders</vt:lpstr>
      <vt:lpstr>Use Case Diagram Library Management</vt:lpstr>
      <vt:lpstr>Usage Scenarios &amp; Story Writing</vt:lpstr>
      <vt:lpstr>Login Usage Scenarios and Story </vt:lpstr>
      <vt:lpstr>Login Usage Scenarios and Story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EKTA BALDHA</cp:lastModifiedBy>
  <cp:revision>138</cp:revision>
  <dcterms:created xsi:type="dcterms:W3CDTF">2020-05-01T05:09:15Z</dcterms:created>
  <dcterms:modified xsi:type="dcterms:W3CDTF">2023-07-01T03:16:19Z</dcterms:modified>
</cp:coreProperties>
</file>