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3836214"/>
            <a:ext cx="10980087" cy="16470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5497288"/>
            <a:ext cx="10980087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92D05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7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3489"/>
            <a:ext cx="10994760" cy="1390476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55620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7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508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0148"/>
            <a:ext cx="8315915" cy="4458817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03" y="144137"/>
            <a:ext cx="10769195" cy="142524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188317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0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88317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0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3F57-7522-4211-A503-4587B8B170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AC80-27DB-4283-BD05-56853905CF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56130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30" y="3446869"/>
            <a:ext cx="10980087" cy="1647007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lgerian" panose="04020705040A02060702" pitchFamily="82" charset="0"/>
              </a:rPr>
              <a:t>The </a:t>
            </a:r>
            <a:r>
              <a:rPr lang="en-US" sz="4000" b="1">
                <a:latin typeface="Algerian" panose="04020705040A02060702" pitchFamily="82" charset="0"/>
              </a:rPr>
              <a:t>seven Dialects </a:t>
            </a:r>
            <a:r>
              <a:rPr lang="en-US" sz="4000" b="1" dirty="0">
                <a:latin typeface="Algerian" panose="04020705040A02060702" pitchFamily="82" charset="0"/>
              </a:rPr>
              <a:t>of reciting </a:t>
            </a:r>
            <a:r>
              <a:rPr lang="en-US" sz="4000" b="1" dirty="0" err="1">
                <a:latin typeface="Algerian" panose="04020705040A02060702" pitchFamily="82" charset="0"/>
              </a:rPr>
              <a:t>quran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" y="0"/>
            <a:ext cx="5428129" cy="3657600"/>
          </a:xfrm>
          <a:prstGeom prst="rect">
            <a:avLst/>
          </a:prstGeom>
          <a:ln>
            <a:noFill/>
          </a:ln>
          <a:effectLst>
            <a:glow rad="101600">
              <a:srgbClr val="00B05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391434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97" y="3212088"/>
            <a:ext cx="10994760" cy="45562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 </a:t>
            </a:r>
            <a:r>
              <a:rPr lang="ur-PK" sz="60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جزاکم اللہ خیرا</a:t>
            </a:r>
            <a:endParaRPr lang="en-US" sz="60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55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17" y="255494"/>
            <a:ext cx="10918559" cy="1134982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Prophet </a:t>
            </a:r>
            <a:r>
              <a:rPr lang="ur-PK" b="1" dirty="0">
                <a:latin typeface="Algerian" panose="04020705040A02060702" pitchFamily="82" charset="0"/>
              </a:rPr>
              <a:t>ﷺ </a:t>
            </a:r>
            <a:r>
              <a:rPr lang="en-US" b="1" dirty="0">
                <a:latin typeface="Algerian" panose="04020705040A02060702" pitchFamily="82" charset="0"/>
              </a:rPr>
              <a:t> said: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6" y="2012525"/>
            <a:ext cx="10994760" cy="455620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ur-PK" sz="2800" dirty="0">
                <a:solidFill>
                  <a:srgbClr val="000000"/>
                </a:solidFill>
                <a:latin typeface="1 MUHAMMADI QURANIC" panose="03020400000000000000" pitchFamily="66" charset="-78"/>
                <a:cs typeface="1 MUHAMMADI QURANIC" panose="03020400000000000000" pitchFamily="66" charset="-78"/>
              </a:rPr>
              <a:t>" إ نَّ هَذَا الْقُرْآنَ أُنْزِلَ عَلَى سَبْعَةِ أَحْرُفٍ فَاقْرَءُوا مَا تَيَسَّرَ مِنْهُ ‏"  </a:t>
            </a:r>
            <a:r>
              <a:rPr lang="ur-PK" sz="1600" b="1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(صحیح البخاری،باب ان القران علی سبعۃ احرف)</a:t>
            </a:r>
          </a:p>
          <a:p>
            <a:pPr marL="0" indent="0" algn="ctr" rtl="1">
              <a:buNone/>
            </a:pPr>
            <a:endParaRPr lang="ar-SA" sz="1600" b="1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marL="0" indent="0" algn="ctr">
              <a:buNone/>
            </a:pPr>
            <a:r>
              <a:rPr lang="en-US" sz="3200" dirty="0"/>
              <a:t>The Qur'an was sent down in seven dialects. So recite what seems easy therefrom.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/>
              <a:t>Interpretation of the seven dialects:</a:t>
            </a:r>
          </a:p>
          <a:p>
            <a:pPr marL="0" indent="0">
              <a:buNone/>
            </a:pPr>
            <a:r>
              <a:rPr lang="en-US" sz="2800" dirty="0"/>
              <a:t>The seven dialects refers to the variations in the recital of the Quran of seven kinds.</a:t>
            </a:r>
          </a:p>
          <a:p>
            <a:pPr marL="0" indent="0">
              <a:buNone/>
            </a:pPr>
            <a:endParaRPr lang="en-US" sz="3200" b="1" u="sng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5591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0"/>
            <a:ext cx="10994760" cy="1390476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Seven kinds of recitation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485" y="2088401"/>
            <a:ext cx="11015157" cy="4769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Variation in nouns(numbers or Genders)      </a:t>
            </a:r>
            <a:r>
              <a:rPr lang="ur-PK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لا یقبل ،لا تقبل</a:t>
            </a:r>
            <a:r>
              <a:rPr lang="en-US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-</a:t>
            </a:r>
            <a:r>
              <a:rPr lang="ur-PK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 وتمت کلمۃ ،وتمت کلمات</a:t>
            </a:r>
            <a:endParaRPr lang="en-US" sz="24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Variation in Tenses           </a:t>
            </a:r>
            <a:r>
              <a:rPr lang="ur-PK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ربنا باعِد بین اسفارنا،ربنا بعُد بین اسفارنا</a:t>
            </a:r>
            <a:endParaRPr lang="en-US" sz="24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Variation of diacritical marks  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  </a:t>
            </a:r>
            <a:r>
              <a:rPr lang="ur-PK" sz="2800" dirty="0">
                <a:latin typeface="+mj-lt"/>
                <a:cs typeface="1 MUHAMMADI QURANIC" panose="03020400000000000000" pitchFamily="66" charset="-78"/>
              </a:rPr>
              <a:t>  </a:t>
            </a:r>
            <a:r>
              <a:rPr lang="ur-PK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ذوالعرشِ المجیدِ، ذوالعرشِ المجیدُ</a:t>
            </a:r>
            <a:r>
              <a:rPr lang="en-US" sz="3200" dirty="0">
                <a:latin typeface="+mj-lt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Variation caused by omission &amp; addition  </a:t>
            </a:r>
            <a:r>
              <a:rPr lang="ur-PK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وماخلق الذکر والانثی، والذکر والانثی</a:t>
            </a:r>
          </a:p>
          <a:p>
            <a:pPr marL="514350" indent="-514350">
              <a:buFont typeface="+mj-lt"/>
              <a:buAutoNum type="arabicPeriod"/>
            </a:pPr>
            <a:r>
              <a:rPr lang="ur-PK" sz="2800" dirty="0">
                <a:latin typeface="+mj-lt"/>
                <a:cs typeface="1 MUHAMMADI QURANIC" panose="03020400000000000000" pitchFamily="66" charset="-78"/>
              </a:rPr>
              <a:t> 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Variation in placement of word</a:t>
            </a:r>
            <a:r>
              <a:rPr lang="ur-PK" sz="2800" dirty="0">
                <a:latin typeface="+mj-lt"/>
                <a:cs typeface="1 MUHAMMADI QURANIC" panose="03020400000000000000" pitchFamily="66" charset="-78"/>
              </a:rPr>
              <a:t>        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 </a:t>
            </a:r>
            <a:r>
              <a:rPr lang="ur-PK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وجائ ت سکرۃ الموت بالحق، وجائ ت سکرۃ الحق بالموت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  <a:cs typeface="1 MUHAMMADI QURANIC" panose="03020400000000000000" pitchFamily="66" charset="-78"/>
              </a:rPr>
              <a:t>Variation caused by replacement of letter </a:t>
            </a:r>
            <a:r>
              <a:rPr lang="ur-PK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ننشرھا،ننشزھا                       </a:t>
            </a:r>
            <a:endParaRPr lang="en-US" sz="24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ur-PK" sz="3200" dirty="0">
                <a:latin typeface="+mj-lt"/>
                <a:cs typeface="1 MUHAMMADI QURANIC" panose="03020400000000000000" pitchFamily="66" charset="-78"/>
              </a:rPr>
              <a:t> 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Variation of accent like “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Imala,Md,etc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”        </a:t>
            </a:r>
            <a:r>
              <a:rPr lang="ur-PK" sz="24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بسم اللہ مجراھا</a:t>
            </a:r>
            <a:endParaRPr lang="en-US" sz="24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marL="0" indent="0">
              <a:buNone/>
            </a:pPr>
            <a:endParaRPr lang="en-US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6959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8" y="3966882"/>
            <a:ext cx="12044082" cy="2998695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lgerian" panose="04020705040A02060702" pitchFamily="82" charset="0"/>
              </a:rPr>
              <a:t>Preservation of holy </a:t>
            </a:r>
            <a:r>
              <a:rPr lang="en-US" sz="4000" b="1" dirty="0" err="1">
                <a:latin typeface="Algerian" panose="04020705040A02060702" pitchFamily="82" charset="0"/>
              </a:rPr>
              <a:t>quran</a:t>
            </a:r>
            <a:br>
              <a:rPr lang="en-US" sz="4000" b="1" dirty="0">
                <a:latin typeface="Algerian" panose="04020705040A02060702" pitchFamily="82" charset="0"/>
              </a:rPr>
            </a:b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2800" b="1" dirty="0">
                <a:latin typeface="Algerian" panose="04020705040A02060702" pitchFamily="82" charset="0"/>
              </a:rPr>
              <a:t>In prophet </a:t>
            </a:r>
            <a:r>
              <a:rPr lang="ur-PK" sz="2800" b="1" dirty="0">
                <a:latin typeface="Algerian" panose="04020705040A02060702" pitchFamily="82" charset="0"/>
              </a:rPr>
              <a:t>ﷺ</a:t>
            </a:r>
            <a:r>
              <a:rPr lang="en-US" sz="2800" b="1" dirty="0">
                <a:latin typeface="Algerian" panose="04020705040A02060702" pitchFamily="82" charset="0"/>
              </a:rPr>
              <a:t> Era</a:t>
            </a:r>
            <a:br>
              <a:rPr lang="en-US" sz="2800" b="1" dirty="0">
                <a:latin typeface="Algerian" panose="04020705040A02060702" pitchFamily="82" charset="0"/>
              </a:rPr>
            </a:br>
            <a:r>
              <a:rPr lang="en-US" sz="2800" b="1" dirty="0">
                <a:latin typeface="Algerian" panose="04020705040A02060702" pitchFamily="82" charset="0"/>
              </a:rPr>
              <a:t>in Abu </a:t>
            </a:r>
            <a:r>
              <a:rPr lang="en-US" sz="2800" b="1" dirty="0" err="1">
                <a:latin typeface="Algerian" panose="04020705040A02060702" pitchFamily="82" charset="0"/>
              </a:rPr>
              <a:t>Bakar</a:t>
            </a:r>
            <a:r>
              <a:rPr lang="en-US" sz="2800" b="1" dirty="0">
                <a:latin typeface="Algerian" panose="04020705040A02060702" pitchFamily="82" charset="0"/>
              </a:rPr>
              <a:t> Siddique </a:t>
            </a:r>
            <a:r>
              <a:rPr lang="ur-PK" sz="2800" b="1" dirty="0">
                <a:latin typeface="Algerian" panose="04020705040A02060702" pitchFamily="82" charset="0"/>
              </a:rPr>
              <a:t>ؓ</a:t>
            </a:r>
            <a:r>
              <a:rPr lang="en-US" sz="2800" b="1" dirty="0">
                <a:latin typeface="Algerian" panose="04020705040A02060702" pitchFamily="82" charset="0"/>
              </a:rPr>
              <a:t> Era</a:t>
            </a:r>
            <a:br>
              <a:rPr lang="en-US" sz="2800" b="1" dirty="0">
                <a:latin typeface="Algerian" panose="04020705040A02060702" pitchFamily="82" charset="0"/>
              </a:rPr>
            </a:br>
            <a:r>
              <a:rPr lang="en-US" sz="2800" b="1" dirty="0">
                <a:latin typeface="Algerian" panose="04020705040A02060702" pitchFamily="82" charset="0"/>
              </a:rPr>
              <a:t>In </a:t>
            </a:r>
            <a:r>
              <a:rPr lang="en-US" sz="2800" b="1" dirty="0" err="1">
                <a:latin typeface="Algerian" panose="04020705040A02060702" pitchFamily="82" charset="0"/>
              </a:rPr>
              <a:t>usman</a:t>
            </a:r>
            <a:r>
              <a:rPr lang="en-US" sz="2800" b="1" dirty="0">
                <a:latin typeface="Algerian" panose="04020705040A02060702" pitchFamily="82" charset="0"/>
              </a:rPr>
              <a:t> e </a:t>
            </a:r>
            <a:r>
              <a:rPr lang="en-US" sz="2800" b="1" dirty="0" err="1">
                <a:latin typeface="Algerian" panose="04020705040A02060702" pitchFamily="82" charset="0"/>
              </a:rPr>
              <a:t>ghani</a:t>
            </a:r>
            <a:r>
              <a:rPr lang="en-US" sz="2800" b="1" dirty="0">
                <a:latin typeface="Algerian" panose="04020705040A02060702" pitchFamily="82" charset="0"/>
              </a:rPr>
              <a:t> </a:t>
            </a:r>
            <a:r>
              <a:rPr lang="ur-PK" sz="2800" b="1" dirty="0">
                <a:latin typeface="Algerian" panose="04020705040A02060702" pitchFamily="82" charset="0"/>
              </a:rPr>
              <a:t>ؓ</a:t>
            </a:r>
            <a:r>
              <a:rPr lang="en-US" sz="2800" b="1" dirty="0">
                <a:latin typeface="Algerian" panose="04020705040A02060702" pitchFamily="82" charset="0"/>
              </a:rPr>
              <a:t> era</a:t>
            </a:r>
            <a:br>
              <a:rPr lang="en-US" sz="4000" b="1" dirty="0">
                <a:latin typeface="Algerian" panose="04020705040A02060702" pitchFamily="82" charset="0"/>
              </a:rPr>
            </a:br>
            <a:endParaRPr lang="en-US" sz="40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5"/>
          <a:stretch/>
        </p:blipFill>
        <p:spPr>
          <a:xfrm>
            <a:off x="1" y="0"/>
            <a:ext cx="12192000" cy="3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7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605" y="123147"/>
            <a:ext cx="9883136" cy="1390476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In the time of prophet </a:t>
            </a:r>
            <a:r>
              <a:rPr lang="ur-PK" b="1" dirty="0">
                <a:latin typeface="Algerian" panose="04020705040A02060702" pitchFamily="82" charset="0"/>
              </a:rPr>
              <a:t>ﷺ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 rtl="1">
              <a:buNone/>
            </a:pPr>
            <a:r>
              <a:rPr lang="ar-SA" sz="28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لَا تُحَرِّكۡ بِهٖ لِسَانَكَ لِتَعۡجَلَ بِهٖ</a:t>
            </a:r>
            <a:r>
              <a:rPr lang="ur-PK" sz="28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 </a:t>
            </a:r>
            <a:r>
              <a:rPr lang="ar-SA" sz="28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انَّ عَلَيۡنَا جَمۡعَهٗ وَقُرۡاٰنَهٗۚ </a:t>
            </a:r>
            <a:endParaRPr lang="ur-PK" sz="28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algn="ctr"/>
            <a:r>
              <a:rPr lang="ar-SA" sz="28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  <a:t> </a:t>
            </a:r>
            <a:r>
              <a:rPr lang="en-US" sz="2400" dirty="0"/>
              <a:t>(O Prophet,) do not move your tongue (during revelation) for (reciting) it (the </a:t>
            </a:r>
            <a:r>
              <a:rPr lang="en-US" sz="2400" dirty="0" err="1"/>
              <a:t>Qur’ān</a:t>
            </a:r>
            <a:r>
              <a:rPr lang="en-US" sz="2400" dirty="0"/>
              <a:t>) to receive it in hurry. It is surely undertaken by Us to store it (in your heart), and to let it be recited (by you after revelation is completed).</a:t>
            </a:r>
            <a:endParaRPr lang="ar-SA" sz="24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marL="0" indent="0">
              <a:buNone/>
            </a:pPr>
            <a:endParaRPr lang="ur-PK" sz="28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marL="0" indent="0">
              <a:buNone/>
            </a:pPr>
            <a:endParaRPr lang="en-US" sz="28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1 MUHAMMADI QURANIC" panose="03020400000000000000" pitchFamily="66" charset="-78"/>
              </a:rPr>
              <a:t> Preserved by hearts(</a:t>
            </a:r>
            <a:r>
              <a:rPr lang="ur-PK" sz="2800" dirty="0">
                <a:latin typeface="+mj-lt"/>
                <a:cs typeface="1 MUHAMMADI QURANIC" panose="03020400000000000000" pitchFamily="66" charset="-78"/>
              </a:rPr>
              <a:t>بیر معونہ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,70 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huffaz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1 MUHAMMADI QURANIC" panose="03020400000000000000" pitchFamily="66" charset="-78"/>
              </a:rPr>
              <a:t> Through inspirational writers (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kaatibeen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-e-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Wahi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,</a:t>
            </a:r>
            <a:r>
              <a:rPr lang="en-US" sz="2800" dirty="0">
                <a:cs typeface="1 MUHAMMADI QURANIC" panose="03020400000000000000" pitchFamily="66" charset="-78"/>
              </a:rPr>
              <a:t> 40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) 4 Caliphs, 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Zaidbin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 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Sabit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, 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Ubai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 bin 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Kab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, </a:t>
            </a:r>
            <a:r>
              <a:rPr lang="en-US" sz="2800" dirty="0" err="1">
                <a:latin typeface="+mj-lt"/>
                <a:cs typeface="1 MUHAMMADI QURANIC" panose="03020400000000000000" pitchFamily="66" charset="-78"/>
              </a:rPr>
              <a:t>Aban</a:t>
            </a:r>
            <a:r>
              <a:rPr lang="en-US" sz="2800" dirty="0">
                <a:latin typeface="+mj-lt"/>
                <a:cs typeface="1 MUHAMMADI QURANIC" panose="03020400000000000000" pitchFamily="66" charset="-78"/>
              </a:rPr>
              <a:t> bin Saeed etc..(on stones, parchments of leather ) </a:t>
            </a:r>
            <a:br>
              <a:rPr lang="ar-SA" sz="2800" dirty="0">
                <a:latin typeface="1 MUHAMMADI QURANIC" panose="03020400000000000000" pitchFamily="66" charset="-78"/>
                <a:cs typeface="1 MUHAMMADI QURANIC" panose="03020400000000000000" pitchFamily="66" charset="-78"/>
              </a:rPr>
            </a:br>
            <a:endParaRPr lang="ar-SA" sz="28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  <a:p>
            <a:pPr algn="r"/>
            <a:endParaRPr lang="en-US" sz="2800" dirty="0">
              <a:latin typeface="1 MUHAMMADI QURANIC" panose="03020400000000000000" pitchFamily="66" charset="-78"/>
              <a:cs typeface="1 MUHAMMADI QURANIC" panose="03020400000000000000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41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510988"/>
            <a:ext cx="11049002" cy="632012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In caliphate of ABU BAKR SIDDIQUE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1" y="1600200"/>
            <a:ext cx="10961369" cy="5257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u="sng" dirty="0"/>
              <a:t>Reasons</a:t>
            </a:r>
          </a:p>
          <a:p>
            <a:r>
              <a:rPr lang="en-US" sz="2800" dirty="0"/>
              <a:t>Copies of whole Quran were very few</a:t>
            </a:r>
          </a:p>
          <a:p>
            <a:r>
              <a:rPr lang="en-US" sz="2800" dirty="0"/>
              <a:t> Commonly Surah's were written separated, Some had one surah, while others had another.</a:t>
            </a:r>
          </a:p>
          <a:p>
            <a:r>
              <a:rPr lang="en-US" sz="2800" dirty="0"/>
              <a:t>Incident of “</a:t>
            </a:r>
            <a:r>
              <a:rPr lang="en-US" sz="2800" dirty="0" err="1"/>
              <a:t>Yamama</a:t>
            </a:r>
            <a:r>
              <a:rPr lang="en-US" sz="2800" dirty="0"/>
              <a:t>” battle in which a big quantity of </a:t>
            </a:r>
            <a:r>
              <a:rPr lang="en-US" sz="2800" dirty="0" err="1"/>
              <a:t>Huffaz</a:t>
            </a:r>
            <a:r>
              <a:rPr lang="en-US" sz="2800" dirty="0"/>
              <a:t> has been mitered</a:t>
            </a:r>
          </a:p>
          <a:p>
            <a:pPr marL="0" indent="0">
              <a:buNone/>
            </a:pPr>
            <a:r>
              <a:rPr lang="en-US" sz="2800" b="1" u="sng" dirty="0"/>
              <a:t>The method used by </a:t>
            </a:r>
            <a:r>
              <a:rPr lang="en-US" sz="2800" b="1" u="sng" dirty="0" err="1"/>
              <a:t>Syyed</a:t>
            </a:r>
            <a:r>
              <a:rPr lang="en-US" sz="2800" b="1" u="sng" dirty="0"/>
              <a:t> Zaid bin </a:t>
            </a:r>
            <a:r>
              <a:rPr lang="en-US" sz="2800" b="1" u="sng" dirty="0" err="1"/>
              <a:t>Sabit</a:t>
            </a:r>
            <a:r>
              <a:rPr lang="en-US" sz="2800" b="1" u="sng" dirty="0"/>
              <a:t> </a:t>
            </a:r>
            <a:r>
              <a:rPr lang="ur-PK" sz="2800" dirty="0"/>
              <a:t>ؓ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Verification from his own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Checked by </a:t>
            </a:r>
            <a:r>
              <a:rPr lang="en-US" sz="2800" dirty="0" err="1"/>
              <a:t>Hazrat</a:t>
            </a:r>
            <a:r>
              <a:rPr lang="en-US" sz="2800" dirty="0"/>
              <a:t> </a:t>
            </a:r>
            <a:r>
              <a:rPr lang="en-US" sz="2800" dirty="0" err="1"/>
              <a:t>Umer</a:t>
            </a:r>
            <a:r>
              <a:rPr lang="en-US" sz="2800" dirty="0"/>
              <a:t>,</a:t>
            </a:r>
            <a:r>
              <a:rPr lang="ur-PK" sz="2800" dirty="0"/>
              <a:t>ؓ</a:t>
            </a:r>
            <a:r>
              <a:rPr lang="en-US" sz="2800" dirty="0"/>
              <a:t> because he was also Hafiz </a:t>
            </a:r>
            <a:endParaRPr lang="ur-PK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Confirmation by two reliable witnesses on written Ayah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Matched with the collections of different companions &amp; their memories</a:t>
            </a:r>
          </a:p>
        </p:txBody>
      </p:sp>
    </p:spTree>
    <p:extLst>
      <p:ext uri="{BB962C8B-B14F-4D97-AF65-F5344CB8AC3E}">
        <p14:creationId xmlns:p14="http://schemas.microsoft.com/office/powerpoint/2010/main" val="39335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694" y="0"/>
            <a:ext cx="10994760" cy="1390476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Features of “Umm” </a:t>
            </a:r>
            <a:r>
              <a:rPr lang="en-US" b="1" dirty="0">
                <a:latin typeface="Algerian" panose="04020705040A02060702" pitchFamily="82" charset="0"/>
                <a:cs typeface="Jameel Noori Nastaleeq" panose="02000503000000000004" pitchFamily="2" charset="-78"/>
              </a:rPr>
              <a:t>(</a:t>
            </a:r>
            <a:r>
              <a:rPr lang="ur-PK" b="1" dirty="0">
                <a:latin typeface="Algerian" panose="04020705040A02060702" pitchFamily="82" charset="0"/>
                <a:cs typeface="Jameel Noori Nastaleeq" panose="02000503000000000004" pitchFamily="2" charset="-78"/>
              </a:rPr>
              <a:t>ام</a:t>
            </a:r>
            <a:r>
              <a:rPr lang="en-US" b="1" dirty="0">
                <a:latin typeface="Algerian" panose="04020705040A02060702" pitchFamily="82" charset="0"/>
                <a:cs typeface="Jameel Noori Nastaleeq" panose="02000503000000000004" pitchFamily="2" charset="-78"/>
              </a:rPr>
              <a:t>)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r-PK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The compilation of </a:t>
            </a:r>
            <a:r>
              <a:rPr lang="en-US" sz="2800" dirty="0" err="1">
                <a:latin typeface="+mj-lt"/>
              </a:rPr>
              <a:t>Mus'haf</a:t>
            </a:r>
            <a:r>
              <a:rPr lang="en-US" sz="2800" dirty="0">
                <a:latin typeface="+mj-lt"/>
              </a:rPr>
              <a:t> in Abu </a:t>
            </a:r>
            <a:r>
              <a:rPr lang="en-US" sz="2800" dirty="0" err="1">
                <a:latin typeface="+mj-lt"/>
              </a:rPr>
              <a:t>Bakar</a:t>
            </a:r>
            <a:r>
              <a:rPr lang="en-US" sz="2800" dirty="0">
                <a:latin typeface="+mj-lt"/>
              </a:rPr>
              <a:t> Siddique era called “Umm”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The </a:t>
            </a:r>
            <a:r>
              <a:rPr lang="en-US" sz="2800" dirty="0" err="1">
                <a:latin typeface="+mj-lt"/>
              </a:rPr>
              <a:t>Quranic</a:t>
            </a:r>
            <a:r>
              <a:rPr lang="en-US" sz="2800" dirty="0">
                <a:latin typeface="+mj-lt"/>
              </a:rPr>
              <a:t> verses were arranged in the order specified by the Prophet </a:t>
            </a:r>
            <a:r>
              <a:rPr lang="ar-SA" sz="28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ﷺ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Surahs</a:t>
            </a:r>
            <a:r>
              <a:rPr lang="en-US" sz="2800" dirty="0"/>
              <a:t>’ were not arranged, they were written separately.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All seven dialects were incorporated into this version.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Only those verses were included whose recital wasn’t abrogated.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motive for compiling "Umm" was to prepare the authenticated copy with the unanimous support of the entire nation.</a:t>
            </a:r>
            <a:r>
              <a:rPr lang="en-US" sz="28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28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امت کی اجماعی تصدیق کے ساتھ</a:t>
            </a:r>
            <a:r>
              <a:rPr lang="en-US" sz="28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143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743" y="176936"/>
            <a:ext cx="10994760" cy="122155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In </a:t>
            </a:r>
            <a:r>
              <a:rPr lang="en-US" b="1" dirty="0" err="1">
                <a:latin typeface="Algerian" panose="04020705040A02060702" pitchFamily="82" charset="0"/>
              </a:rPr>
              <a:t>usman</a:t>
            </a:r>
            <a:r>
              <a:rPr lang="en-US" b="1" dirty="0">
                <a:latin typeface="Algerian" panose="04020705040A02060702" pitchFamily="82" charset="0"/>
              </a:rPr>
              <a:t> e </a:t>
            </a:r>
            <a:r>
              <a:rPr lang="en-US" b="1" dirty="0" err="1">
                <a:latin typeface="Algerian" panose="04020705040A02060702" pitchFamily="82" charset="0"/>
              </a:rPr>
              <a:t>ghani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ur-PK" b="1" dirty="0">
                <a:latin typeface="Algerian" panose="04020705040A02060702" pitchFamily="82" charset="0"/>
              </a:rPr>
              <a:t>ؓ</a:t>
            </a:r>
            <a:r>
              <a:rPr lang="en-US" b="1" dirty="0">
                <a:latin typeface="Algerian" panose="04020705040A02060702" pitchFamily="82" charset="0"/>
              </a:rPr>
              <a:t> era</a:t>
            </a:r>
            <a:br>
              <a:rPr lang="en-US" sz="6600" b="1" dirty="0"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73307"/>
            <a:ext cx="10994760" cy="5190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>
                <a:latin typeface="+mj-lt"/>
              </a:rPr>
              <a:t>Reason</a:t>
            </a:r>
          </a:p>
          <a:p>
            <a:pPr marL="0" indent="0">
              <a:buNone/>
            </a:pPr>
            <a:endParaRPr lang="ur-PK" sz="2800" b="1" u="sng" dirty="0">
              <a:latin typeface="+mj-lt"/>
            </a:endParaRPr>
          </a:p>
          <a:p>
            <a:r>
              <a:rPr lang="en-US" sz="2800" dirty="0">
                <a:latin typeface="+mj-lt"/>
              </a:rPr>
              <a:t>Islam had spread to remote areas. People embracing Islam used to learn Quran through different soldiers or traders.</a:t>
            </a:r>
          </a:p>
          <a:p>
            <a:r>
              <a:rPr lang="en-US" sz="2800" dirty="0">
                <a:latin typeface="+mj-lt"/>
              </a:rPr>
              <a:t>Each companion taught the Qur'an according to his particular recital.</a:t>
            </a:r>
          </a:p>
          <a:p>
            <a:r>
              <a:rPr lang="en-US" sz="2800" dirty="0">
                <a:latin typeface="+mj-lt"/>
              </a:rPr>
              <a:t>Seven letters couldn't gain the necessary publicity in these new Muslims.</a:t>
            </a:r>
            <a:endParaRPr lang="ur-PK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Due to unfamiliarity with the seven letters, people started calling their recitation correct and the other's recitation incorrect.</a:t>
            </a:r>
          </a:p>
          <a:p>
            <a:r>
              <a:rPr lang="en-US" sz="2800" dirty="0" err="1">
                <a:latin typeface="+mj-lt"/>
              </a:rPr>
              <a:t>Hazrat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Uthman</a:t>
            </a:r>
            <a:r>
              <a:rPr lang="en-US" sz="2800" dirty="0">
                <a:latin typeface="+mj-lt"/>
              </a:rPr>
              <a:t>, in consultation with the great Companions, took the step for agreeing Muslims on one </a:t>
            </a:r>
            <a:r>
              <a:rPr lang="en-US" sz="2800" dirty="0" err="1">
                <a:latin typeface="+mj-lt"/>
              </a:rPr>
              <a:t>Mushaf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371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109701"/>
            <a:ext cx="10994760" cy="110053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Its Features &amp; steps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50578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+mj-lt"/>
              </a:rPr>
              <a:t>Surahs</a:t>
            </a:r>
            <a:r>
              <a:rPr lang="en-US" sz="2800" dirty="0">
                <a:latin typeface="+mj-lt"/>
              </a:rPr>
              <a:t> arranged in a proper sequence and they were brought together in one single 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 The script was adopted in such a way that all the recitations could be recited continuously, so no punctuation and dots were used. </a:t>
            </a:r>
            <a:endParaRPr lang="ur-PK" sz="28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Several(seven) transcripts of the freshly written copied were prepared and were sent to seven different cities &amp; countries.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All precautions which were carried out during the reign of </a:t>
            </a:r>
            <a:r>
              <a:rPr lang="en-US" sz="2800" dirty="0" err="1">
                <a:latin typeface="+mj-lt"/>
              </a:rPr>
              <a:t>Siddiq</a:t>
            </a:r>
            <a:r>
              <a:rPr lang="en-US" sz="2800" dirty="0">
                <a:latin typeface="+mj-lt"/>
              </a:rPr>
              <a:t> E Akbar had been taken.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 All individually prepared transcripts has been burnt to become one uniform agreed transcript in future.</a:t>
            </a:r>
          </a:p>
        </p:txBody>
      </p:sp>
    </p:spTree>
    <p:extLst>
      <p:ext uri="{BB962C8B-B14F-4D97-AF65-F5344CB8AC3E}">
        <p14:creationId xmlns:p14="http://schemas.microsoft.com/office/powerpoint/2010/main" val="42232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61711-green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161711-green-template-16x9</Template>
  <TotalTime>569</TotalTime>
  <Words>554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161711-green-template-16x9</vt:lpstr>
      <vt:lpstr>The seven Dialects of reciting quran</vt:lpstr>
      <vt:lpstr>Prophet ﷺ  said:</vt:lpstr>
      <vt:lpstr>Seven kinds of recitation</vt:lpstr>
      <vt:lpstr>Preservation of holy quran  In prophet ﷺ Era in Abu Bakar Siddique ؓ Era In usman e ghani ؓ era </vt:lpstr>
      <vt:lpstr>In the time of prophet ﷺ </vt:lpstr>
      <vt:lpstr>In caliphate of ABU BAKR SIDDIQUE </vt:lpstr>
      <vt:lpstr>Features of “Umm” (ام)</vt:lpstr>
      <vt:lpstr>In usman e ghani ؓ era </vt:lpstr>
      <vt:lpstr>Its Features &amp; steps taken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Hasham</dc:creator>
  <cp:lastModifiedBy>Unknown User</cp:lastModifiedBy>
  <cp:revision>136</cp:revision>
  <dcterms:created xsi:type="dcterms:W3CDTF">2021-09-12T13:01:51Z</dcterms:created>
  <dcterms:modified xsi:type="dcterms:W3CDTF">2021-11-17T07:49:30Z</dcterms:modified>
</cp:coreProperties>
</file>