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66" r:id="rId3"/>
    <p:sldId id="257"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64" r:id="rId26"/>
    <p:sldId id="288" r:id="rId27"/>
    <p:sldId id="265" r:id="rId28"/>
    <p:sldId id="289" r:id="rId29"/>
    <p:sldId id="290" r:id="rId30"/>
    <p:sldId id="258" r:id="rId31"/>
    <p:sldId id="260" r:id="rId32"/>
    <p:sldId id="261" r:id="rId33"/>
    <p:sldId id="262" r:id="rId34"/>
    <p:sldId id="263"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ma" initials="U" lastIdx="1" clrIdx="0">
    <p:extLst>
      <p:ext uri="{19B8F6BF-5375-455C-9EA6-DF929625EA0E}">
        <p15:presenceInfo xmlns:p15="http://schemas.microsoft.com/office/powerpoint/2012/main" userId="921a4032eaec7d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24" autoAdjust="0"/>
    <p:restoredTop sz="94660"/>
  </p:normalViewPr>
  <p:slideViewPr>
    <p:cSldViewPr snapToGrid="0">
      <p:cViewPr>
        <p:scale>
          <a:sx n="100" d="100"/>
          <a:sy n="100" d="100"/>
        </p:scale>
        <p:origin x="-1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09T10:57:39.979" idx="1">
    <p:pos x="7680" y="0"/>
    <p:text>kitaab al khiraaj</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6FFD6-50A7-466A-8F88-0CFE0FCF660E}"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A821D-7D06-4DAB-A09C-496DF4DB2FF0}" type="slidenum">
              <a:rPr lang="en-US" smtClean="0"/>
              <a:t>‹#›</a:t>
            </a:fld>
            <a:endParaRPr lang="en-US"/>
          </a:p>
        </p:txBody>
      </p:sp>
    </p:spTree>
    <p:extLst>
      <p:ext uri="{BB962C8B-B14F-4D97-AF65-F5344CB8AC3E}">
        <p14:creationId xmlns:p14="http://schemas.microsoft.com/office/powerpoint/2010/main" val="49018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2</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27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28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29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30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31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32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92F760-DC88-44C6-9B99-D0B202D67AE5}"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6/3/2021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6/3/2021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6/3/2021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404F26-3228-4E4C-B12C-74F67CD0DF10}"/>
              </a:ext>
            </a:extLst>
          </p:cNvPr>
          <p:cNvSpPr>
            <a:spLocks noGrp="1"/>
          </p:cNvSpPr>
          <p:nvPr>
            <p:ph type="subTitle" idx="1"/>
          </p:nvPr>
        </p:nvSpPr>
        <p:spPr>
          <a:xfrm>
            <a:off x="2493106" y="3531204"/>
            <a:ext cx="8561746" cy="2626702"/>
          </a:xfrm>
        </p:spPr>
        <p:txBody>
          <a:bodyPr>
            <a:normAutofit fontScale="92500" lnSpcReduction="10000"/>
          </a:bodyPr>
          <a:lstStyle/>
          <a:p>
            <a:pPr marL="342900" marR="0" lvl="0" indent="-342900" rtl="0">
              <a:lnSpc>
                <a:spcPct val="115000"/>
              </a:lnSpc>
              <a:spcBef>
                <a:spcPts val="0"/>
              </a:spcBef>
              <a:spcAft>
                <a:spcPts val="0"/>
              </a:spcAft>
              <a:buFont typeface="+mj-lt"/>
              <a:buAutoNum type="alphaLcParenR"/>
            </a:pPr>
            <a:r>
              <a:rPr lang="en-US" sz="3000" dirty="0">
                <a:effectLst/>
                <a:latin typeface="Calibri" panose="020F0502020204030204" pitchFamily="34" charset="0"/>
                <a:ea typeface="Times New Roman" panose="02020603050405020304" pitchFamily="18" charset="0"/>
                <a:cs typeface="Arial" panose="020B0604020202020204" pitchFamily="34" charset="0"/>
              </a:rPr>
              <a:t>Definition</a:t>
            </a:r>
          </a:p>
          <a:p>
            <a:pPr marL="342900" marR="0" lvl="0" indent="-342900">
              <a:lnSpc>
                <a:spcPct val="115000"/>
              </a:lnSpc>
              <a:spcBef>
                <a:spcPts val="0"/>
              </a:spcBef>
              <a:spcAft>
                <a:spcPts val="0"/>
              </a:spcAft>
              <a:buFont typeface="+mj-lt"/>
              <a:buAutoNum type="alphaLcParenR"/>
            </a:pPr>
            <a:r>
              <a:rPr lang="en-US" sz="3000" dirty="0">
                <a:effectLst/>
                <a:latin typeface="Calibri" panose="020F0502020204030204" pitchFamily="34" charset="0"/>
                <a:ea typeface="Times New Roman" panose="02020603050405020304" pitchFamily="18" charset="0"/>
                <a:cs typeface="Arial" panose="020B0604020202020204" pitchFamily="34" charset="0"/>
              </a:rPr>
              <a:t>Its history</a:t>
            </a:r>
          </a:p>
          <a:p>
            <a:pPr marL="342900" marR="0" lvl="0" indent="-342900">
              <a:lnSpc>
                <a:spcPct val="115000"/>
              </a:lnSpc>
              <a:spcBef>
                <a:spcPts val="0"/>
              </a:spcBef>
              <a:spcAft>
                <a:spcPts val="0"/>
              </a:spcAft>
              <a:buFont typeface="+mj-lt"/>
              <a:buAutoNum type="alphaLcParenR"/>
            </a:pPr>
            <a:r>
              <a:rPr lang="en-US" sz="3000" dirty="0">
                <a:effectLst/>
                <a:latin typeface="Calibri" panose="020F0502020204030204" pitchFamily="34" charset="0"/>
                <a:ea typeface="Times New Roman" panose="02020603050405020304" pitchFamily="18" charset="0"/>
                <a:cs typeface="Arial" panose="020B0604020202020204" pitchFamily="34" charset="0"/>
              </a:rPr>
              <a:t>Kinds of hadiths</a:t>
            </a:r>
          </a:p>
          <a:p>
            <a:pPr marL="342900" marR="0" lvl="0" indent="-342900">
              <a:lnSpc>
                <a:spcPct val="115000"/>
              </a:lnSpc>
              <a:spcBef>
                <a:spcPts val="0"/>
              </a:spcBef>
              <a:spcAft>
                <a:spcPts val="0"/>
              </a:spcAft>
              <a:buFont typeface="+mj-lt"/>
              <a:buAutoNum type="alphaLcParenR"/>
            </a:pPr>
            <a:r>
              <a:rPr lang="en-US" sz="3000" dirty="0">
                <a:effectLst/>
                <a:latin typeface="Calibri" panose="020F0502020204030204" pitchFamily="34" charset="0"/>
                <a:ea typeface="Times New Roman" panose="02020603050405020304" pitchFamily="18" charset="0"/>
                <a:cs typeface="Arial" panose="020B0604020202020204" pitchFamily="34" charset="0"/>
              </a:rPr>
              <a:t>Importance</a:t>
            </a:r>
          </a:p>
          <a:p>
            <a:pPr marL="342900" marR="0" lvl="0" indent="-342900">
              <a:lnSpc>
                <a:spcPct val="115000"/>
              </a:lnSpc>
              <a:spcBef>
                <a:spcPts val="0"/>
              </a:spcBef>
              <a:spcAft>
                <a:spcPts val="1000"/>
              </a:spcAft>
              <a:buFont typeface="+mj-lt"/>
              <a:buAutoNum type="alphaLcParenR"/>
            </a:pPr>
            <a:r>
              <a:rPr lang="en-US" sz="3000" dirty="0">
                <a:effectLst/>
                <a:latin typeface="Calibri" panose="020F0502020204030204" pitchFamily="34" charset="0"/>
                <a:ea typeface="Times New Roman" panose="02020603050405020304" pitchFamily="18" charset="0"/>
                <a:cs typeface="Arial" panose="020B0604020202020204" pitchFamily="34" charset="0"/>
              </a:rPr>
              <a:t>Its need  and its position in Islam</a:t>
            </a:r>
          </a:p>
          <a:p>
            <a:endParaRPr lang="en-US" dirty="0"/>
          </a:p>
        </p:txBody>
      </p:sp>
      <p:sp>
        <p:nvSpPr>
          <p:cNvPr id="2" name="Title 1">
            <a:extLst>
              <a:ext uri="{FF2B5EF4-FFF2-40B4-BE49-F238E27FC236}">
                <a16:creationId xmlns:a16="http://schemas.microsoft.com/office/drawing/2014/main" id="{6E082CA1-2A92-4212-94AD-71FB3EF46F06}"/>
              </a:ext>
            </a:extLst>
          </p:cNvPr>
          <p:cNvSpPr>
            <a:spLocks noGrp="1"/>
          </p:cNvSpPr>
          <p:nvPr>
            <p:ph type="ctrTitle"/>
          </p:nvPr>
        </p:nvSpPr>
        <p:spPr>
          <a:xfrm>
            <a:off x="2493105" y="802298"/>
            <a:ext cx="8561747" cy="2626702"/>
          </a:xfrm>
        </p:spPr>
        <p:txBody>
          <a:bodyPr>
            <a:normAutofit/>
          </a:bodyPr>
          <a:lstStyle/>
          <a:p>
            <a:r>
              <a:rPr lang="en-US" dirty="0"/>
              <a:t>Hadith </a:t>
            </a:r>
            <a:r>
              <a:rPr lang="en-US" smtClean="0"/>
              <a:t/>
            </a:r>
            <a:br>
              <a:rPr lang="en-US" smtClean="0"/>
            </a:br>
            <a:r>
              <a:rPr lang="en-US" sz="2800" dirty="0"/>
              <a:t>u</a:t>
            </a:r>
            <a:r>
              <a:rPr lang="en-US" sz="2800" smtClean="0"/>
              <a:t>sama.sarfraz1982@gmail.com</a:t>
            </a:r>
            <a:endParaRPr lang="en-US" dirty="0"/>
          </a:p>
        </p:txBody>
      </p:sp>
    </p:spTree>
    <p:extLst>
      <p:ext uri="{BB962C8B-B14F-4D97-AF65-F5344CB8AC3E}">
        <p14:creationId xmlns:p14="http://schemas.microsoft.com/office/powerpoint/2010/main" val="18317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FC07F9-0396-4511-81B9-9F81BB81429C}"/>
              </a:ext>
            </a:extLst>
          </p:cNvPr>
          <p:cNvPicPr>
            <a:picLocks noGrp="1" noChangeAspect="1"/>
          </p:cNvPicPr>
          <p:nvPr>
            <p:ph idx="1"/>
          </p:nvPr>
        </p:nvPicPr>
        <p:blipFill>
          <a:blip r:embed="rId2"/>
          <a:stretch>
            <a:fillRect/>
          </a:stretch>
        </p:blipFill>
        <p:spPr>
          <a:xfrm>
            <a:off x="0" y="19910"/>
            <a:ext cx="12192000" cy="6838089"/>
          </a:xfrm>
        </p:spPr>
      </p:pic>
    </p:spTree>
    <p:extLst>
      <p:ext uri="{BB962C8B-B14F-4D97-AF65-F5344CB8AC3E}">
        <p14:creationId xmlns:p14="http://schemas.microsoft.com/office/powerpoint/2010/main" val="275863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64D5EA-6958-4591-98DE-69F581C16442}"/>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49782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E9887A-593E-4030-9DBB-E1585BE165A9}"/>
              </a:ext>
            </a:extLst>
          </p:cNvPr>
          <p:cNvPicPr>
            <a:picLocks noGrp="1" noChangeAspect="1"/>
          </p:cNvPicPr>
          <p:nvPr>
            <p:ph idx="1"/>
          </p:nvPr>
        </p:nvPicPr>
        <p:blipFill>
          <a:blip r:embed="rId2"/>
          <a:stretch>
            <a:fillRect/>
          </a:stretch>
        </p:blipFill>
        <p:spPr>
          <a:xfrm>
            <a:off x="0" y="-185530"/>
            <a:ext cx="12192000" cy="7043530"/>
          </a:xfrm>
        </p:spPr>
      </p:pic>
    </p:spTree>
    <p:extLst>
      <p:ext uri="{BB962C8B-B14F-4D97-AF65-F5344CB8AC3E}">
        <p14:creationId xmlns:p14="http://schemas.microsoft.com/office/powerpoint/2010/main" val="314365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E39889-05D7-470A-8585-6EEC555EF54E}"/>
              </a:ext>
            </a:extLst>
          </p:cNvPr>
          <p:cNvPicPr>
            <a:picLocks noGrp="1" noChangeAspect="1"/>
          </p:cNvPicPr>
          <p:nvPr>
            <p:ph idx="1"/>
          </p:nvPr>
        </p:nvPicPr>
        <p:blipFill>
          <a:blip r:embed="rId2"/>
          <a:stretch>
            <a:fillRect/>
          </a:stretch>
        </p:blipFill>
        <p:spPr>
          <a:xfrm>
            <a:off x="0" y="-16900"/>
            <a:ext cx="12192000" cy="6874899"/>
          </a:xfrm>
        </p:spPr>
      </p:pic>
    </p:spTree>
    <p:extLst>
      <p:ext uri="{BB962C8B-B14F-4D97-AF65-F5344CB8AC3E}">
        <p14:creationId xmlns:p14="http://schemas.microsoft.com/office/powerpoint/2010/main" val="109023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51F3C0-F643-4086-80D5-A6EA6A6F2356}"/>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07363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359AD4-5FE7-46F3-9D07-939E50516949}"/>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1189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40E99A-3D4D-431D-AF1C-FCBB832DF117}"/>
              </a:ext>
            </a:extLst>
          </p:cNvPr>
          <p:cNvPicPr>
            <a:picLocks noGrp="1" noChangeAspect="1"/>
          </p:cNvPicPr>
          <p:nvPr>
            <p:ph idx="1"/>
          </p:nvPr>
        </p:nvPicPr>
        <p:blipFill>
          <a:blip r:embed="rId2"/>
          <a:stretch>
            <a:fillRect/>
          </a:stretch>
        </p:blipFill>
        <p:spPr>
          <a:xfrm>
            <a:off x="0" y="21744"/>
            <a:ext cx="12191999" cy="6736865"/>
          </a:xfrm>
        </p:spPr>
      </p:pic>
    </p:spTree>
    <p:extLst>
      <p:ext uri="{BB962C8B-B14F-4D97-AF65-F5344CB8AC3E}">
        <p14:creationId xmlns:p14="http://schemas.microsoft.com/office/powerpoint/2010/main" val="158054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6E1857-013A-4A7D-A3EB-5EFC34DB44D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6828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D11F51-CAC5-407A-98D6-621280EF6E4A}"/>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2898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787BE6-5730-4E67-94FE-5E572F3A7131}"/>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82436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lvl="0" rtl="0">
              <a:lnSpc>
                <a:spcPct val="115000"/>
              </a:lnSpc>
              <a:spcBef>
                <a:spcPts val="0"/>
              </a:spcBef>
              <a:spcAft>
                <a:spcPts val="0"/>
              </a:spcAft>
            </a:pPr>
            <a:r>
              <a:rPr lang="en-US" sz="4400" dirty="0">
                <a:effectLst/>
                <a:latin typeface="Calibri" panose="020F0502020204030204" pitchFamily="34" charset="0"/>
                <a:ea typeface="Times New Roman" panose="02020603050405020304" pitchFamily="18" charset="0"/>
                <a:cs typeface="Arial" panose="020B0604020202020204" pitchFamily="34" charset="0"/>
              </a:rPr>
              <a:t>Definition</a:t>
            </a:r>
          </a:p>
        </p:txBody>
      </p:sp>
      <p:sp>
        <p:nvSpPr>
          <p:cNvPr id="3" name="Content Placeholder 2"/>
          <p:cNvSpPr>
            <a:spLocks noGrp="1"/>
          </p:cNvSpPr>
          <p:nvPr>
            <p:ph idx="1"/>
          </p:nvPr>
        </p:nvSpPr>
        <p:spPr/>
        <p:txBody>
          <a:bodyPr>
            <a:normAutofit/>
          </a:bodyPr>
          <a:lstStyle/>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The Sunnah is the second source of Islamic </a:t>
            </a:r>
            <a:r>
              <a:rPr lang="en-US" sz="2800" dirty="0" smtClean="0"/>
              <a:t>Law.</a:t>
            </a:r>
          </a:p>
          <a:p>
            <a:pPr marL="609600" indent="-609600">
              <a:lnSpc>
                <a:spcPct val="80000"/>
              </a:lnSpc>
            </a:pPr>
            <a:r>
              <a:rPr lang="en-US" sz="2800" dirty="0" smtClean="0"/>
              <a:t>Its </a:t>
            </a:r>
            <a:r>
              <a:rPr lang="en-US" sz="2800" dirty="0"/>
              <a:t>authority is derived from the text of the Quran</a:t>
            </a:r>
          </a:p>
        </p:txBody>
      </p:sp>
    </p:spTree>
    <p:extLst>
      <p:ext uri="{BB962C8B-B14F-4D97-AF65-F5344CB8AC3E}">
        <p14:creationId xmlns:p14="http://schemas.microsoft.com/office/powerpoint/2010/main" val="225522628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9B29FE-AECD-4F7A-8709-C7EFE151275C}"/>
              </a:ext>
            </a:extLst>
          </p:cNvPr>
          <p:cNvPicPr>
            <a:picLocks noGrp="1" noChangeAspect="1"/>
          </p:cNvPicPr>
          <p:nvPr>
            <p:ph idx="1"/>
          </p:nvPr>
        </p:nvPicPr>
        <p:blipFill>
          <a:blip r:embed="rId2"/>
          <a:stretch>
            <a:fillRect/>
          </a:stretch>
        </p:blipFill>
        <p:spPr>
          <a:xfrm>
            <a:off x="0" y="0"/>
            <a:ext cx="12191999" cy="6857999"/>
          </a:xfrm>
        </p:spPr>
      </p:pic>
    </p:spTree>
    <p:extLst>
      <p:ext uri="{BB962C8B-B14F-4D97-AF65-F5344CB8AC3E}">
        <p14:creationId xmlns:p14="http://schemas.microsoft.com/office/powerpoint/2010/main" val="393810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D0E30D-BC74-41C0-A7E8-24C3E735D549}"/>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6904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2FDFC4-6384-4B57-AC1A-F0C0B1C84EF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66517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D50A48-C81F-4BFA-B1E1-A7201513112B}"/>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265308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4C0B0C-12B4-4208-A386-6D837FB8E42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47403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134" y="76201"/>
            <a:ext cx="7704667" cy="609599"/>
          </a:xfrm>
        </p:spPr>
        <p:txBody>
          <a:bodyPr>
            <a:normAutofit/>
          </a:bodyPr>
          <a:lstStyle/>
          <a:p>
            <a:r>
              <a:rPr lang="en-US" dirty="0"/>
              <a:t>Levels of Hadiths</a:t>
            </a:r>
          </a:p>
        </p:txBody>
      </p:sp>
      <p:sp>
        <p:nvSpPr>
          <p:cNvPr id="3" name="Content Placeholder 2"/>
          <p:cNvSpPr>
            <a:spLocks noGrp="1"/>
          </p:cNvSpPr>
          <p:nvPr>
            <p:ph idx="1"/>
          </p:nvPr>
        </p:nvSpPr>
        <p:spPr>
          <a:xfrm>
            <a:off x="1417983" y="685800"/>
            <a:ext cx="9462051" cy="6096001"/>
          </a:xfrm>
        </p:spPr>
        <p:txBody>
          <a:bodyPr>
            <a:normAutofit fontScale="62500" lnSpcReduction="20000"/>
          </a:bodyPr>
          <a:lstStyle/>
          <a:p>
            <a:pPr marL="0" indent="0">
              <a:buNone/>
            </a:pPr>
            <a:r>
              <a:rPr lang="en-US" sz="2400" dirty="0"/>
              <a:t>According to the qualities of the narrators, Hadiths can be divided into four types:</a:t>
            </a:r>
          </a:p>
          <a:p>
            <a:pPr lvl="1"/>
            <a:r>
              <a:rPr lang="en-US" sz="3600" dirty="0"/>
              <a:t>Sahih	</a:t>
            </a:r>
            <a:r>
              <a:rPr lang="ar-SA" sz="3600" dirty="0">
                <a:cs typeface="Arial" charset="0"/>
              </a:rPr>
              <a:t>صحيح</a:t>
            </a:r>
            <a:r>
              <a:rPr lang="en-US" sz="3600" dirty="0">
                <a:cs typeface="Arial" charset="0"/>
              </a:rPr>
              <a:t>		</a:t>
            </a:r>
            <a:r>
              <a:rPr lang="ar-SA" sz="3600" dirty="0">
                <a:cs typeface="Arial" charset="0"/>
              </a:rPr>
              <a:t> </a:t>
            </a:r>
            <a:r>
              <a:rPr lang="en-US" sz="3600" dirty="0">
                <a:cs typeface="Arial" charset="0"/>
              </a:rPr>
              <a:t>	</a:t>
            </a:r>
            <a:endParaRPr lang="en-US" sz="3600" u="sng" dirty="0"/>
          </a:p>
          <a:p>
            <a:pPr lvl="2"/>
            <a:r>
              <a:rPr lang="en-US" sz="3300" dirty="0"/>
              <a:t>A Hadith reported by an uninterrupted chain of narrators, each one of whom is pious and of strong memory, provided that the report is not against the narration of a greater number of reliable narrators and It does not suffer from an illah</a:t>
            </a:r>
            <a:r>
              <a:rPr lang="ar-SA" sz="3300" dirty="0">
                <a:cs typeface="Arial" charset="0"/>
              </a:rPr>
              <a:t> علة </a:t>
            </a:r>
            <a:r>
              <a:rPr lang="en-US" sz="3300" dirty="0"/>
              <a:t> (an infirmity discovered only by experts of hadith).</a:t>
            </a:r>
          </a:p>
          <a:p>
            <a:pPr lvl="1"/>
            <a:r>
              <a:rPr lang="en-US" sz="3600" dirty="0"/>
              <a:t>Hassan</a:t>
            </a:r>
            <a:r>
              <a:rPr lang="ar-SA" sz="3600" dirty="0">
                <a:cs typeface="Arial" charset="0"/>
              </a:rPr>
              <a:t> 	حسن</a:t>
            </a:r>
            <a:endParaRPr lang="en-US" sz="3600" u="sng" dirty="0"/>
          </a:p>
          <a:p>
            <a:pPr lvl="2"/>
            <a:r>
              <a:rPr lang="en-US" sz="3300" dirty="0"/>
              <a:t>A hadith reported by a pious narrator whose memory is of a lower standard than that of the narrator of Sahih but not absolutely weak.</a:t>
            </a:r>
          </a:p>
          <a:p>
            <a:pPr lvl="1"/>
            <a:r>
              <a:rPr lang="en-US" sz="3600" dirty="0"/>
              <a:t>Da’if</a:t>
            </a:r>
            <a:r>
              <a:rPr lang="ar-SA" sz="3600" dirty="0">
                <a:cs typeface="Arial" charset="0"/>
              </a:rPr>
              <a:t>	ضعيف</a:t>
            </a:r>
            <a:endParaRPr lang="en-US" sz="3600" dirty="0">
              <a:cs typeface="Arial" charset="0"/>
            </a:endParaRPr>
          </a:p>
          <a:p>
            <a:pPr lvl="2"/>
            <a:r>
              <a:rPr lang="en-US" sz="3300" dirty="0"/>
              <a:t>A hadith reported by a narrator who is not pious or is of weak memory.</a:t>
            </a:r>
          </a:p>
          <a:p>
            <a:pPr lvl="1"/>
            <a:r>
              <a:rPr lang="en-US" sz="3600" dirty="0"/>
              <a:t>Maudu	</a:t>
            </a:r>
            <a:r>
              <a:rPr lang="ar-SA" sz="3600" dirty="0">
                <a:cs typeface="Arial" charset="0"/>
              </a:rPr>
              <a:t>موضوع</a:t>
            </a:r>
            <a:endParaRPr lang="en-US" sz="3600" dirty="0">
              <a:cs typeface="Arial" charset="0"/>
            </a:endParaRPr>
          </a:p>
          <a:p>
            <a:pPr lvl="2"/>
            <a:r>
              <a:rPr lang="en-US" sz="3300" dirty="0"/>
              <a:t>A hadith reported by a person held as liar</a:t>
            </a:r>
            <a:endParaRPr lang="en-US" dirty="0">
              <a:cs typeface="Arial" charset="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4E7E-5A1D-411D-8D10-E50B2EFBEC73}"/>
              </a:ext>
            </a:extLst>
          </p:cNvPr>
          <p:cNvSpPr>
            <a:spLocks noGrp="1"/>
          </p:cNvSpPr>
          <p:nvPr>
            <p:ph type="title"/>
          </p:nvPr>
        </p:nvSpPr>
        <p:spPr>
          <a:xfrm>
            <a:off x="1534696" y="804519"/>
            <a:ext cx="9520158" cy="3926507"/>
          </a:xfrm>
        </p:spPr>
        <p:txBody>
          <a:bodyPr>
            <a:normAutofit fontScale="90000"/>
          </a:bodyPr>
          <a:lstStyle/>
          <a:p>
            <a:pPr marL="342900" marR="0" lvl="0" indent="-342900">
              <a:lnSpc>
                <a:spcPct val="115000"/>
              </a:lnSpc>
              <a:spcBef>
                <a:spcPts val="0"/>
              </a:spcBef>
              <a:spcAft>
                <a:spcPts val="0"/>
              </a:spcAft>
            </a:pPr>
            <a:r>
              <a:rPr lang="en-US" sz="5400" b="1" dirty="0">
                <a:effectLst/>
                <a:latin typeface="Calibri" panose="020F0502020204030204" pitchFamily="34" charset="0"/>
                <a:ea typeface="Times New Roman" panose="02020603050405020304" pitchFamily="18" charset="0"/>
                <a:cs typeface="Arial" panose="020B0604020202020204" pitchFamily="34" charset="0"/>
              </a:rPr>
              <a:t/>
            </a:r>
            <a:br>
              <a:rPr lang="en-US" sz="5400" b="1" dirty="0">
                <a:effectLst/>
                <a:latin typeface="Calibri" panose="020F0502020204030204" pitchFamily="34" charset="0"/>
                <a:ea typeface="Times New Roman" panose="02020603050405020304" pitchFamily="18" charset="0"/>
                <a:cs typeface="Arial" panose="020B0604020202020204" pitchFamily="34" charset="0"/>
              </a:rPr>
            </a:br>
            <a:r>
              <a:rPr lang="en-US" sz="5400" b="1" dirty="0">
                <a:effectLst/>
                <a:latin typeface="Calibri" panose="020F0502020204030204" pitchFamily="34" charset="0"/>
                <a:ea typeface="Times New Roman" panose="02020603050405020304" pitchFamily="18" charset="0"/>
                <a:cs typeface="Arial" panose="020B0604020202020204" pitchFamily="34" charset="0"/>
              </a:rPr>
              <a:t/>
            </a:r>
            <a:br>
              <a:rPr lang="en-US" sz="5400" b="1" dirty="0">
                <a:effectLst/>
                <a:latin typeface="Calibri" panose="020F0502020204030204" pitchFamily="34" charset="0"/>
                <a:ea typeface="Times New Roman" panose="02020603050405020304" pitchFamily="18" charset="0"/>
                <a:cs typeface="Arial" panose="020B0604020202020204" pitchFamily="34" charset="0"/>
              </a:rPr>
            </a:br>
            <a:r>
              <a:rPr lang="en-US" sz="5400" b="1" dirty="0">
                <a:effectLst/>
                <a:latin typeface="Calibri" panose="020F0502020204030204" pitchFamily="34" charset="0"/>
                <a:ea typeface="Times New Roman" panose="02020603050405020304" pitchFamily="18" charset="0"/>
                <a:cs typeface="Arial" panose="020B0604020202020204" pitchFamily="34" charset="0"/>
              </a:rPr>
              <a:t>Hadith</a:t>
            </a:r>
            <a:br>
              <a:rPr lang="en-US" sz="5400" b="1" dirty="0">
                <a:effectLst/>
                <a:latin typeface="Calibri" panose="020F0502020204030204" pitchFamily="34" charset="0"/>
                <a:ea typeface="Times New Roman" panose="02020603050405020304" pitchFamily="18" charset="0"/>
                <a:cs typeface="Arial" panose="020B0604020202020204" pitchFamily="34" charset="0"/>
              </a:rPr>
            </a:br>
            <a:r>
              <a:rPr lang="en-US" sz="5400" b="1" dirty="0">
                <a:effectLst/>
                <a:latin typeface="Calibri" panose="020F0502020204030204" pitchFamily="34" charset="0"/>
                <a:ea typeface="Times New Roman" panose="02020603050405020304" pitchFamily="18" charset="0"/>
                <a:cs typeface="Arial" panose="020B0604020202020204" pitchFamily="34" charset="0"/>
              </a:rPr>
              <a:t>Importance</a:t>
            </a:r>
            <a:br>
              <a:rPr lang="en-US" sz="5400" b="1" dirty="0">
                <a:effectLst/>
                <a:latin typeface="Calibri" panose="020F0502020204030204" pitchFamily="34" charset="0"/>
                <a:ea typeface="Times New Roman" panose="02020603050405020304" pitchFamily="18" charset="0"/>
                <a:cs typeface="Arial" panose="020B0604020202020204" pitchFamily="34" charset="0"/>
              </a:rPr>
            </a:br>
            <a:r>
              <a:rPr lang="en-US" sz="5400" b="1" dirty="0">
                <a:effectLst/>
                <a:latin typeface="Calibri" panose="020F0502020204030204" pitchFamily="34" charset="0"/>
                <a:ea typeface="Times New Roman" panose="02020603050405020304" pitchFamily="18" charset="0"/>
                <a:cs typeface="Arial" panose="020B0604020202020204" pitchFamily="34" charset="0"/>
              </a:rPr>
              <a:t>Its need  and its position in Islam</a:t>
            </a:r>
            <a:br>
              <a:rPr lang="en-US" sz="5400" b="1" dirty="0">
                <a:effectLst/>
                <a:latin typeface="Calibri" panose="020F0502020204030204" pitchFamily="34" charset="0"/>
                <a:ea typeface="Times New Roman" panose="02020603050405020304" pitchFamily="18" charset="0"/>
                <a:cs typeface="Arial" panose="020B0604020202020204" pitchFamily="34" charset="0"/>
              </a:rPr>
            </a:br>
            <a:endParaRPr lang="en-US" sz="5400" b="1" dirty="0"/>
          </a:p>
        </p:txBody>
      </p:sp>
    </p:spTree>
    <p:extLst>
      <p:ext uri="{BB962C8B-B14F-4D97-AF65-F5344CB8AC3E}">
        <p14:creationId xmlns:p14="http://schemas.microsoft.com/office/powerpoint/2010/main" val="23312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2355574" y="1172817"/>
            <a:ext cx="7772400" cy="3810000"/>
          </a:xfrm>
        </p:spPr>
        <p:txBody>
          <a:bodyPr>
            <a:normAutofit fontScale="90000"/>
          </a:bodyPr>
          <a:lstStyle/>
          <a:p>
            <a:r>
              <a:rPr lang="en-US" sz="11500" dirty="0"/>
              <a:t>Authority of Hadith</a:t>
            </a:r>
            <a:br>
              <a:rPr lang="en-US" sz="11500" dirty="0"/>
            </a:br>
            <a:r>
              <a:rPr lang="ur-PK" sz="11500" dirty="0"/>
              <a:t>حُجِّیَّتِ حدیث</a:t>
            </a:r>
            <a:endParaRPr lang="en-US" sz="11500" dirty="0"/>
          </a:p>
        </p:txBody>
      </p:sp>
    </p:spTree>
    <p:extLst>
      <p:ext uri="{BB962C8B-B14F-4D97-AF65-F5344CB8AC3E}">
        <p14:creationId xmlns:p14="http://schemas.microsoft.com/office/powerpoint/2010/main" val="832565207"/>
      </p:ext>
    </p:extLst>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2355574" y="490330"/>
            <a:ext cx="7772400" cy="3492639"/>
          </a:xfrm>
        </p:spPr>
        <p:txBody>
          <a:bodyPr>
            <a:normAutofit fontScale="90000"/>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169573934"/>
      </p:ext>
    </p:extLst>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981200" y="457200"/>
            <a:ext cx="8229600" cy="5943600"/>
          </a:xfrm>
        </p:spPr>
        <p:txBody>
          <a:bodyPr>
            <a:normAutofit/>
          </a:bodyPr>
          <a:lstStyle/>
          <a:p>
            <a:pPr algn="ctr" rtl="1">
              <a:lnSpc>
                <a:spcPct val="90000"/>
              </a:lnSpc>
              <a:buNone/>
            </a:pPr>
            <a:endParaRPr lang="en-US" dirty="0">
              <a:cs typeface="Arial" charset="0"/>
            </a:endParaRPr>
          </a:p>
          <a:p>
            <a:pPr algn="r" rtl="1">
              <a:lnSpc>
                <a:spcPct val="90000"/>
              </a:lnSpc>
              <a:buNone/>
            </a:pPr>
            <a:r>
              <a:rPr lang="ar-SA" sz="3200" dirty="0">
                <a:cs typeface="Arial" charset="0"/>
              </a:rPr>
              <a:t>لقد من الله على المؤمنين إذ بعث فيهم رسولا من</a:t>
            </a:r>
            <a:r>
              <a:rPr lang="en-US" sz="3200" dirty="0">
                <a:cs typeface="Arial" charset="0"/>
              </a:rPr>
              <a:t> </a:t>
            </a:r>
            <a:r>
              <a:rPr lang="ar-SA" sz="3200" dirty="0">
                <a:cs typeface="Arial" charset="0"/>
              </a:rPr>
              <a:t>أنفسهم يتلوا عليهم آيته ويزكيهم ويعلمهم الكتب والحكمة وإن كانوا من قبل لفي ضلل مبين</a:t>
            </a:r>
            <a:r>
              <a:rPr lang="en-US" sz="3200" dirty="0">
                <a:cs typeface="Arial" charset="0"/>
              </a:rPr>
              <a:t>  , </a:t>
            </a:r>
            <a:r>
              <a:rPr lang="ar-SA" sz="3200" dirty="0">
                <a:cs typeface="Arial" charset="0"/>
              </a:rPr>
              <a:t>(سورة آل عمران: 164)</a:t>
            </a:r>
            <a:endParaRPr lang="en-US" sz="3200" dirty="0">
              <a:cs typeface="Arial" charset="0"/>
            </a:endParaRPr>
          </a:p>
          <a:p>
            <a:pPr algn="ctr" rtl="1">
              <a:lnSpc>
                <a:spcPct val="90000"/>
              </a:lnSpc>
              <a:buNone/>
            </a:pPr>
            <a:endParaRPr lang="ar-SA" sz="3200" dirty="0">
              <a:cs typeface="Arial" charset="0"/>
            </a:endParaRPr>
          </a:p>
          <a:p>
            <a:pPr algn="ctr">
              <a:lnSpc>
                <a:spcPct val="90000"/>
              </a:lnSpc>
              <a:buNone/>
            </a:pPr>
            <a:r>
              <a:rPr lang="en-US" sz="3200"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9ABA-EB8B-44EA-83EA-C8F1793EA720}"/>
              </a:ext>
            </a:extLst>
          </p:cNvPr>
          <p:cNvSpPr>
            <a:spLocks noGrp="1"/>
          </p:cNvSpPr>
          <p:nvPr>
            <p:ph type="title"/>
          </p:nvPr>
        </p:nvSpPr>
        <p:spPr>
          <a:xfrm>
            <a:off x="1547948" y="234675"/>
            <a:ext cx="9520158" cy="1049235"/>
          </a:xfrm>
        </p:spPr>
        <p:txBody>
          <a:bodyPr/>
          <a:lstStyle/>
          <a:p>
            <a:r>
              <a:rPr lang="en-US" dirty="0"/>
              <a:t>History of hadith (four periods) </a:t>
            </a:r>
          </a:p>
        </p:txBody>
      </p:sp>
      <p:pic>
        <p:nvPicPr>
          <p:cNvPr id="4" name="Content Placeholder 3">
            <a:extLst>
              <a:ext uri="{FF2B5EF4-FFF2-40B4-BE49-F238E27FC236}">
                <a16:creationId xmlns:a16="http://schemas.microsoft.com/office/drawing/2014/main" id="{C876E9AD-DFA0-4074-8EA9-21925B26C33E}"/>
              </a:ext>
            </a:extLst>
          </p:cNvPr>
          <p:cNvPicPr>
            <a:picLocks noGrp="1" noChangeAspect="1"/>
          </p:cNvPicPr>
          <p:nvPr>
            <p:ph idx="1"/>
          </p:nvPr>
        </p:nvPicPr>
        <p:blipFill>
          <a:blip r:embed="rId2"/>
          <a:stretch>
            <a:fillRect/>
          </a:stretch>
        </p:blipFill>
        <p:spPr>
          <a:xfrm>
            <a:off x="0" y="1283910"/>
            <a:ext cx="12191999" cy="5574090"/>
          </a:xfrm>
          <a:prstGeom prst="rect">
            <a:avLst/>
          </a:prstGeom>
        </p:spPr>
      </p:pic>
    </p:spTree>
    <p:extLst>
      <p:ext uri="{BB962C8B-B14F-4D97-AF65-F5344CB8AC3E}">
        <p14:creationId xmlns:p14="http://schemas.microsoft.com/office/powerpoint/2010/main" val="274689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1806"/>
            <a:ext cx="7543800" cy="703996"/>
          </a:xfrm>
        </p:spPr>
        <p:txBody>
          <a:bodyPr>
            <a:normAutofit/>
          </a:bodyPr>
          <a:lstStyle/>
          <a:p>
            <a:r>
              <a:rPr lang="en-US" dirty="0"/>
              <a:t>Summary of the Verse</a:t>
            </a:r>
          </a:p>
        </p:txBody>
      </p:sp>
      <p:sp>
        <p:nvSpPr>
          <p:cNvPr id="3" name="Content Placeholder 2"/>
          <p:cNvSpPr>
            <a:spLocks noGrp="1"/>
          </p:cNvSpPr>
          <p:nvPr>
            <p:ph idx="1"/>
          </p:nvPr>
        </p:nvSpPr>
        <p:spPr>
          <a:xfrm>
            <a:off x="2107096" y="1237396"/>
            <a:ext cx="8229600" cy="4876800"/>
          </a:xfrm>
        </p:spPr>
        <p:txBody>
          <a:bodyPr>
            <a:normAutofit fontScale="92500" lnSpcReduction="20000"/>
          </a:bodyPr>
          <a:lstStyle/>
          <a:p>
            <a:r>
              <a:rPr lang="en-US" sz="2800" dirty="0">
                <a:cs typeface="Arial" charset="0"/>
              </a:rPr>
              <a:t>Great blessing from Allah that He chose the Holy Prophet as a messenger.</a:t>
            </a:r>
          </a:p>
          <a:p>
            <a:r>
              <a:rPr lang="en-US" sz="2800" dirty="0">
                <a:cs typeface="Arial" charset="0"/>
              </a:rPr>
              <a:t>He chose the messenger among them not from any other creature.</a:t>
            </a:r>
          </a:p>
          <a:p>
            <a:r>
              <a:rPr lang="en-US" sz="2800" dirty="0">
                <a:cs typeface="Arial" charset="0"/>
              </a:rPr>
              <a:t>And for very 1</a:t>
            </a:r>
            <a:r>
              <a:rPr lang="en-US" sz="2800" baseline="30000" dirty="0">
                <a:cs typeface="Arial" charset="0"/>
              </a:rPr>
              <a:t>st</a:t>
            </a:r>
            <a:r>
              <a:rPr lang="en-US" sz="2800" dirty="0">
                <a:cs typeface="Arial" charset="0"/>
              </a:rPr>
              <a:t> audience, chose the messenger among them not from other clan or nation.</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normAutofit lnSpcReduction="10000"/>
          </a:bodyPr>
          <a:lstStyle/>
          <a:p>
            <a:pPr marL="609600" indent="-609600" algn="ctr">
              <a:lnSpc>
                <a:spcPct val="80000"/>
              </a:lnSpc>
              <a:buNone/>
            </a:pPr>
            <a:r>
              <a:rPr lang="ar-SA" sz="2800" dirty="0">
                <a:cs typeface="Arial" charset="0"/>
              </a:rPr>
              <a:t>وما ينطق عن الهوى</a:t>
            </a:r>
            <a:r>
              <a:rPr lang="ur-PK" sz="2800" dirty="0">
                <a:cs typeface="Arial" charset="0"/>
              </a:rPr>
              <a:t> </a:t>
            </a:r>
            <a:r>
              <a:rPr lang="ar-SA" sz="2800" dirty="0">
                <a:cs typeface="Arial" charset="0"/>
              </a:rPr>
              <a:t> إن هو إلا وحي يوحى </a:t>
            </a:r>
          </a:p>
          <a:p>
            <a:pPr marL="609600" indent="-609600" algn="ctr">
              <a:lnSpc>
                <a:spcPct val="80000"/>
              </a:lnSpc>
              <a:buNone/>
            </a:pPr>
            <a:r>
              <a:rPr lang="en-US" sz="2800" dirty="0">
                <a:cs typeface="Arial" charset="0"/>
              </a:rPr>
              <a:t>(3,4</a:t>
            </a:r>
            <a:r>
              <a:rPr lang="ur-PK" sz="2800" dirty="0">
                <a:cs typeface="Arial" charset="0"/>
              </a:rPr>
              <a:t>النجم:</a:t>
            </a:r>
            <a:r>
              <a:rPr lang="en-US" sz="2800" dirty="0">
                <a:cs typeface="Arial" charset="0"/>
              </a:rPr>
              <a:t>)</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ar-SA" sz="2800" dirty="0">
                <a:cs typeface="Arial" charset="0"/>
              </a:rPr>
              <a:t>وأطيعوا الله ورسوله إن كنتم مؤمنين</a:t>
            </a:r>
            <a:r>
              <a:rPr lang="ur-PK" sz="2800" dirty="0">
                <a:cs typeface="Arial" charset="0"/>
              </a:rPr>
              <a:t>(الانفال:۱)</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en-US" sz="2800" dirty="0">
                <a:cs typeface="Arial" charset="0"/>
              </a:rPr>
              <a:t>(44</a:t>
            </a:r>
            <a:r>
              <a:rPr lang="ur-PK" sz="2800" dirty="0">
                <a:cs typeface="Arial" charset="0"/>
              </a:rPr>
              <a:t>النحل:</a:t>
            </a:r>
            <a:r>
              <a:rPr lang="en-US" sz="2800" dirty="0">
                <a:cs typeface="Arial" charset="0"/>
              </a:rPr>
              <a:t>)</a:t>
            </a:r>
            <a:r>
              <a:rPr lang="ar-SA" sz="2800" dirty="0">
                <a:cs typeface="Arial" charset="0"/>
              </a:rPr>
              <a:t>وأنزلنا إليك الذكر لتبين للناس ما نزل إليهم</a:t>
            </a:r>
          </a:p>
          <a:p>
            <a:pPr algn="ctr">
              <a:lnSpc>
                <a:spcPct val="80000"/>
              </a:lnSpc>
              <a:buNone/>
            </a:pPr>
            <a:r>
              <a:rPr lang="en-US" sz="2800" dirty="0">
                <a:cs typeface="Arial" charset="0"/>
              </a:rPr>
              <a:t>we have revealed the book to you, so that you may explain to them what have been revealed to them.</a:t>
            </a:r>
            <a:endParaRPr lang="en-US" sz="2800"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5943600"/>
          </a:xfrm>
        </p:spPr>
        <p:txBody>
          <a:bodyPr>
            <a:normAutofit/>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a:t>
            </a:r>
            <a:r>
              <a:rPr lang="en-US" sz="2400" dirty="0">
                <a:cs typeface="Arial" charset="0"/>
              </a:rPr>
              <a:t>(54</a:t>
            </a:r>
            <a:r>
              <a:rPr lang="ar-SA" sz="2400" dirty="0">
                <a:cs typeface="Arial" charset="0"/>
              </a:rPr>
              <a:t>تطيعوه تهتدوا وما على الرسول إلا البلاغ المبين</a:t>
            </a:r>
            <a:r>
              <a:rPr lang="ur-PK" sz="2400" dirty="0">
                <a:cs typeface="Arial" charset="0"/>
              </a:rPr>
              <a:t>(النور:</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ur-PK" sz="2400" dirty="0">
              <a:cs typeface="Arial" charset="0"/>
            </a:endParaRPr>
          </a:p>
          <a:p>
            <a:pPr algn="ctr">
              <a:lnSpc>
                <a:spcPct val="80000"/>
              </a:lnSpc>
              <a:buNone/>
            </a:pPr>
            <a:r>
              <a:rPr lang="ur-PK" sz="2400" dirty="0">
                <a:cs typeface="Arial" charset="0"/>
              </a:rPr>
              <a:t> </a:t>
            </a:r>
            <a:r>
              <a:rPr lang="ar-SA" sz="2400" dirty="0">
                <a:cs typeface="Arial" charset="0"/>
              </a:rPr>
              <a:t>لقد كان لكم في رسول الله أسوة حسنة</a:t>
            </a:r>
            <a:r>
              <a:rPr lang="ur-PK" sz="2400" dirty="0">
                <a:cs typeface="Arial" charset="0"/>
              </a:rPr>
              <a:t> (الاحزاب:۲۱</a:t>
            </a:r>
            <a:r>
              <a:rPr lang="en-US" sz="2400" dirty="0">
                <a:cs typeface="Arial" charset="0"/>
              </a:rPr>
              <a:t> </a:t>
            </a:r>
            <a:endParaRPr lang="ar-SA" sz="2400" dirty="0">
              <a:cs typeface="Arial" charset="0"/>
            </a:endParaRP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a:cs typeface="Arial" charset="0"/>
              </a:rPr>
              <a:t>قل أطيعوا الله وأطيعوا الرسول فإن تولوا فإن الله لايحب</a:t>
            </a:r>
            <a:r>
              <a:rPr lang="ur-PK" sz="2400" dirty="0">
                <a:cs typeface="Arial" charset="0"/>
              </a:rPr>
              <a:t> </a:t>
            </a:r>
            <a:r>
              <a:rPr lang="ar-SA" sz="2400" dirty="0">
                <a:cs typeface="Arial" charset="0"/>
              </a:rPr>
              <a:t>الكافرين</a:t>
            </a:r>
            <a:r>
              <a:rPr lang="ur-PK" sz="2400" dirty="0">
                <a:cs typeface="Arial" charset="0"/>
              </a:rPr>
              <a:t>(آل عمران:۳۲)</a:t>
            </a:r>
            <a:endParaRPr lang="en-US" sz="2400" dirty="0">
              <a:cs typeface="Arial" charset="0"/>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5440363"/>
          </a:xfrm>
        </p:spPr>
        <p:txBody>
          <a:bodyPr>
            <a:normAutofit lnSpcReduction="10000"/>
          </a:bodyPr>
          <a:lstStyle/>
          <a:p>
            <a:pPr algn="ctr">
              <a:lnSpc>
                <a:spcPct val="90000"/>
              </a:lnSpc>
              <a:buNone/>
            </a:pPr>
            <a:r>
              <a:rPr lang="ar-SA" sz="2400" dirty="0">
                <a:cs typeface="Arial" charset="0"/>
              </a:rPr>
              <a:t>وما آتاكم الرسول فخذوه وما نهاكم عنه فانتهوا</a:t>
            </a:r>
            <a:r>
              <a:rPr lang="ur-PK" sz="2400" dirty="0">
                <a:cs typeface="Arial" charset="0"/>
              </a:rPr>
              <a:t>(الحشر:۷)</a:t>
            </a:r>
            <a:endParaRPr lang="en-US" sz="2400"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r>
              <a:rPr lang="ar-SA" sz="2400" dirty="0">
                <a:cs typeface="Arial" charset="0"/>
              </a:rPr>
              <a:t>من يطع الرسول فقد أطاع الله</a:t>
            </a:r>
            <a:r>
              <a:rPr lang="ur-PK" sz="2400" dirty="0">
                <a:cs typeface="Arial" charset="0"/>
              </a:rPr>
              <a:t>(النساء:۸۰ )</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en-US" sz="2400" dirty="0">
                <a:cs typeface="Arial" charset="0"/>
              </a:rPr>
              <a:t>(64</a:t>
            </a:r>
            <a:r>
              <a:rPr lang="ar-SA" sz="2400" dirty="0">
                <a:cs typeface="Arial" charset="0"/>
              </a:rPr>
              <a:t>وما أرسلنا من رسول إلا ليطاع بإذن الله</a:t>
            </a:r>
            <a:r>
              <a:rPr lang="ur-PK" sz="2400" dirty="0">
                <a:cs typeface="Arial" charset="0"/>
              </a:rPr>
              <a:t>(النساء:</a:t>
            </a:r>
            <a:endParaRPr lang="en-US" sz="2400" dirty="0">
              <a:cs typeface="Arial" charset="0"/>
            </a:endParaRPr>
          </a:p>
          <a:p>
            <a:pPr algn="ctr">
              <a:lnSpc>
                <a:spcPct val="90000"/>
              </a:lnSpc>
              <a:buNone/>
            </a:pPr>
            <a:r>
              <a:rPr lang="en-US" sz="2400" dirty="0">
                <a:cs typeface="Arial" charset="0"/>
              </a:rPr>
              <a:t>we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en-US" sz="2400" dirty="0">
                <a:cs typeface="Arial" charset="0"/>
              </a:rPr>
              <a:t>(31</a:t>
            </a:r>
            <a:r>
              <a:rPr lang="ur-PK" sz="2400" dirty="0">
                <a:cs typeface="Arial" charset="0"/>
              </a:rPr>
              <a:t>آل عمران:</a:t>
            </a:r>
            <a:r>
              <a:rPr lang="en-US" sz="2400" dirty="0">
                <a:cs typeface="Arial" charset="0"/>
              </a:rPr>
              <a:t>)</a:t>
            </a:r>
            <a:r>
              <a:rPr lang="ar-SA" sz="2400" dirty="0">
                <a:cs typeface="Arial" charset="0"/>
              </a:rPr>
              <a:t>قل إن كنتم تحبون الله فاتبعوني يحببكم الله ويغفرلكم ذنوبكم</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6134" y="1378424"/>
            <a:ext cx="7704667" cy="4621392"/>
          </a:xfrm>
        </p:spPr>
        <p:txBody>
          <a:bodyPr>
            <a:normAutofit/>
          </a:bodyPr>
          <a:lstStyle/>
          <a:p>
            <a:pPr algn="ctr">
              <a:lnSpc>
                <a:spcPct val="80000"/>
              </a:lnSpc>
              <a:buNone/>
            </a:pPr>
            <a:r>
              <a:rPr lang="ar-SA" sz="32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3200" dirty="0">
              <a:cs typeface="Arial" charset="0"/>
            </a:endParaRPr>
          </a:p>
          <a:p>
            <a:pPr algn="ctr">
              <a:lnSpc>
                <a:spcPct val="80000"/>
              </a:lnSpc>
              <a:buNone/>
            </a:pPr>
            <a:r>
              <a:rPr lang="en-US" sz="32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3200"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r>
              <a:rPr lang="en-US" dirty="0" smtClean="0"/>
              <a:t># </a:t>
            </a:r>
            <a:r>
              <a:rPr lang="en-US" dirty="0" smtClean="0"/>
              <a:t>, </a:t>
            </a:r>
            <a:r>
              <a:rPr lang="en-US" dirty="0" smtClean="0"/>
              <a:t>3</a:t>
            </a:r>
            <a:r>
              <a:rPr lang="en-US" dirty="0" smtClean="0"/>
              <a:t>/6/2021 </a:t>
            </a:r>
            <a:r>
              <a:rPr lang="en-US" dirty="0" smtClean="0"/>
              <a:t>, 5 marks.</a:t>
            </a:r>
            <a:endParaRPr lang="en-US" dirty="0"/>
          </a:p>
        </p:txBody>
      </p:sp>
      <p:sp>
        <p:nvSpPr>
          <p:cNvPr id="3" name="Content Placeholder 2"/>
          <p:cNvSpPr>
            <a:spLocks noGrp="1"/>
          </p:cNvSpPr>
          <p:nvPr>
            <p:ph idx="1"/>
          </p:nvPr>
        </p:nvSpPr>
        <p:spPr/>
        <p:txBody>
          <a:bodyPr>
            <a:normAutofit lnSpcReduction="10000"/>
          </a:bodyPr>
          <a:lstStyle/>
          <a:p>
            <a:pPr marL="514350" lvl="0" indent="-514350">
              <a:lnSpc>
                <a:spcPct val="80000"/>
              </a:lnSpc>
              <a:buClr>
                <a:srgbClr val="5FA534"/>
              </a:buClr>
              <a:buFont typeface="+mj-lt"/>
              <a:buAutoNum type="arabicPeriod"/>
            </a:pPr>
            <a:endParaRPr lang="en-US" sz="2800" dirty="0" smtClean="0">
              <a:solidFill>
                <a:prstClr val="black"/>
              </a:solidFill>
            </a:endParaRPr>
          </a:p>
          <a:p>
            <a:pPr marL="514350" lvl="0" indent="-514350">
              <a:lnSpc>
                <a:spcPct val="80000"/>
              </a:lnSpc>
              <a:buClr>
                <a:srgbClr val="5FA534"/>
              </a:buClr>
              <a:buFont typeface="+mj-lt"/>
              <a:buAutoNum type="arabicPeriod"/>
            </a:pPr>
            <a:r>
              <a:rPr lang="en-US" sz="2800" dirty="0" smtClean="0">
                <a:solidFill>
                  <a:prstClr val="black"/>
                </a:solidFill>
              </a:rPr>
              <a:t>describe the literal and technical meaning of Sunnah.</a:t>
            </a:r>
          </a:p>
          <a:p>
            <a:pPr marL="514350" lvl="0" indent="-514350">
              <a:lnSpc>
                <a:spcPct val="80000"/>
              </a:lnSpc>
              <a:buClr>
                <a:srgbClr val="5FA534"/>
              </a:buClr>
              <a:buFont typeface="+mj-lt"/>
              <a:buAutoNum type="arabicPeriod"/>
            </a:pPr>
            <a:r>
              <a:rPr lang="en-US" sz="2800" dirty="0">
                <a:solidFill>
                  <a:prstClr val="black"/>
                </a:solidFill>
              </a:rPr>
              <a:t>what is Hadith?</a:t>
            </a:r>
          </a:p>
          <a:p>
            <a:pPr marL="514350" lvl="0" indent="-514350">
              <a:lnSpc>
                <a:spcPct val="80000"/>
              </a:lnSpc>
              <a:buClr>
                <a:srgbClr val="5FA534"/>
              </a:buClr>
              <a:buFont typeface="+mj-lt"/>
              <a:buAutoNum type="arabicPeriod"/>
            </a:pPr>
            <a:r>
              <a:rPr lang="en-US" sz="2800" dirty="0" smtClean="0">
                <a:solidFill>
                  <a:prstClr val="black"/>
                </a:solidFill>
              </a:rPr>
              <a:t>What is the most powerful evidence of being Sunnah an authority in Islamic law.</a:t>
            </a:r>
          </a:p>
          <a:p>
            <a:pPr marL="514350" indent="-514350">
              <a:lnSpc>
                <a:spcPct val="80000"/>
              </a:lnSpc>
              <a:buClr>
                <a:srgbClr val="5FA534"/>
              </a:buClr>
              <a:buFont typeface="+mj-lt"/>
              <a:buAutoNum type="arabicPeriod"/>
            </a:pPr>
            <a:r>
              <a:rPr lang="en-US" sz="2800" dirty="0">
                <a:solidFill>
                  <a:prstClr val="black"/>
                </a:solidFill>
              </a:rPr>
              <a:t>What importance does Sunnah has in the Islamic law</a:t>
            </a:r>
            <a:r>
              <a:rPr lang="en-US" sz="2800" dirty="0" smtClean="0">
                <a:solidFill>
                  <a:prstClr val="black"/>
                </a:solidFill>
              </a:rPr>
              <a:t>?</a:t>
            </a:r>
          </a:p>
          <a:p>
            <a:pPr marL="514350" indent="-514350">
              <a:lnSpc>
                <a:spcPct val="80000"/>
              </a:lnSpc>
              <a:buClr>
                <a:srgbClr val="5FA534"/>
              </a:buClr>
              <a:buFont typeface="+mj-lt"/>
              <a:buAutoNum type="arabicPeriod"/>
            </a:pPr>
            <a:r>
              <a:rPr lang="en-US" sz="2800" dirty="0" smtClean="0">
                <a:solidFill>
                  <a:prstClr val="black"/>
                </a:solidFill>
              </a:rPr>
              <a:t>Write down any 2 verses that support the idea of being Sunnah an authority.</a:t>
            </a:r>
            <a:endParaRPr lang="en-US" sz="2800" dirty="0">
              <a:solidFill>
                <a:prstClr val="black"/>
              </a:solidFill>
            </a:endParaRPr>
          </a:p>
          <a:p>
            <a:pPr marL="0" lvl="0" indent="0">
              <a:lnSpc>
                <a:spcPct val="80000"/>
              </a:lnSpc>
              <a:buClr>
                <a:srgbClr val="5FA534"/>
              </a:buClr>
              <a:buNone/>
            </a:pPr>
            <a:endParaRPr lang="en-US" sz="2800" dirty="0">
              <a:solidFill>
                <a:prstClr val="black"/>
              </a:solidFill>
            </a:endParaRPr>
          </a:p>
        </p:txBody>
      </p:sp>
    </p:spTree>
    <p:extLst>
      <p:ext uri="{BB962C8B-B14F-4D97-AF65-F5344CB8AC3E}">
        <p14:creationId xmlns:p14="http://schemas.microsoft.com/office/powerpoint/2010/main" val="427179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D1C0FB-92B7-44E1-8CEE-7E6B67FA96FC}"/>
              </a:ext>
            </a:extLst>
          </p:cNvPr>
          <p:cNvPicPr>
            <a:picLocks noGrp="1" noChangeAspect="1"/>
          </p:cNvPicPr>
          <p:nvPr>
            <p:ph idx="1"/>
          </p:nvPr>
        </p:nvPicPr>
        <p:blipFill>
          <a:blip r:embed="rId2"/>
          <a:stretch>
            <a:fillRect/>
          </a:stretch>
        </p:blipFill>
        <p:spPr>
          <a:xfrm>
            <a:off x="0" y="1"/>
            <a:ext cx="12192000" cy="6856912"/>
          </a:xfrm>
          <a:prstGeom prst="rect">
            <a:avLst/>
          </a:prstGeom>
        </p:spPr>
      </p:pic>
    </p:spTree>
    <p:extLst>
      <p:ext uri="{BB962C8B-B14F-4D97-AF65-F5344CB8AC3E}">
        <p14:creationId xmlns:p14="http://schemas.microsoft.com/office/powerpoint/2010/main" val="304906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241B91-C3E8-485D-A0A3-62F43804037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54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5644BE-7E87-41A2-A064-FFDCD63D3DF8}"/>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2773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028457-DA22-420B-A19A-997C798F34C0}"/>
              </a:ext>
            </a:extLst>
          </p:cNvPr>
          <p:cNvPicPr>
            <a:picLocks noGrp="1" noChangeAspect="1"/>
          </p:cNvPicPr>
          <p:nvPr>
            <p:ph idx="1"/>
          </p:nvPr>
        </p:nvPicPr>
        <p:blipFill>
          <a:blip r:embed="rId2"/>
          <a:stretch>
            <a:fillRect/>
          </a:stretch>
        </p:blipFill>
        <p:spPr>
          <a:xfrm>
            <a:off x="-92765" y="16550"/>
            <a:ext cx="12284765" cy="6841449"/>
          </a:xfrm>
          <a:prstGeom prst="rect">
            <a:avLst/>
          </a:prstGeom>
        </p:spPr>
      </p:pic>
    </p:spTree>
    <p:extLst>
      <p:ext uri="{BB962C8B-B14F-4D97-AF65-F5344CB8AC3E}">
        <p14:creationId xmlns:p14="http://schemas.microsoft.com/office/powerpoint/2010/main" val="174437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1C5936-6580-4318-8E25-367D8007C97D}"/>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66058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A0334E-8088-4926-A3C5-7726DED63477}"/>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5780132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3743</TotalTime>
  <Words>582</Words>
  <Application>Microsoft Office PowerPoint</Application>
  <PresentationFormat>Widescreen</PresentationFormat>
  <Paragraphs>86</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Palatino Linotype</vt:lpstr>
      <vt:lpstr>Times New Roman</vt:lpstr>
      <vt:lpstr>Gallery</vt:lpstr>
      <vt:lpstr>Hadith  usama.sarfraz1982@gmail.com</vt:lpstr>
      <vt:lpstr>Definition</vt:lpstr>
      <vt:lpstr>History of hadith (four periods)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Levels of Hadiths</vt:lpstr>
      <vt:lpstr>  Hadith Importance Its need  and its position in Islam </vt:lpstr>
      <vt:lpstr>Authority of Hadith حُجِّیَّتِ حدیث</vt:lpstr>
      <vt:lpstr>Four Responsibilities Of  Prophet Muhammad  (صلى الله عليه وسلم )</vt:lpstr>
      <vt:lpstr>PowerPoint Presentation</vt:lpstr>
      <vt:lpstr>Summary of the Verse</vt:lpstr>
      <vt:lpstr>PowerPoint Presentation</vt:lpstr>
      <vt:lpstr>PowerPoint Presentation</vt:lpstr>
      <vt:lpstr>PowerPoint Presentation</vt:lpstr>
      <vt:lpstr>PowerPoint Presentation</vt:lpstr>
      <vt:lpstr>Quiz# , 3/6/2021 , 5 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Hadith</dc:title>
  <dc:creator>noorul quran</dc:creator>
  <cp:lastModifiedBy>Usama</cp:lastModifiedBy>
  <cp:revision>39</cp:revision>
  <dcterms:created xsi:type="dcterms:W3CDTF">2020-09-30T01:51:47Z</dcterms:created>
  <dcterms:modified xsi:type="dcterms:W3CDTF">2021-06-05T01:40:03Z</dcterms:modified>
</cp:coreProperties>
</file>