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74" r:id="rId4"/>
    <p:sldId id="275" r:id="rId5"/>
    <p:sldId id="276" r:id="rId6"/>
    <p:sldId id="277" r:id="rId7"/>
    <p:sldId id="278" r:id="rId8"/>
    <p:sldId id="279" r:id="rId9"/>
    <p:sldId id="280" r:id="rId10"/>
    <p:sldId id="281" r:id="rId11"/>
    <p:sldId id="282" r:id="rId12"/>
    <p:sldId id="283" r:id="rId13"/>
    <p:sldId id="257"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9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4" autoAdjust="0"/>
    <p:restoredTop sz="94711" autoAdjust="0"/>
  </p:normalViewPr>
  <p:slideViewPr>
    <p:cSldViewPr>
      <p:cViewPr varScale="1">
        <p:scale>
          <a:sx n="68" d="100"/>
          <a:sy n="68" d="100"/>
        </p:scale>
        <p:origin x="1710" y="24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263429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EF55C-0DBB-4C4A-AB7A-7AF7A23B51D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375910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4205867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7275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311336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271267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1706535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3857454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93938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80428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209651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EF55C-0DBB-4C4A-AB7A-7AF7A23B51D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143890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EF55C-0DBB-4C4A-AB7A-7AF7A23B51D1}"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8333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29811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248483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D1EF55C-0DBB-4C4A-AB7A-7AF7A23B51D1}" type="datetimeFigureOut">
              <a:rPr lang="en-US" smtClean="0"/>
              <a:t>12/10/2020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356582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EF55C-0DBB-4C4A-AB7A-7AF7A23B51D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8CFFE-EB74-4070-ABB8-4C48D160AF7D}" type="slidenum">
              <a:rPr lang="en-US" smtClean="0"/>
              <a:t>‹#›</a:t>
            </a:fld>
            <a:endParaRPr lang="en-US"/>
          </a:p>
        </p:txBody>
      </p:sp>
    </p:spTree>
    <p:extLst>
      <p:ext uri="{BB962C8B-B14F-4D97-AF65-F5344CB8AC3E}">
        <p14:creationId xmlns:p14="http://schemas.microsoft.com/office/powerpoint/2010/main" val="391979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1EF55C-0DBB-4C4A-AB7A-7AF7A23B51D1}" type="datetimeFigureOut">
              <a:rPr lang="en-US" smtClean="0"/>
              <a:t>12/10/2020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168CFFE-EB74-4070-ABB8-4C48D160AF7D}" type="slidenum">
              <a:rPr lang="en-US" smtClean="0"/>
              <a:t>‹#›</a:t>
            </a:fld>
            <a:endParaRPr lang="en-US"/>
          </a:p>
        </p:txBody>
      </p:sp>
    </p:spTree>
    <p:extLst>
      <p:ext uri="{BB962C8B-B14F-4D97-AF65-F5344CB8AC3E}">
        <p14:creationId xmlns:p14="http://schemas.microsoft.com/office/powerpoint/2010/main" val="40918779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Ethical Values</a:t>
            </a:r>
          </a:p>
        </p:txBody>
      </p:sp>
      <p:sp>
        <p:nvSpPr>
          <p:cNvPr id="3" name="Subtitle 2"/>
          <p:cNvSpPr>
            <a:spLocks noGrp="1"/>
          </p:cNvSpPr>
          <p:nvPr>
            <p:ph type="subTitle" idx="1"/>
          </p:nvPr>
        </p:nvSpPr>
        <p:spPr/>
        <p:txBody>
          <a:bodyPr/>
          <a:lstStyle/>
          <a:p>
            <a:r>
              <a:rPr lang="en-US" dirty="0" err="1"/>
              <a:t>Truthfulness,Trust</a:t>
            </a:r>
            <a:r>
              <a:rPr lang="en-US" dirty="0"/>
              <a:t> in </a:t>
            </a:r>
            <a:r>
              <a:rPr lang="en-US" dirty="0" err="1"/>
              <a:t>Allah,Fear</a:t>
            </a:r>
            <a:r>
              <a:rPr lang="en-US" dirty="0"/>
              <a:t> of Allah, Forgiveness</a:t>
            </a:r>
          </a:p>
        </p:txBody>
      </p:sp>
    </p:spTree>
    <p:extLst>
      <p:ext uri="{BB962C8B-B14F-4D97-AF65-F5344CB8AC3E}">
        <p14:creationId xmlns:p14="http://schemas.microsoft.com/office/powerpoint/2010/main" val="38124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0361-4DB7-44C5-A1AF-A6C0BAF95523}"/>
              </a:ext>
            </a:extLst>
          </p:cNvPr>
          <p:cNvSpPr>
            <a:spLocks noGrp="1"/>
          </p:cNvSpPr>
          <p:nvPr>
            <p:ph type="title"/>
          </p:nvPr>
        </p:nvSpPr>
        <p:spPr/>
        <p:txBody>
          <a:bodyPr/>
          <a:lstStyle/>
          <a:p>
            <a:r>
              <a:rPr lang="en-US" dirty="0"/>
              <a:t>Veracity in Faithfulness</a:t>
            </a:r>
          </a:p>
        </p:txBody>
      </p:sp>
      <p:sp>
        <p:nvSpPr>
          <p:cNvPr id="3" name="Content Placeholder 2">
            <a:extLst>
              <a:ext uri="{FF2B5EF4-FFF2-40B4-BE49-F238E27FC236}">
                <a16:creationId xmlns:a16="http://schemas.microsoft.com/office/drawing/2014/main" id="{E73A268C-74C9-4474-9301-5F24E408A030}"/>
              </a:ext>
            </a:extLst>
          </p:cNvPr>
          <p:cNvSpPr>
            <a:spLocks noGrp="1"/>
          </p:cNvSpPr>
          <p:nvPr>
            <p:ph idx="1"/>
          </p:nvPr>
        </p:nvSpPr>
        <p:spPr/>
        <p:txBody>
          <a:bodyPr/>
          <a:lstStyle/>
          <a:p>
            <a:r>
              <a:rPr lang="en-US" dirty="0"/>
              <a:t>What ever he announces he must be and remain faithful that I have to respond my these words Infront of Allah on the day of judgement.</a:t>
            </a:r>
          </a:p>
          <a:p>
            <a:r>
              <a:rPr lang="en-US" dirty="0"/>
              <a:t>And that Allah is here so I trust in Him, he is going to help me  fulfil my speech.</a:t>
            </a:r>
          </a:p>
          <a:p>
            <a:pPr marL="0" indent="0" algn="r">
              <a:buNone/>
            </a:pPr>
            <a:r>
              <a:rPr lang="ur-PK" dirty="0" err="1"/>
              <a:t>واوفوا</a:t>
            </a:r>
            <a:r>
              <a:rPr lang="ur-PK" dirty="0"/>
              <a:t> </a:t>
            </a:r>
            <a:r>
              <a:rPr lang="ur-PK" dirty="0" err="1"/>
              <a:t>بالعھد</a:t>
            </a:r>
            <a:r>
              <a:rPr lang="ur-PK" dirty="0"/>
              <a:t> ، ان </a:t>
            </a:r>
            <a:r>
              <a:rPr lang="ur-PK" dirty="0" err="1"/>
              <a:t>العھد</a:t>
            </a:r>
            <a:r>
              <a:rPr lang="ur-PK" dirty="0"/>
              <a:t> کان </a:t>
            </a:r>
            <a:r>
              <a:rPr lang="ur-PK" dirty="0" err="1"/>
              <a:t>مسئولا</a:t>
            </a:r>
            <a:endParaRPr lang="ur-PK" dirty="0"/>
          </a:p>
          <a:p>
            <a:pPr marL="0" indent="0" algn="r">
              <a:buNone/>
            </a:pPr>
            <a:r>
              <a:rPr lang="ur-PK" dirty="0"/>
              <a:t>ولا </a:t>
            </a:r>
            <a:r>
              <a:rPr lang="ur-PK" dirty="0" err="1"/>
              <a:t>تقولن</a:t>
            </a:r>
            <a:r>
              <a:rPr lang="ur-PK" dirty="0"/>
              <a:t> </a:t>
            </a:r>
            <a:r>
              <a:rPr lang="ur-PK" dirty="0" err="1"/>
              <a:t>لشئی</a:t>
            </a:r>
            <a:r>
              <a:rPr lang="ur-PK" dirty="0"/>
              <a:t> </a:t>
            </a:r>
            <a:r>
              <a:rPr lang="ur-PK" dirty="0" err="1"/>
              <a:t>انی</a:t>
            </a:r>
            <a:r>
              <a:rPr lang="ur-PK" dirty="0"/>
              <a:t> فاعل </a:t>
            </a:r>
            <a:r>
              <a:rPr lang="ur-PK" dirty="0" err="1"/>
              <a:t>ذلک</a:t>
            </a:r>
            <a:r>
              <a:rPr lang="ur-PK" dirty="0"/>
              <a:t> غدا ، </a:t>
            </a:r>
            <a:r>
              <a:rPr lang="ur-PK" dirty="0" err="1"/>
              <a:t>الا</a:t>
            </a:r>
            <a:r>
              <a:rPr lang="ur-PK" dirty="0"/>
              <a:t> ان </a:t>
            </a:r>
            <a:r>
              <a:rPr lang="ur-PK" dirty="0" err="1"/>
              <a:t>یشاء</a:t>
            </a:r>
            <a:r>
              <a:rPr lang="ur-PK" dirty="0"/>
              <a:t> اللہ </a:t>
            </a:r>
          </a:p>
          <a:p>
            <a:pPr marL="0" indent="0">
              <a:buNone/>
            </a:pPr>
            <a:endParaRPr lang="en-US" dirty="0"/>
          </a:p>
        </p:txBody>
      </p:sp>
    </p:spTree>
    <p:extLst>
      <p:ext uri="{BB962C8B-B14F-4D97-AF65-F5344CB8AC3E}">
        <p14:creationId xmlns:p14="http://schemas.microsoft.com/office/powerpoint/2010/main" val="99035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8679-8F26-4BAC-BBFF-FA650DE53A0C}"/>
              </a:ext>
            </a:extLst>
          </p:cNvPr>
          <p:cNvSpPr>
            <a:spLocks noGrp="1"/>
          </p:cNvSpPr>
          <p:nvPr>
            <p:ph type="title"/>
          </p:nvPr>
        </p:nvSpPr>
        <p:spPr/>
        <p:txBody>
          <a:bodyPr/>
          <a:lstStyle/>
          <a:p>
            <a:r>
              <a:rPr lang="en-US" dirty="0"/>
              <a:t>Veracity In deeds </a:t>
            </a:r>
          </a:p>
        </p:txBody>
      </p:sp>
      <p:sp>
        <p:nvSpPr>
          <p:cNvPr id="3" name="Content Placeholder 2">
            <a:extLst>
              <a:ext uri="{FF2B5EF4-FFF2-40B4-BE49-F238E27FC236}">
                <a16:creationId xmlns:a16="http://schemas.microsoft.com/office/drawing/2014/main" id="{43F61C64-C5C1-4DF0-910B-16ED809CBA41}"/>
              </a:ext>
            </a:extLst>
          </p:cNvPr>
          <p:cNvSpPr>
            <a:spLocks noGrp="1"/>
          </p:cNvSpPr>
          <p:nvPr>
            <p:ph idx="1"/>
          </p:nvPr>
        </p:nvSpPr>
        <p:spPr/>
        <p:txBody>
          <a:bodyPr/>
          <a:lstStyle/>
          <a:p>
            <a:r>
              <a:rPr lang="en-US" dirty="0"/>
              <a:t>Every action that he carries out, must reflect the real intention and will of the person.</a:t>
            </a:r>
          </a:p>
          <a:p>
            <a:pPr marL="0" indent="0" algn="r">
              <a:buNone/>
            </a:pPr>
            <a:r>
              <a:rPr lang="ur-PK" dirty="0"/>
              <a:t>یا </a:t>
            </a:r>
            <a:r>
              <a:rPr lang="ur-PK" dirty="0" err="1"/>
              <a:t>ایھا</a:t>
            </a:r>
            <a:r>
              <a:rPr lang="ur-PK" dirty="0"/>
              <a:t> </a:t>
            </a:r>
            <a:r>
              <a:rPr lang="ur-PK" dirty="0" err="1"/>
              <a:t>الذین</a:t>
            </a:r>
            <a:r>
              <a:rPr lang="ur-PK" dirty="0"/>
              <a:t> </a:t>
            </a:r>
            <a:r>
              <a:rPr lang="ur-PK" dirty="0" err="1"/>
              <a:t>آمنوا</a:t>
            </a:r>
            <a:r>
              <a:rPr lang="ur-PK" dirty="0"/>
              <a:t> لا </a:t>
            </a:r>
            <a:r>
              <a:rPr lang="ur-PK" dirty="0" err="1"/>
              <a:t>تخونوا</a:t>
            </a:r>
            <a:r>
              <a:rPr lang="ur-PK" dirty="0"/>
              <a:t> اللہ </a:t>
            </a:r>
            <a:r>
              <a:rPr lang="ur-PK" dirty="0" err="1"/>
              <a:t>والرسول</a:t>
            </a:r>
            <a:r>
              <a:rPr lang="ur-PK" dirty="0"/>
              <a:t>۔</a:t>
            </a:r>
          </a:p>
          <a:p>
            <a:pPr marL="0" indent="0" algn="r">
              <a:buNone/>
            </a:pPr>
            <a:r>
              <a:rPr lang="ur-PK" dirty="0" err="1"/>
              <a:t>کبر</a:t>
            </a:r>
            <a:r>
              <a:rPr lang="ur-PK" dirty="0"/>
              <a:t> </a:t>
            </a:r>
            <a:r>
              <a:rPr lang="ur-PK" dirty="0" err="1"/>
              <a:t>مقتا</a:t>
            </a:r>
            <a:r>
              <a:rPr lang="ur-PK" dirty="0"/>
              <a:t> عند اللہ ان </a:t>
            </a:r>
            <a:r>
              <a:rPr lang="ur-PK" dirty="0" err="1"/>
              <a:t>تقولوا</a:t>
            </a:r>
            <a:r>
              <a:rPr lang="ur-PK" dirty="0"/>
              <a:t> ما لا </a:t>
            </a:r>
            <a:r>
              <a:rPr lang="ur-PK" dirty="0" err="1"/>
              <a:t>تفعلون</a:t>
            </a:r>
            <a:endParaRPr lang="ur-PK" dirty="0"/>
          </a:p>
          <a:p>
            <a:pPr marL="0" indent="0">
              <a:buNone/>
            </a:pPr>
            <a:endParaRPr lang="en-US" dirty="0"/>
          </a:p>
        </p:txBody>
      </p:sp>
    </p:spTree>
    <p:extLst>
      <p:ext uri="{BB962C8B-B14F-4D97-AF65-F5344CB8AC3E}">
        <p14:creationId xmlns:p14="http://schemas.microsoft.com/office/powerpoint/2010/main" val="324454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BD7A-1796-4DE0-A0A6-1C6B77A5FBBE}"/>
              </a:ext>
            </a:extLst>
          </p:cNvPr>
          <p:cNvSpPr>
            <a:spLocks noGrp="1"/>
          </p:cNvSpPr>
          <p:nvPr>
            <p:ph type="title"/>
          </p:nvPr>
        </p:nvSpPr>
        <p:spPr/>
        <p:txBody>
          <a:bodyPr/>
          <a:lstStyle/>
          <a:p>
            <a:r>
              <a:rPr lang="en-US" dirty="0"/>
              <a:t>Veracity in conditions of investigation of </a:t>
            </a:r>
            <a:r>
              <a:rPr lang="en-US" dirty="0" err="1"/>
              <a:t>eeman</a:t>
            </a:r>
            <a:endParaRPr lang="en-US" dirty="0"/>
          </a:p>
        </p:txBody>
      </p:sp>
      <p:sp>
        <p:nvSpPr>
          <p:cNvPr id="3" name="Content Placeholder 2">
            <a:extLst>
              <a:ext uri="{FF2B5EF4-FFF2-40B4-BE49-F238E27FC236}">
                <a16:creationId xmlns:a16="http://schemas.microsoft.com/office/drawing/2014/main" id="{68696905-908B-4CAF-BD62-0736060B8D9C}"/>
              </a:ext>
            </a:extLst>
          </p:cNvPr>
          <p:cNvSpPr>
            <a:spLocks noGrp="1"/>
          </p:cNvSpPr>
          <p:nvPr>
            <p:ph idx="1"/>
          </p:nvPr>
        </p:nvSpPr>
        <p:spPr/>
        <p:txBody>
          <a:bodyPr/>
          <a:lstStyle/>
          <a:p>
            <a:r>
              <a:rPr lang="en-US" dirty="0"/>
              <a:t>This is the loftiest degree of veracity In the relation of creature with its creator.</a:t>
            </a:r>
          </a:p>
          <a:p>
            <a:r>
              <a:rPr lang="en-US" dirty="0" err="1"/>
              <a:t>Eg</a:t>
            </a:r>
            <a:r>
              <a:rPr lang="en-US" dirty="0"/>
              <a:t>: </a:t>
            </a:r>
          </a:p>
          <a:p>
            <a:pPr marL="0" indent="0">
              <a:buNone/>
            </a:pPr>
            <a:r>
              <a:rPr lang="en-US" dirty="0"/>
              <a:t>	hope and fear towards Allah</a:t>
            </a:r>
          </a:p>
          <a:p>
            <a:pPr marL="0" indent="0">
              <a:buNone/>
            </a:pPr>
            <a:r>
              <a:rPr lang="en-US" dirty="0"/>
              <a:t>	abstinence (</a:t>
            </a:r>
            <a:r>
              <a:rPr lang="en-US" dirty="0" err="1"/>
              <a:t>taqwaa</a:t>
            </a:r>
            <a:r>
              <a:rPr lang="en-US" dirty="0"/>
              <a:t>)</a:t>
            </a:r>
          </a:p>
          <a:p>
            <a:pPr marL="0" indent="0">
              <a:buNone/>
            </a:pPr>
            <a:r>
              <a:rPr lang="en-US" dirty="0"/>
              <a:t>	patience</a:t>
            </a:r>
            <a:r>
              <a:rPr lang="ur-PK" dirty="0"/>
              <a:t>(</a:t>
            </a:r>
            <a:r>
              <a:rPr lang="ur-PK" dirty="0" err="1"/>
              <a:t>عن</a:t>
            </a:r>
            <a:r>
              <a:rPr lang="ur-PK" dirty="0"/>
              <a:t> </a:t>
            </a:r>
            <a:r>
              <a:rPr lang="ur-PK" dirty="0" err="1"/>
              <a:t>المعاصی</a:t>
            </a:r>
            <a:r>
              <a:rPr lang="ur-PK" dirty="0"/>
              <a:t> ، علی </a:t>
            </a:r>
            <a:r>
              <a:rPr lang="ur-PK" dirty="0" err="1"/>
              <a:t>الطاعات</a:t>
            </a:r>
            <a:r>
              <a:rPr lang="ur-PK" dirty="0"/>
              <a:t> ، علی </a:t>
            </a:r>
            <a:r>
              <a:rPr lang="ur-PK" dirty="0" err="1"/>
              <a:t>المصائب</a:t>
            </a:r>
            <a:r>
              <a:rPr lang="ur-PK" dirty="0"/>
              <a:t>)</a:t>
            </a:r>
            <a:endParaRPr lang="en-US" dirty="0"/>
          </a:p>
          <a:p>
            <a:pPr marL="0" indent="0">
              <a:buNone/>
            </a:pPr>
            <a:r>
              <a:rPr lang="en-US" dirty="0"/>
              <a:t>No trace of hypocrisy, artifice or insincerity in them at all.</a:t>
            </a:r>
          </a:p>
        </p:txBody>
      </p:sp>
    </p:spTree>
    <p:extLst>
      <p:ext uri="{BB962C8B-B14F-4D97-AF65-F5344CB8AC3E}">
        <p14:creationId xmlns:p14="http://schemas.microsoft.com/office/powerpoint/2010/main" val="47703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752600"/>
            <a:ext cx="8610600" cy="4678362"/>
          </a:xfrm>
        </p:spPr>
        <p:txBody>
          <a:bodyPr>
            <a:normAutofit/>
          </a:bodyPr>
          <a:lstStyle/>
          <a:p>
            <a:r>
              <a:rPr lang="en-US" sz="11500" b="1" dirty="0">
                <a:solidFill>
                  <a:schemeClr val="tx2">
                    <a:lumMod val="60000"/>
                    <a:lumOff val="40000"/>
                  </a:schemeClr>
                </a:solidFill>
              </a:rPr>
              <a:t>Forgiveness </a:t>
            </a:r>
          </a:p>
        </p:txBody>
      </p:sp>
    </p:spTree>
    <p:extLst>
      <p:ext uri="{BB962C8B-B14F-4D97-AF65-F5344CB8AC3E}">
        <p14:creationId xmlns:p14="http://schemas.microsoft.com/office/powerpoint/2010/main" val="322950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forgiveness</a:t>
            </a:r>
          </a:p>
        </p:txBody>
      </p:sp>
      <p:sp>
        <p:nvSpPr>
          <p:cNvPr id="4" name="Content Placeholder 3"/>
          <p:cNvSpPr>
            <a:spLocks noGrp="1"/>
          </p:cNvSpPr>
          <p:nvPr>
            <p:ph idx="1"/>
          </p:nvPr>
        </p:nvSpPr>
        <p:spPr/>
        <p:txBody>
          <a:bodyPr/>
          <a:lstStyle/>
          <a:p>
            <a:r>
              <a:rPr lang="en-US" dirty="0"/>
              <a:t>To forgive in your dealing with people, is an important </a:t>
            </a:r>
            <a:r>
              <a:rPr lang="en-US" dirty="0" err="1"/>
              <a:t>islamic</a:t>
            </a:r>
            <a:r>
              <a:rPr lang="en-US" dirty="0"/>
              <a:t> ethic.</a:t>
            </a:r>
          </a:p>
          <a:p>
            <a:r>
              <a:rPr lang="en-US" dirty="0"/>
              <a:t>Allah the Exalted said:</a:t>
            </a:r>
          </a:p>
          <a:p>
            <a:pPr algn="r" rtl="1"/>
            <a:r>
              <a:rPr lang="ar-SA" dirty="0">
                <a:latin typeface="_PDMS_Saleem_QuranFont" panose="02010000000000000000" pitchFamily="2" charset="-78"/>
                <a:cs typeface="_PDMS_Saleem_QuranFont" panose="02010000000000000000" pitchFamily="2" charset="-78"/>
              </a:rPr>
              <a:t>وَلْيَعْفُواوَلْيَصْفَحُواۗ</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أَلَاتُحِبُّونَ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أَن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يَغْفِرَاللَّهُ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لَكُمْۗ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وَاللَّهُ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غَفُورٌرَّحِيمٌ</a:t>
            </a:r>
          </a:p>
          <a:p>
            <a:r>
              <a:rPr lang="en-US" b="1" dirty="0"/>
              <a:t>Let them pardon and overlook. Would you not love for Allah to forgive you? Allah is Forgiving and </a:t>
            </a:r>
            <a:r>
              <a:rPr lang="en-US" b="1" dirty="0" err="1"/>
              <a:t>Merciful.</a:t>
            </a:r>
            <a:r>
              <a:rPr lang="en-US" u="sng" dirty="0" err="1"/>
              <a:t>Surah</a:t>
            </a:r>
            <a:r>
              <a:rPr lang="en-US" u="sng" dirty="0"/>
              <a:t> An-</a:t>
            </a:r>
            <a:r>
              <a:rPr lang="en-US" u="sng" dirty="0" err="1"/>
              <a:t>Nur</a:t>
            </a:r>
            <a:r>
              <a:rPr lang="en-US" u="sng" dirty="0"/>
              <a:t> 24:22</a:t>
            </a:r>
            <a:endParaRPr lang="en-US" dirty="0"/>
          </a:p>
          <a:p>
            <a:endParaRPr lang="en-US" dirty="0"/>
          </a:p>
        </p:txBody>
      </p:sp>
    </p:spTree>
    <p:extLst>
      <p:ext uri="{BB962C8B-B14F-4D97-AF65-F5344CB8AC3E}">
        <p14:creationId xmlns:p14="http://schemas.microsoft.com/office/powerpoint/2010/main" val="206565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forgiveness</a:t>
            </a:r>
          </a:p>
        </p:txBody>
      </p:sp>
      <p:sp>
        <p:nvSpPr>
          <p:cNvPr id="3" name="Content Placeholder 2"/>
          <p:cNvSpPr>
            <a:spLocks noGrp="1"/>
          </p:cNvSpPr>
          <p:nvPr>
            <p:ph idx="1"/>
          </p:nvPr>
        </p:nvSpPr>
        <p:spPr/>
        <p:txBody>
          <a:bodyPr>
            <a:normAutofit/>
          </a:bodyPr>
          <a:lstStyle/>
          <a:p>
            <a:pPr algn="r" rtl="1"/>
            <a:r>
              <a:rPr lang="ar-SA" dirty="0"/>
              <a:t>خُذِالْعَفْوَوَأْمُرْبِالْعُرْفِ</a:t>
            </a:r>
            <a:r>
              <a:rPr lang="en-US" dirty="0"/>
              <a:t> </a:t>
            </a:r>
            <a:r>
              <a:rPr lang="ar-SA" dirty="0"/>
              <a:t>وَأَعْرِضْ</a:t>
            </a:r>
            <a:r>
              <a:rPr lang="en-US" dirty="0"/>
              <a:t> </a:t>
            </a:r>
            <a:r>
              <a:rPr lang="ar-SA" dirty="0"/>
              <a:t>عَنِ</a:t>
            </a:r>
            <a:r>
              <a:rPr lang="en-US" dirty="0"/>
              <a:t> </a:t>
            </a:r>
            <a:r>
              <a:rPr lang="ar-SA" dirty="0"/>
              <a:t>الْجَاهِلِينَ</a:t>
            </a:r>
          </a:p>
          <a:p>
            <a:r>
              <a:rPr lang="en-US" b="1" dirty="0"/>
              <a:t>Show forgiveness, enjoin what is good, and turn away from the </a:t>
            </a:r>
            <a:r>
              <a:rPr lang="en-US" b="1" dirty="0" err="1"/>
              <a:t>ignorant.</a:t>
            </a:r>
            <a:r>
              <a:rPr lang="en-US" u="sng" dirty="0" err="1"/>
              <a:t>Surah</a:t>
            </a:r>
            <a:r>
              <a:rPr lang="en-US" u="sng" dirty="0"/>
              <a:t> Al-</a:t>
            </a:r>
            <a:r>
              <a:rPr lang="en-US" u="sng" dirty="0" err="1"/>
              <a:t>A’raf</a:t>
            </a:r>
            <a:r>
              <a:rPr lang="en-US" u="sng" dirty="0"/>
              <a:t> 7:199</a:t>
            </a:r>
            <a:endParaRPr lang="en-US" dirty="0"/>
          </a:p>
          <a:p>
            <a:pPr marL="0" indent="0">
              <a:buNone/>
            </a:pPr>
            <a:endParaRPr lang="en-US" dirty="0"/>
          </a:p>
          <a:p>
            <a:pPr algn="r" rtl="1"/>
            <a:r>
              <a:rPr lang="ar-SA" dirty="0"/>
              <a:t>وَإِنَّ</a:t>
            </a:r>
            <a:r>
              <a:rPr lang="en-US" dirty="0"/>
              <a:t> </a:t>
            </a:r>
            <a:r>
              <a:rPr lang="ar-SA" dirty="0"/>
              <a:t>السَّاعَةَلَآتِيَةٌۖ</a:t>
            </a:r>
            <a:r>
              <a:rPr lang="en-US" dirty="0"/>
              <a:t> </a:t>
            </a:r>
            <a:r>
              <a:rPr lang="ar-SA" dirty="0"/>
              <a:t>فَاصْفَحِ</a:t>
            </a:r>
            <a:r>
              <a:rPr lang="en-US" dirty="0"/>
              <a:t> </a:t>
            </a:r>
            <a:r>
              <a:rPr lang="ar-SA" dirty="0"/>
              <a:t>الصَّفْحَ</a:t>
            </a:r>
            <a:r>
              <a:rPr lang="en-US" dirty="0"/>
              <a:t> </a:t>
            </a:r>
            <a:r>
              <a:rPr lang="ar-SA" dirty="0"/>
              <a:t>الْجَمِيلَ</a:t>
            </a:r>
          </a:p>
          <a:p>
            <a:r>
              <a:rPr lang="en-US" b="1" dirty="0"/>
              <a:t>Verily, the Hour is coming, so forgive them with gracious forgiveness. </a:t>
            </a:r>
            <a:r>
              <a:rPr lang="en-US" u="sng" dirty="0"/>
              <a:t>Surah Al-</a:t>
            </a:r>
            <a:r>
              <a:rPr lang="en-US" u="sng" dirty="0" err="1"/>
              <a:t>Hijr</a:t>
            </a:r>
            <a:r>
              <a:rPr lang="en-US" u="sng" dirty="0"/>
              <a:t> 15:85</a:t>
            </a:r>
            <a:endParaRPr lang="en-US" dirty="0"/>
          </a:p>
          <a:p>
            <a:endParaRPr lang="en-US" dirty="0"/>
          </a:p>
        </p:txBody>
      </p:sp>
    </p:spTree>
    <p:extLst>
      <p:ext uri="{BB962C8B-B14F-4D97-AF65-F5344CB8AC3E}">
        <p14:creationId xmlns:p14="http://schemas.microsoft.com/office/powerpoint/2010/main" val="317192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forgiveness</a:t>
            </a:r>
          </a:p>
        </p:txBody>
      </p:sp>
      <p:sp>
        <p:nvSpPr>
          <p:cNvPr id="3" name="Content Placeholder 2"/>
          <p:cNvSpPr>
            <a:spLocks noGrp="1"/>
          </p:cNvSpPr>
          <p:nvPr>
            <p:ph idx="1"/>
          </p:nvPr>
        </p:nvSpPr>
        <p:spPr/>
        <p:txBody>
          <a:bodyPr/>
          <a:lstStyle/>
          <a:p>
            <a:pPr algn="r" rtl="1"/>
            <a:r>
              <a:rPr lang="ar-SA" dirty="0"/>
              <a:t>الَّذِينَ</a:t>
            </a:r>
            <a:r>
              <a:rPr lang="en-US" dirty="0"/>
              <a:t> </a:t>
            </a:r>
            <a:r>
              <a:rPr lang="ar-SA" dirty="0"/>
              <a:t>يُنفِقُونَ</a:t>
            </a:r>
            <a:r>
              <a:rPr lang="en-US" dirty="0"/>
              <a:t> </a:t>
            </a:r>
            <a:r>
              <a:rPr lang="ar-SA" dirty="0"/>
              <a:t>فِي</a:t>
            </a:r>
            <a:r>
              <a:rPr lang="en-US" dirty="0"/>
              <a:t> </a:t>
            </a:r>
            <a:r>
              <a:rPr lang="ar-SA" dirty="0"/>
              <a:t>السَّرَّاءِوَالضَّرَّاءِوَالْكَاظِمِينَ</a:t>
            </a:r>
            <a:r>
              <a:rPr lang="en-US" dirty="0"/>
              <a:t> </a:t>
            </a:r>
            <a:r>
              <a:rPr lang="ar-SA" dirty="0"/>
              <a:t>الْغَيْظَ</a:t>
            </a:r>
            <a:r>
              <a:rPr lang="en-US" dirty="0"/>
              <a:t> </a:t>
            </a:r>
            <a:r>
              <a:rPr lang="ar-SA" dirty="0"/>
              <a:t>وَالْعَافِينَ</a:t>
            </a:r>
            <a:r>
              <a:rPr lang="en-US" dirty="0"/>
              <a:t> </a:t>
            </a:r>
            <a:r>
              <a:rPr lang="ar-SA" dirty="0"/>
              <a:t>عَنِ</a:t>
            </a:r>
            <a:r>
              <a:rPr lang="en-US" dirty="0"/>
              <a:t> </a:t>
            </a:r>
            <a:r>
              <a:rPr lang="ar-SA" dirty="0"/>
              <a:t>النَّاسِۗ</a:t>
            </a:r>
            <a:r>
              <a:rPr lang="en-US" dirty="0"/>
              <a:t> </a:t>
            </a:r>
            <a:r>
              <a:rPr lang="ar-SA" dirty="0"/>
              <a:t>وَاللَّهُ</a:t>
            </a:r>
            <a:r>
              <a:rPr lang="en-US" dirty="0"/>
              <a:t> </a:t>
            </a:r>
            <a:r>
              <a:rPr lang="ar-SA" dirty="0"/>
              <a:t>يُحِبُّ</a:t>
            </a:r>
            <a:r>
              <a:rPr lang="en-US" dirty="0"/>
              <a:t> </a:t>
            </a:r>
            <a:r>
              <a:rPr lang="ar-SA" dirty="0"/>
              <a:t>الْمُحْسِنِينَ</a:t>
            </a:r>
          </a:p>
          <a:p>
            <a:r>
              <a:rPr lang="en-US" b="1" dirty="0"/>
              <a:t>The believers are those who spend in charity during ease and hardship and who restrain their anger and pardon the people, for Allah loves the doers of good.</a:t>
            </a:r>
            <a:endParaRPr lang="en-US" dirty="0"/>
          </a:p>
          <a:p>
            <a:r>
              <a:rPr lang="en-US" u="sng" dirty="0"/>
              <a:t>Surah Ali Imran 3:134</a:t>
            </a:r>
            <a:endParaRPr lang="en-US" dirty="0"/>
          </a:p>
          <a:p>
            <a:endParaRPr lang="en-US" dirty="0"/>
          </a:p>
        </p:txBody>
      </p:sp>
    </p:spTree>
    <p:extLst>
      <p:ext uri="{BB962C8B-B14F-4D97-AF65-F5344CB8AC3E}">
        <p14:creationId xmlns:p14="http://schemas.microsoft.com/office/powerpoint/2010/main" val="82329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forgiveness</a:t>
            </a:r>
          </a:p>
        </p:txBody>
      </p:sp>
      <p:sp>
        <p:nvSpPr>
          <p:cNvPr id="3" name="Content Placeholder 2"/>
          <p:cNvSpPr>
            <a:spLocks noGrp="1"/>
          </p:cNvSpPr>
          <p:nvPr>
            <p:ph idx="1"/>
          </p:nvPr>
        </p:nvSpPr>
        <p:spPr/>
        <p:txBody>
          <a:bodyPr/>
          <a:lstStyle/>
          <a:p>
            <a:pPr algn="r" rtl="1"/>
            <a:r>
              <a:rPr lang="ar-SA" dirty="0"/>
              <a:t>وَلَمَن</a:t>
            </a:r>
            <a:r>
              <a:rPr lang="en-US" dirty="0"/>
              <a:t> </a:t>
            </a:r>
            <a:r>
              <a:rPr lang="ar-SA" dirty="0"/>
              <a:t>صَبَرَوَغَفَرَإِنَّ</a:t>
            </a:r>
            <a:r>
              <a:rPr lang="en-US" dirty="0"/>
              <a:t> </a:t>
            </a:r>
            <a:r>
              <a:rPr lang="ar-SA" dirty="0"/>
              <a:t>ذَٰلِكَ</a:t>
            </a:r>
            <a:r>
              <a:rPr lang="en-US" dirty="0"/>
              <a:t> </a:t>
            </a:r>
            <a:r>
              <a:rPr lang="ar-SA" dirty="0"/>
              <a:t>لَمِنْ</a:t>
            </a:r>
            <a:r>
              <a:rPr lang="en-US" dirty="0"/>
              <a:t> </a:t>
            </a:r>
            <a:r>
              <a:rPr lang="ar-SA" dirty="0"/>
              <a:t>عَزْمِ</a:t>
            </a:r>
            <a:r>
              <a:rPr lang="en-US" dirty="0"/>
              <a:t> </a:t>
            </a:r>
            <a:r>
              <a:rPr lang="ar-SA" dirty="0"/>
              <a:t>الْأُمُورِ</a:t>
            </a:r>
          </a:p>
          <a:p>
            <a:r>
              <a:rPr lang="en-US" b="1" dirty="0"/>
              <a:t>Whoever is patient and forgives, verily, that is among the matters of steadfast determination.</a:t>
            </a:r>
            <a:endParaRPr lang="en-US" dirty="0"/>
          </a:p>
          <a:p>
            <a:r>
              <a:rPr lang="en-US" u="sng" dirty="0"/>
              <a:t>Surah Ash-</a:t>
            </a:r>
            <a:r>
              <a:rPr lang="en-US" u="sng" dirty="0" err="1"/>
              <a:t>Shura</a:t>
            </a:r>
            <a:r>
              <a:rPr lang="en-US" u="sng" dirty="0"/>
              <a:t> 42:43</a:t>
            </a:r>
            <a:endParaRPr lang="en-US" dirty="0"/>
          </a:p>
          <a:p>
            <a:endParaRPr lang="en-US" dirty="0"/>
          </a:p>
        </p:txBody>
      </p:sp>
    </p:spTree>
    <p:extLst>
      <p:ext uri="{BB962C8B-B14F-4D97-AF65-F5344CB8AC3E}">
        <p14:creationId xmlns:p14="http://schemas.microsoft.com/office/powerpoint/2010/main" val="7739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1</a:t>
            </a:r>
          </a:p>
        </p:txBody>
      </p:sp>
      <p:sp>
        <p:nvSpPr>
          <p:cNvPr id="3" name="Content Placeholder 2"/>
          <p:cNvSpPr>
            <a:spLocks noGrp="1"/>
          </p:cNvSpPr>
          <p:nvPr>
            <p:ph idx="1"/>
          </p:nvPr>
        </p:nvSpPr>
        <p:spPr/>
        <p:txBody>
          <a:bodyPr>
            <a:normAutofit/>
          </a:bodyPr>
          <a:lstStyle/>
          <a:p>
            <a:r>
              <a:rPr lang="en-US" dirty="0"/>
              <a:t>Abdullah </a:t>
            </a:r>
            <a:r>
              <a:rPr lang="en-US" dirty="0" err="1"/>
              <a:t>ibn</a:t>
            </a:r>
            <a:r>
              <a:rPr lang="en-US" dirty="0"/>
              <a:t> </a:t>
            </a:r>
            <a:r>
              <a:rPr lang="en-US" dirty="0" err="1"/>
              <a:t>Mas’ud</a:t>
            </a:r>
            <a:r>
              <a:rPr lang="en-US" dirty="0"/>
              <a:t> (may Allah be pleased with him) reported:</a:t>
            </a:r>
          </a:p>
          <a:p>
            <a:r>
              <a:rPr lang="en-US" dirty="0"/>
              <a:t>I saw the Messenger of Allah, peace and blessings be upon him, tell the story of a prophet who was beaten by his people and he wiped the blood from his face, saying:</a:t>
            </a:r>
          </a:p>
          <a:p>
            <a:pPr algn="r" rtl="1"/>
            <a:r>
              <a:rPr lang="ar-SA" dirty="0"/>
              <a:t>رَبِّ</a:t>
            </a:r>
            <a:r>
              <a:rPr lang="en-US" dirty="0"/>
              <a:t> </a:t>
            </a:r>
            <a:r>
              <a:rPr lang="ar-SA" dirty="0"/>
              <a:t>اغْفِرْلِقَوْمِي</a:t>
            </a:r>
            <a:r>
              <a:rPr lang="en-US" dirty="0"/>
              <a:t> </a:t>
            </a:r>
            <a:r>
              <a:rPr lang="ar-SA" dirty="0"/>
              <a:t>فَإِنَّهُمْ</a:t>
            </a:r>
            <a:r>
              <a:rPr lang="en-US" dirty="0"/>
              <a:t> </a:t>
            </a:r>
            <a:r>
              <a:rPr lang="ar-SA" dirty="0"/>
              <a:t>لاَيَعْلَمُونَ</a:t>
            </a:r>
          </a:p>
          <a:p>
            <a:r>
              <a:rPr lang="en-US" b="1" dirty="0"/>
              <a:t>My Lord, forgive my people for they do not know.</a:t>
            </a:r>
            <a:endParaRPr lang="en-US" dirty="0"/>
          </a:p>
          <a:p>
            <a:r>
              <a:rPr lang="en-US" u="sng" dirty="0"/>
              <a:t>Source: </a:t>
            </a:r>
            <a:r>
              <a:rPr lang="en-US" u="sng" dirty="0" err="1"/>
              <a:t>Sahih</a:t>
            </a:r>
            <a:r>
              <a:rPr lang="en-US" u="sng" dirty="0"/>
              <a:t> </a:t>
            </a:r>
            <a:r>
              <a:rPr lang="en-US" u="sng" dirty="0" err="1"/>
              <a:t>Bukhari</a:t>
            </a:r>
            <a:r>
              <a:rPr lang="en-US" u="sng" dirty="0"/>
              <a:t> 6530, Grade: </a:t>
            </a:r>
            <a:r>
              <a:rPr lang="en-US" u="sng" dirty="0" err="1"/>
              <a:t>Muttafaqun</a:t>
            </a:r>
            <a:r>
              <a:rPr lang="en-US" u="sng" dirty="0"/>
              <a:t> </a:t>
            </a:r>
            <a:r>
              <a:rPr lang="en-US" u="sng" dirty="0" err="1"/>
              <a:t>Alayhi</a:t>
            </a:r>
            <a:endParaRPr lang="en-US" dirty="0"/>
          </a:p>
          <a:p>
            <a:endParaRPr lang="en-US" dirty="0"/>
          </a:p>
        </p:txBody>
      </p:sp>
    </p:spTree>
    <p:extLst>
      <p:ext uri="{BB962C8B-B14F-4D97-AF65-F5344CB8AC3E}">
        <p14:creationId xmlns:p14="http://schemas.microsoft.com/office/powerpoint/2010/main" val="47450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2</a:t>
            </a:r>
          </a:p>
        </p:txBody>
      </p:sp>
      <p:sp>
        <p:nvSpPr>
          <p:cNvPr id="3" name="Content Placeholder 2"/>
          <p:cNvSpPr>
            <a:spLocks noGrp="1"/>
          </p:cNvSpPr>
          <p:nvPr>
            <p:ph idx="1"/>
          </p:nvPr>
        </p:nvSpPr>
        <p:spPr/>
        <p:txBody>
          <a:bodyPr>
            <a:normAutofit/>
          </a:bodyPr>
          <a:lstStyle/>
          <a:p>
            <a:r>
              <a:rPr lang="en-US" dirty="0"/>
              <a:t>Abu </a:t>
            </a:r>
            <a:r>
              <a:rPr lang="en-US" dirty="0" err="1"/>
              <a:t>Huraira</a:t>
            </a:r>
            <a:r>
              <a:rPr lang="en-US" dirty="0"/>
              <a:t> (may Allah be pleased with him) reported:</a:t>
            </a:r>
          </a:p>
          <a:p>
            <a:r>
              <a:rPr lang="en-US" dirty="0"/>
              <a:t>The Messenger of Allah, peace and blessings be upon him, said:</a:t>
            </a:r>
          </a:p>
          <a:p>
            <a:pPr algn="r" rtl="1"/>
            <a:r>
              <a:rPr lang="ar-SA" dirty="0"/>
              <a:t>مَانَقَصَت</a:t>
            </a:r>
            <a:r>
              <a:rPr lang="en-US" dirty="0"/>
              <a:t> </a:t>
            </a:r>
            <a:r>
              <a:rPr lang="ar-SA" dirty="0"/>
              <a:t>صَدَقَةٌمِنْ</a:t>
            </a:r>
            <a:r>
              <a:rPr lang="en-US" dirty="0"/>
              <a:t> </a:t>
            </a:r>
            <a:r>
              <a:rPr lang="ar-SA" dirty="0"/>
              <a:t>مَالٍ</a:t>
            </a:r>
            <a:r>
              <a:rPr lang="en-US" dirty="0"/>
              <a:t> </a:t>
            </a:r>
            <a:r>
              <a:rPr lang="ar-SA" dirty="0"/>
              <a:t>وَمَازَادَاللَّهُ</a:t>
            </a:r>
            <a:r>
              <a:rPr lang="en-US" dirty="0"/>
              <a:t> </a:t>
            </a:r>
            <a:r>
              <a:rPr lang="ar-SA" dirty="0"/>
              <a:t>عَبْدًابِعَفْوٍإِلاَّعِزًّا</a:t>
            </a:r>
            <a:r>
              <a:rPr lang="en-US" dirty="0"/>
              <a:t> </a:t>
            </a:r>
            <a:r>
              <a:rPr lang="ar-SA" dirty="0"/>
              <a:t>وَمَاتَوَاضَعَ</a:t>
            </a:r>
            <a:r>
              <a:rPr lang="en-US" dirty="0"/>
              <a:t> </a:t>
            </a:r>
            <a:r>
              <a:rPr lang="ar-SA" dirty="0"/>
              <a:t>أَحَدٌلِلَّهِ</a:t>
            </a:r>
            <a:r>
              <a:rPr lang="en-US" dirty="0"/>
              <a:t> </a:t>
            </a:r>
            <a:r>
              <a:rPr lang="ar-SA" dirty="0"/>
              <a:t>إِلاَّرَفَعَهُ</a:t>
            </a:r>
            <a:r>
              <a:rPr lang="en-US" dirty="0"/>
              <a:t> </a:t>
            </a:r>
            <a:r>
              <a:rPr lang="ar-SA" dirty="0"/>
              <a:t>اللَّهُ</a:t>
            </a:r>
          </a:p>
          <a:p>
            <a:r>
              <a:rPr lang="en-US" b="1" dirty="0"/>
              <a:t>Charity does not decrease wealth, no one forgives except that Allah increases his honor, and no one humbles himself for the sake of Allah except that Allah raises his status.</a:t>
            </a:r>
            <a:endParaRPr lang="en-US" dirty="0"/>
          </a:p>
          <a:p>
            <a:r>
              <a:rPr lang="en-US" u="sng" dirty="0"/>
              <a:t>Source: </a:t>
            </a:r>
            <a:r>
              <a:rPr lang="en-US" u="sng" dirty="0" err="1"/>
              <a:t>Sahih</a:t>
            </a:r>
            <a:r>
              <a:rPr lang="en-US" u="sng" dirty="0"/>
              <a:t> Muslim 2588, Grade: </a:t>
            </a:r>
            <a:r>
              <a:rPr lang="en-US" u="sng" dirty="0" err="1"/>
              <a:t>Sahih</a:t>
            </a:r>
            <a:endParaRPr lang="en-US" dirty="0"/>
          </a:p>
          <a:p>
            <a:endParaRPr lang="en-US" dirty="0"/>
          </a:p>
        </p:txBody>
      </p:sp>
    </p:spTree>
    <p:extLst>
      <p:ext uri="{BB962C8B-B14F-4D97-AF65-F5344CB8AC3E}">
        <p14:creationId xmlns:p14="http://schemas.microsoft.com/office/powerpoint/2010/main" val="33983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4000" dirty="0"/>
              <a:t>Truthfulness </a:t>
            </a:r>
            <a:r>
              <a:rPr lang="en-US" sz="4000" dirty="0" err="1"/>
              <a:t>pg</a:t>
            </a:r>
            <a:r>
              <a:rPr lang="en-US" sz="4000" dirty="0"/>
              <a:t># 228</a:t>
            </a:r>
          </a:p>
          <a:p>
            <a:r>
              <a:rPr lang="en-US" sz="4000" dirty="0"/>
              <a:t>Trust in Allah </a:t>
            </a:r>
            <a:r>
              <a:rPr lang="en-US" sz="4000" dirty="0" err="1"/>
              <a:t>pg</a:t>
            </a:r>
            <a:r>
              <a:rPr lang="en-US" sz="4000" dirty="0"/>
              <a:t># 232</a:t>
            </a:r>
          </a:p>
          <a:p>
            <a:r>
              <a:rPr lang="en-US" sz="4000" dirty="0"/>
              <a:t>Fear of Allah </a:t>
            </a:r>
            <a:r>
              <a:rPr lang="en-US" sz="4000" dirty="0" err="1"/>
              <a:t>pg</a:t>
            </a:r>
            <a:r>
              <a:rPr lang="en-US" sz="4000" dirty="0"/>
              <a:t># 246</a:t>
            </a:r>
          </a:p>
          <a:p>
            <a:pPr lvl="1"/>
            <a:r>
              <a:rPr lang="en-US" sz="3600" dirty="0"/>
              <a:t>All of above mentioned topic’s material is from the book</a:t>
            </a:r>
          </a:p>
          <a:p>
            <a:pPr marL="457207" lvl="1" indent="0">
              <a:buNone/>
            </a:pPr>
            <a:r>
              <a:rPr lang="en-US" sz="3600" dirty="0"/>
              <a:t> “</a:t>
            </a:r>
            <a:r>
              <a:rPr lang="en-US" sz="3600" dirty="0" err="1"/>
              <a:t>sirat</a:t>
            </a:r>
            <a:r>
              <a:rPr lang="en-US" sz="3600" dirty="0"/>
              <a:t> e </a:t>
            </a:r>
            <a:r>
              <a:rPr lang="en-US" sz="3600" dirty="0" err="1"/>
              <a:t>mustaqeem</a:t>
            </a:r>
            <a:r>
              <a:rPr lang="en-US" dirty="0"/>
              <a:t>” </a:t>
            </a:r>
          </a:p>
        </p:txBody>
      </p:sp>
    </p:spTree>
    <p:extLst>
      <p:ext uri="{BB962C8B-B14F-4D97-AF65-F5344CB8AC3E}">
        <p14:creationId xmlns:p14="http://schemas.microsoft.com/office/powerpoint/2010/main" val="234695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Hadith#3</a:t>
            </a:r>
          </a:p>
        </p:txBody>
      </p:sp>
      <p:sp>
        <p:nvSpPr>
          <p:cNvPr id="3" name="Content Placeholder 2"/>
          <p:cNvSpPr>
            <a:spLocks noGrp="1"/>
          </p:cNvSpPr>
          <p:nvPr>
            <p:ph idx="1"/>
          </p:nvPr>
        </p:nvSpPr>
        <p:spPr/>
        <p:txBody>
          <a:bodyPr>
            <a:normAutofit/>
          </a:bodyPr>
          <a:lstStyle/>
          <a:p>
            <a:r>
              <a:rPr lang="en-US" dirty="0"/>
              <a:t>Abdullah </a:t>
            </a:r>
            <a:r>
              <a:rPr lang="en-US" dirty="0" err="1"/>
              <a:t>ibn</a:t>
            </a:r>
            <a:r>
              <a:rPr lang="en-US" dirty="0"/>
              <a:t> </a:t>
            </a:r>
            <a:r>
              <a:rPr lang="en-US" dirty="0" err="1"/>
              <a:t>Amr</a:t>
            </a:r>
            <a:r>
              <a:rPr lang="en-US" dirty="0"/>
              <a:t> (may Allah be pleased with him) reported:</a:t>
            </a:r>
          </a:p>
          <a:p>
            <a:r>
              <a:rPr lang="en-US" dirty="0"/>
              <a:t>The Messenger of Allah, peace and blessings be upon him, was upon the pulpit and he said:</a:t>
            </a:r>
          </a:p>
          <a:p>
            <a:pPr algn="r" rtl="1"/>
            <a:r>
              <a:rPr lang="ar-SA" dirty="0"/>
              <a:t>ارْحَمُواتُرْحَمُواوَاغْفِرُوايَغْفِرْاللَّهُ</a:t>
            </a:r>
            <a:r>
              <a:rPr lang="en-US" dirty="0"/>
              <a:t> </a:t>
            </a:r>
            <a:r>
              <a:rPr lang="ar-SA" dirty="0"/>
              <a:t>لَكُمْ</a:t>
            </a:r>
          </a:p>
          <a:p>
            <a:r>
              <a:rPr lang="en-US" b="1" dirty="0"/>
              <a:t>Be merciful to others and you will receive mercy. Forgive others and Allah will forgive you.</a:t>
            </a:r>
            <a:endParaRPr lang="en-US" dirty="0"/>
          </a:p>
          <a:p>
            <a:r>
              <a:rPr lang="en-US" u="sng" dirty="0"/>
              <a:t>Source: </a:t>
            </a:r>
            <a:r>
              <a:rPr lang="en-US" u="sng" dirty="0" err="1"/>
              <a:t>Musnad</a:t>
            </a:r>
            <a:r>
              <a:rPr lang="en-US" u="sng" dirty="0"/>
              <a:t> Ahmad 7001, Grade: </a:t>
            </a:r>
            <a:r>
              <a:rPr lang="en-US" u="sng" dirty="0" err="1"/>
              <a:t>Sahih</a:t>
            </a:r>
            <a:endParaRPr lang="en-US" dirty="0"/>
          </a:p>
          <a:p>
            <a:endParaRPr lang="en-US" dirty="0"/>
          </a:p>
        </p:txBody>
      </p:sp>
    </p:spTree>
    <p:extLst>
      <p:ext uri="{BB962C8B-B14F-4D97-AF65-F5344CB8AC3E}">
        <p14:creationId xmlns:p14="http://schemas.microsoft.com/office/powerpoint/2010/main" val="315583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4</a:t>
            </a:r>
          </a:p>
        </p:txBody>
      </p:sp>
      <p:sp>
        <p:nvSpPr>
          <p:cNvPr id="3" name="Content Placeholder 2"/>
          <p:cNvSpPr>
            <a:spLocks noGrp="1"/>
          </p:cNvSpPr>
          <p:nvPr>
            <p:ph idx="1"/>
          </p:nvPr>
        </p:nvSpPr>
        <p:spPr>
          <a:xfrm>
            <a:off x="457200" y="1600200"/>
            <a:ext cx="8229600" cy="5181600"/>
          </a:xfrm>
        </p:spPr>
        <p:txBody>
          <a:bodyPr>
            <a:normAutofit fontScale="92500" lnSpcReduction="20000"/>
          </a:bodyPr>
          <a:lstStyle/>
          <a:p>
            <a:r>
              <a:rPr lang="en-US" dirty="0"/>
              <a:t>Ata </a:t>
            </a:r>
            <a:r>
              <a:rPr lang="en-US" dirty="0" err="1"/>
              <a:t>ibn</a:t>
            </a:r>
            <a:r>
              <a:rPr lang="en-US" dirty="0"/>
              <a:t> </a:t>
            </a:r>
            <a:r>
              <a:rPr lang="en-US" dirty="0" err="1"/>
              <a:t>Yasar</a:t>
            </a:r>
            <a:r>
              <a:rPr lang="en-US" dirty="0"/>
              <a:t> (may Allah be pleased with him) reported:</a:t>
            </a:r>
          </a:p>
          <a:p>
            <a:r>
              <a:rPr lang="en-US" dirty="0"/>
              <a:t>I met Abdullah </a:t>
            </a:r>
            <a:r>
              <a:rPr lang="en-US" dirty="0" err="1"/>
              <a:t>ibn</a:t>
            </a:r>
            <a:r>
              <a:rPr lang="en-US" dirty="0"/>
              <a:t> </a:t>
            </a:r>
            <a:r>
              <a:rPr lang="en-US" dirty="0" err="1"/>
              <a:t>Amr</a:t>
            </a:r>
            <a:r>
              <a:rPr lang="en-US" dirty="0"/>
              <a:t> (may Allah be pleased with him) and I said,</a:t>
            </a:r>
          </a:p>
          <a:p>
            <a:r>
              <a:rPr lang="en-US" b="1" dirty="0"/>
              <a:t>“Tell me about the description of the Messenger of Allah, peace and blessings be upon him, in the Torah.”</a:t>
            </a:r>
            <a:endParaRPr lang="en-US" dirty="0"/>
          </a:p>
          <a:p>
            <a:r>
              <a:rPr lang="en-US" dirty="0"/>
              <a:t>Abdullah (may Allah be pleased with him) said:</a:t>
            </a:r>
          </a:p>
          <a:p>
            <a:pPr algn="r" rtl="1"/>
            <a:r>
              <a:rPr lang="ar-SA" dirty="0"/>
              <a:t>أ</a:t>
            </a:r>
            <a:r>
              <a:rPr lang="ar-SA" dirty="0">
                <a:latin typeface="_PDMS_Saleem_QuranFont" panose="02010000000000000000" pitchFamily="2" charset="-78"/>
                <a:cs typeface="_PDMS_Saleem_QuranFont" panose="02010000000000000000" pitchFamily="2" charset="-78"/>
              </a:rPr>
              <a:t>َجَلْ</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وَاللَّهِ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إِنَّهُ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لَمَوْصُوفٌ</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فِي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التَّوْرَاةِبِبَعْضِ</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صِفَتِهِ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فِي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الْقُرْآنِ‏ ‏يَاأَيُّهَاالنَّبِيُّ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إِنَّاأَرْسَلْنَاكَ</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شَاهِدًاوَمُبَشِّرًاوَنَذِيرًا‏ وَحِرْزًا</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للأُمِّيِّينَ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أَنْتَ</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عَبْدِي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وَرَسُولِي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سَمَّيْتُكَ</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الْمُتَوَكِّلَ</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لَيْسَ</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بِفَظٍّ</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وَلاَغَلِيظٍ</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وَلاَصَخَّابٍ</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فِي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الأَسْوَاقِ</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وَلاَيَدْفَعُ</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بِالسَّيِّئَةِالسَّيِّئَةَوَلَكِنْ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يَعْفُووَيَغْفِرُ</a:t>
            </a:r>
          </a:p>
          <a:p>
            <a:r>
              <a:rPr lang="en-US" dirty="0"/>
              <a:t>By Allah, he is described in the Torah with some of what is mention in the Quran:</a:t>
            </a:r>
          </a:p>
          <a:p>
            <a:r>
              <a:rPr lang="en-US" b="1" dirty="0"/>
              <a:t>O Prophet, We have sent you as a witness, a bringer of glad tidings, and to give warning, (33:45) and to guard over the illiterate, for you are My servant and messenger. I have called you a trustworthy man who is neither rude nor loud in the markets, nor does he return evil with evil, but rather he pardons and forgives.</a:t>
            </a:r>
            <a:endParaRPr lang="en-US" dirty="0"/>
          </a:p>
          <a:p>
            <a:r>
              <a:rPr lang="en-US" u="sng" dirty="0"/>
              <a:t>Source: </a:t>
            </a:r>
            <a:r>
              <a:rPr lang="en-US" u="sng" dirty="0" err="1"/>
              <a:t>Sahih</a:t>
            </a:r>
            <a:r>
              <a:rPr lang="en-US" u="sng" dirty="0"/>
              <a:t> </a:t>
            </a:r>
            <a:r>
              <a:rPr lang="en-US" u="sng" dirty="0" err="1"/>
              <a:t>Bukhari</a:t>
            </a:r>
            <a:r>
              <a:rPr lang="en-US" u="sng" dirty="0"/>
              <a:t> 2018, Grade: </a:t>
            </a:r>
            <a:r>
              <a:rPr lang="en-US" u="sng" dirty="0" err="1"/>
              <a:t>Sahih</a:t>
            </a:r>
            <a:endParaRPr lang="en-US" dirty="0"/>
          </a:p>
          <a:p>
            <a:endParaRPr lang="en-US" dirty="0"/>
          </a:p>
        </p:txBody>
      </p:sp>
    </p:spTree>
    <p:extLst>
      <p:ext uri="{BB962C8B-B14F-4D97-AF65-F5344CB8AC3E}">
        <p14:creationId xmlns:p14="http://schemas.microsoft.com/office/powerpoint/2010/main" val="2530132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5</a:t>
            </a:r>
          </a:p>
        </p:txBody>
      </p:sp>
      <p:sp>
        <p:nvSpPr>
          <p:cNvPr id="3" name="Content Placeholder 2"/>
          <p:cNvSpPr>
            <a:spLocks noGrp="1"/>
          </p:cNvSpPr>
          <p:nvPr>
            <p:ph idx="1"/>
          </p:nvPr>
        </p:nvSpPr>
        <p:spPr/>
        <p:txBody>
          <a:bodyPr>
            <a:normAutofit/>
          </a:bodyPr>
          <a:lstStyle/>
          <a:p>
            <a:r>
              <a:rPr lang="en-US" dirty="0" err="1"/>
              <a:t>Uqbah</a:t>
            </a:r>
            <a:r>
              <a:rPr lang="en-US" dirty="0"/>
              <a:t> </a:t>
            </a:r>
            <a:r>
              <a:rPr lang="en-US" dirty="0" err="1"/>
              <a:t>ibn</a:t>
            </a:r>
            <a:r>
              <a:rPr lang="en-US" dirty="0"/>
              <a:t> Amir (may Allah be pleased with him) reported: The Messenger of Allah, peace and blessings be upon him, said:</a:t>
            </a:r>
          </a:p>
          <a:p>
            <a:pPr algn="r" rtl="1"/>
            <a:r>
              <a:rPr lang="ar-SA" dirty="0">
                <a:latin typeface="_PDMS_Saleem_QuranFont" panose="02010000000000000000" pitchFamily="2" charset="-78"/>
                <a:cs typeface="_PDMS_Saleem_QuranFont" panose="02010000000000000000" pitchFamily="2" charset="-78"/>
              </a:rPr>
              <a:t>يَاعُقْبَةُ</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بْنَ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عَامِرٍصِل</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قَطَعَكَ</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وَأَعْطِ</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حَرَمَكَ</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وَاعْفُ</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عَمَّنْ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ظَلَمَكَ</a:t>
            </a:r>
          </a:p>
          <a:p>
            <a:r>
              <a:rPr lang="en-US" b="1" dirty="0"/>
              <a:t>O </a:t>
            </a:r>
            <a:r>
              <a:rPr lang="en-US" b="1" dirty="0" err="1"/>
              <a:t>Uqbah</a:t>
            </a:r>
            <a:r>
              <a:rPr lang="en-US" b="1" dirty="0"/>
              <a:t>, reconcile whoever cuts you off, give to whoever deprives you, and pardon whoever wrongs you.</a:t>
            </a:r>
            <a:endParaRPr lang="en-US" dirty="0"/>
          </a:p>
          <a:p>
            <a:r>
              <a:rPr lang="en-US" u="sng" dirty="0"/>
              <a:t>Source: </a:t>
            </a:r>
            <a:r>
              <a:rPr lang="en-US" u="sng" dirty="0" err="1"/>
              <a:t>Musnad</a:t>
            </a:r>
            <a:r>
              <a:rPr lang="en-US" u="sng" dirty="0"/>
              <a:t> Ahmad 16999, Grade: </a:t>
            </a:r>
            <a:r>
              <a:rPr lang="en-US" u="sng" dirty="0" err="1"/>
              <a:t>Sahih</a:t>
            </a:r>
            <a:endParaRPr lang="en-US" dirty="0"/>
          </a:p>
          <a:p>
            <a:endParaRPr lang="en-US" dirty="0"/>
          </a:p>
        </p:txBody>
      </p:sp>
    </p:spTree>
    <p:extLst>
      <p:ext uri="{BB962C8B-B14F-4D97-AF65-F5344CB8AC3E}">
        <p14:creationId xmlns:p14="http://schemas.microsoft.com/office/powerpoint/2010/main" val="238686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6 </a:t>
            </a:r>
          </a:p>
        </p:txBody>
      </p:sp>
      <p:sp>
        <p:nvSpPr>
          <p:cNvPr id="3" name="Content Placeholder 2"/>
          <p:cNvSpPr>
            <a:spLocks noGrp="1"/>
          </p:cNvSpPr>
          <p:nvPr>
            <p:ph idx="1"/>
          </p:nvPr>
        </p:nvSpPr>
        <p:spPr/>
        <p:txBody>
          <a:bodyPr>
            <a:normAutofit/>
          </a:bodyPr>
          <a:lstStyle/>
          <a:p>
            <a:r>
              <a:rPr lang="en-US" dirty="0" err="1"/>
              <a:t>Anas</a:t>
            </a:r>
            <a:r>
              <a:rPr lang="en-US" dirty="0"/>
              <a:t> </a:t>
            </a:r>
            <a:r>
              <a:rPr lang="en-US" dirty="0" err="1"/>
              <a:t>ibn</a:t>
            </a:r>
            <a:r>
              <a:rPr lang="en-US" dirty="0"/>
              <a:t> Malik (may Allah be pleased with him) reported:</a:t>
            </a:r>
          </a:p>
          <a:p>
            <a:pPr algn="r" rtl="1"/>
            <a:r>
              <a:rPr lang="ar-SA" dirty="0">
                <a:latin typeface="_PDMS_Saleem_QuranFont" panose="02010000000000000000" pitchFamily="2" charset="-78"/>
                <a:cs typeface="_PDMS_Saleem_QuranFont" panose="02010000000000000000" pitchFamily="2" charset="-78"/>
              </a:rPr>
              <a:t>مَارَأَيْتُ</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النَّبِيَّ</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صَلَّى</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اللَّهُ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عَلَيْهِ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وَسَلَّمَ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رُفِعَ</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إِلَيْهِ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شَيْءٌفِيهِ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قِصَاصٌ</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إلَّاأَمَرَفِيهِ</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بِالْعَفْوِ</a:t>
            </a:r>
          </a:p>
          <a:p>
            <a:r>
              <a:rPr lang="en-US" b="1" dirty="0"/>
              <a:t>I never saw a case involving legal retaliation being referred to the Messenger of Allah except that he would recommend pardoning the criminal.</a:t>
            </a:r>
            <a:endParaRPr lang="en-US" dirty="0"/>
          </a:p>
          <a:p>
            <a:r>
              <a:rPr lang="en-US" u="sng" dirty="0"/>
              <a:t>Source: </a:t>
            </a:r>
            <a:r>
              <a:rPr lang="en-US" u="sng" dirty="0" err="1"/>
              <a:t>Sunan</a:t>
            </a:r>
            <a:r>
              <a:rPr lang="en-US" u="sng" dirty="0"/>
              <a:t> Abu </a:t>
            </a:r>
            <a:r>
              <a:rPr lang="en-US" u="sng" dirty="0" err="1"/>
              <a:t>Dawud</a:t>
            </a:r>
            <a:r>
              <a:rPr lang="en-US" u="sng" dirty="0"/>
              <a:t> 4497, Source: </a:t>
            </a:r>
            <a:r>
              <a:rPr lang="en-US" u="sng" dirty="0" err="1"/>
              <a:t>Sahih</a:t>
            </a:r>
            <a:endParaRPr lang="en-US" dirty="0"/>
          </a:p>
          <a:p>
            <a:endParaRPr lang="en-US" dirty="0"/>
          </a:p>
        </p:txBody>
      </p:sp>
    </p:spTree>
    <p:extLst>
      <p:ext uri="{BB962C8B-B14F-4D97-AF65-F5344CB8AC3E}">
        <p14:creationId xmlns:p14="http://schemas.microsoft.com/office/powerpoint/2010/main" val="4040089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7</a:t>
            </a:r>
          </a:p>
        </p:txBody>
      </p:sp>
      <p:sp>
        <p:nvSpPr>
          <p:cNvPr id="3" name="Content Placeholder 2"/>
          <p:cNvSpPr>
            <a:spLocks noGrp="1"/>
          </p:cNvSpPr>
          <p:nvPr>
            <p:ph idx="1"/>
          </p:nvPr>
        </p:nvSpPr>
        <p:spPr/>
        <p:txBody>
          <a:bodyPr>
            <a:normAutofit lnSpcReduction="10000"/>
          </a:bodyPr>
          <a:lstStyle/>
          <a:p>
            <a:r>
              <a:rPr lang="en-US" dirty="0"/>
              <a:t>Abdullah </a:t>
            </a:r>
            <a:r>
              <a:rPr lang="en-US" dirty="0" err="1"/>
              <a:t>ibn</a:t>
            </a:r>
            <a:r>
              <a:rPr lang="en-US" dirty="0"/>
              <a:t> Umar (may Allah be pleased with him) reported:</a:t>
            </a:r>
          </a:p>
          <a:p>
            <a:r>
              <a:rPr lang="en-US" dirty="0"/>
              <a:t>A man came to the Prophet, peace and blessings be upon him, and he said,</a:t>
            </a:r>
          </a:p>
          <a:p>
            <a:r>
              <a:rPr lang="en-US" b="1" dirty="0"/>
              <a:t>“O Messenger of Allah, how many times should I pardon my servant?”</a:t>
            </a:r>
            <a:endParaRPr lang="en-US" dirty="0"/>
          </a:p>
          <a:p>
            <a:r>
              <a:rPr lang="en-US" dirty="0"/>
              <a:t>The Messenger of Allah, peace and blessings be upon him, said:</a:t>
            </a:r>
          </a:p>
          <a:p>
            <a:pPr algn="r" rtl="1"/>
            <a:r>
              <a:rPr lang="ar-SA" dirty="0">
                <a:latin typeface="_PDMS_Saleem_QuranFont" panose="02010000000000000000" pitchFamily="2" charset="-78"/>
                <a:cs typeface="_PDMS_Saleem_QuranFont" panose="02010000000000000000" pitchFamily="2" charset="-78"/>
              </a:rPr>
              <a:t>كُلَّ</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يَوْمٍ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سَبْعِينَ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مَرَّةً</a:t>
            </a:r>
          </a:p>
          <a:p>
            <a:r>
              <a:rPr lang="en-US" b="1" dirty="0"/>
              <a:t>Seventy times in each day.</a:t>
            </a:r>
            <a:endParaRPr lang="en-US" dirty="0"/>
          </a:p>
          <a:p>
            <a:r>
              <a:rPr lang="en-US" u="sng" dirty="0"/>
              <a:t>Source: </a:t>
            </a:r>
            <a:r>
              <a:rPr lang="en-US" u="sng" dirty="0" err="1"/>
              <a:t>Sunan</a:t>
            </a:r>
            <a:r>
              <a:rPr lang="en-US" u="sng" dirty="0"/>
              <a:t> At-</a:t>
            </a:r>
            <a:r>
              <a:rPr lang="en-US" u="sng" dirty="0" err="1"/>
              <a:t>Tirmidhi</a:t>
            </a:r>
            <a:r>
              <a:rPr lang="en-US" u="sng" dirty="0"/>
              <a:t> 1949, Grade: </a:t>
            </a:r>
            <a:r>
              <a:rPr lang="en-US" u="sng" dirty="0" err="1"/>
              <a:t>Hasan</a:t>
            </a:r>
            <a:endParaRPr lang="en-US" dirty="0"/>
          </a:p>
        </p:txBody>
      </p:sp>
    </p:spTree>
    <p:extLst>
      <p:ext uri="{BB962C8B-B14F-4D97-AF65-F5344CB8AC3E}">
        <p14:creationId xmlns:p14="http://schemas.microsoft.com/office/powerpoint/2010/main" val="1597287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8</a:t>
            </a:r>
          </a:p>
        </p:txBody>
      </p:sp>
      <p:sp>
        <p:nvSpPr>
          <p:cNvPr id="3" name="Content Placeholder 2"/>
          <p:cNvSpPr>
            <a:spLocks noGrp="1"/>
          </p:cNvSpPr>
          <p:nvPr>
            <p:ph idx="1"/>
          </p:nvPr>
        </p:nvSpPr>
        <p:spPr/>
        <p:txBody>
          <a:bodyPr>
            <a:normAutofit/>
          </a:bodyPr>
          <a:lstStyle/>
          <a:p>
            <a:r>
              <a:rPr lang="en-US" dirty="0" err="1"/>
              <a:t>Qabisa</a:t>
            </a:r>
            <a:r>
              <a:rPr lang="en-US" dirty="0"/>
              <a:t> </a:t>
            </a:r>
            <a:r>
              <a:rPr lang="en-US" dirty="0" err="1"/>
              <a:t>ibn</a:t>
            </a:r>
            <a:r>
              <a:rPr lang="en-US" dirty="0"/>
              <a:t> Jabir (may Allah be pleased with him) reported:</a:t>
            </a:r>
          </a:p>
          <a:p>
            <a:r>
              <a:rPr lang="en-US" dirty="0"/>
              <a:t>Umar </a:t>
            </a:r>
            <a:r>
              <a:rPr lang="en-US" dirty="0" err="1"/>
              <a:t>ibn</a:t>
            </a:r>
            <a:r>
              <a:rPr lang="en-US" dirty="0"/>
              <a:t> Al-</a:t>
            </a:r>
            <a:r>
              <a:rPr lang="en-US" dirty="0" err="1"/>
              <a:t>Khattab</a:t>
            </a:r>
            <a:r>
              <a:rPr lang="en-US" dirty="0"/>
              <a:t>, may Allah be pleased with him, said:</a:t>
            </a:r>
          </a:p>
          <a:p>
            <a:pPr algn="r" rtl="1"/>
            <a:r>
              <a:rPr lang="ar-SA" dirty="0">
                <a:latin typeface="_PDMS_Saleem_QuranFont" panose="02010000000000000000" pitchFamily="2" charset="-78"/>
                <a:cs typeface="_PDMS_Saleem_QuranFont" panose="02010000000000000000" pitchFamily="2" charset="-78"/>
              </a:rPr>
              <a:t>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لايَرْحَمُ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لايُرْحَمُ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وَلايُغْفَرُمَنْ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لايَغْفِرُوَلايُعْفَ</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عَمَّنْ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لَمْ</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يَعْفُ</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وَلايُوقَّ</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مَنْ</a:t>
            </a:r>
            <a:r>
              <a:rPr lang="en-US" dirty="0">
                <a:latin typeface="_PDMS_Saleem_QuranFont" panose="02010000000000000000" pitchFamily="2" charset="-78"/>
                <a:cs typeface="_PDMS_Saleem_QuranFont" panose="02010000000000000000" pitchFamily="2" charset="-78"/>
              </a:rPr>
              <a:t> </a:t>
            </a:r>
            <a:r>
              <a:rPr lang="ar-SA" dirty="0">
                <a:latin typeface="_PDMS_Saleem_QuranFont" panose="02010000000000000000" pitchFamily="2" charset="-78"/>
                <a:cs typeface="_PDMS_Saleem_QuranFont" panose="02010000000000000000" pitchFamily="2" charset="-78"/>
              </a:rPr>
              <a:t>لايَتَوَقَّ</a:t>
            </a:r>
          </a:p>
          <a:p>
            <a:r>
              <a:rPr lang="en-US" b="1" dirty="0"/>
              <a:t>Whoever does not show mercy will not receive mercy. Whoever does not forgive others will not be forgiven. Whoever does not pardon others will not be pardoned. Whoever does not protect others will not be protected.</a:t>
            </a:r>
            <a:endParaRPr lang="en-US" dirty="0"/>
          </a:p>
          <a:p>
            <a:r>
              <a:rPr lang="en-US" u="sng" dirty="0"/>
              <a:t>Source: Al-</a:t>
            </a:r>
            <a:r>
              <a:rPr lang="en-US" u="sng" dirty="0" err="1"/>
              <a:t>Adab</a:t>
            </a:r>
            <a:r>
              <a:rPr lang="en-US" u="sng" dirty="0"/>
              <a:t> Al-</a:t>
            </a:r>
            <a:r>
              <a:rPr lang="en-US" u="sng" dirty="0" err="1"/>
              <a:t>Mufrad</a:t>
            </a:r>
            <a:r>
              <a:rPr lang="en-US" u="sng" dirty="0"/>
              <a:t> 366, Grade: </a:t>
            </a:r>
            <a:r>
              <a:rPr lang="en-US" u="sng" dirty="0" err="1"/>
              <a:t>Hasan</a:t>
            </a:r>
            <a:endParaRPr lang="en-US" dirty="0"/>
          </a:p>
          <a:p>
            <a:endParaRPr lang="en-US" dirty="0"/>
          </a:p>
        </p:txBody>
      </p:sp>
    </p:spTree>
    <p:extLst>
      <p:ext uri="{BB962C8B-B14F-4D97-AF65-F5344CB8AC3E}">
        <p14:creationId xmlns:p14="http://schemas.microsoft.com/office/powerpoint/2010/main" val="119669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9</a:t>
            </a:r>
          </a:p>
        </p:txBody>
      </p:sp>
      <p:sp>
        <p:nvSpPr>
          <p:cNvPr id="3" name="Content Placeholder 2"/>
          <p:cNvSpPr>
            <a:spLocks noGrp="1"/>
          </p:cNvSpPr>
          <p:nvPr>
            <p:ph idx="1"/>
          </p:nvPr>
        </p:nvSpPr>
        <p:spPr/>
        <p:txBody>
          <a:bodyPr>
            <a:normAutofit/>
          </a:bodyPr>
          <a:lstStyle/>
          <a:p>
            <a:r>
              <a:rPr lang="en-US" dirty="0"/>
              <a:t> It is related that a Bedouin came asking for something from him. He gave the man something and said: "Have I been good to you?" The Bedouin said, "No you have been not good and you have not done well." The Muslims became angry and went for him. The Prophet indicated that they should hold off. Then the Prophet got up and went into his house. Then the Prophet sent for him and added something to his gift and said: "Have I been good to you?" The Bedouin replied: "Yes, may Allah repay you well in family and tribe."</a:t>
            </a:r>
          </a:p>
        </p:txBody>
      </p:sp>
    </p:spTree>
    <p:extLst>
      <p:ext uri="{BB962C8B-B14F-4D97-AF65-F5344CB8AC3E}">
        <p14:creationId xmlns:p14="http://schemas.microsoft.com/office/powerpoint/2010/main" val="72745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Hadith # 10</a:t>
            </a:r>
          </a:p>
        </p:txBody>
      </p:sp>
      <p:sp>
        <p:nvSpPr>
          <p:cNvPr id="3" name="Content Placeholder 2"/>
          <p:cNvSpPr>
            <a:spLocks noGrp="1"/>
          </p:cNvSpPr>
          <p:nvPr>
            <p:ph idx="1"/>
          </p:nvPr>
        </p:nvSpPr>
        <p:spPr/>
        <p:txBody>
          <a:bodyPr/>
          <a:lstStyle/>
          <a:p>
            <a:r>
              <a:rPr lang="en-US" i="1" dirty="0"/>
              <a:t>I guarantee a house in </a:t>
            </a:r>
            <a:r>
              <a:rPr lang="en-US" i="1" dirty="0" err="1"/>
              <a:t>Jannah</a:t>
            </a:r>
            <a:r>
              <a:rPr lang="en-US" i="1" dirty="0"/>
              <a:t> (Paradise) for one who gives up arguing, even if he is in the right; and I guarantee a house in the middle of </a:t>
            </a:r>
            <a:r>
              <a:rPr lang="en-US" i="1" dirty="0" err="1"/>
              <a:t>Jannah</a:t>
            </a:r>
            <a:r>
              <a:rPr lang="en-US" i="1" dirty="0"/>
              <a:t> for one who abandons lying even for the sake of fun; and I guarantee a house in the highest part of </a:t>
            </a:r>
            <a:r>
              <a:rPr lang="en-US" i="1" dirty="0" err="1"/>
              <a:t>Jannah</a:t>
            </a:r>
            <a:r>
              <a:rPr lang="en-US" i="1" dirty="0"/>
              <a:t> for one who has good manners.</a:t>
            </a:r>
            <a:r>
              <a:rPr lang="en-US" dirty="0"/>
              <a:t> [Imam Abu </a:t>
            </a:r>
            <a:r>
              <a:rPr lang="en-US" dirty="0" err="1"/>
              <a:t>Dawud</a:t>
            </a:r>
            <a:r>
              <a:rPr lang="en-US" dirty="0"/>
              <a:t>]</a:t>
            </a:r>
          </a:p>
        </p:txBody>
      </p:sp>
    </p:spTree>
    <p:extLst>
      <p:ext uri="{BB962C8B-B14F-4D97-AF65-F5344CB8AC3E}">
        <p14:creationId xmlns:p14="http://schemas.microsoft.com/office/powerpoint/2010/main" val="169778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Hadith # 11</a:t>
            </a:r>
          </a:p>
        </p:txBody>
      </p:sp>
      <p:sp>
        <p:nvSpPr>
          <p:cNvPr id="3" name="Content Placeholder 2"/>
          <p:cNvSpPr>
            <a:spLocks noGrp="1"/>
          </p:cNvSpPr>
          <p:nvPr>
            <p:ph idx="1"/>
          </p:nvPr>
        </p:nvSpPr>
        <p:spPr/>
        <p:txBody>
          <a:bodyPr/>
          <a:lstStyle/>
          <a:p>
            <a:r>
              <a:rPr lang="en-US" dirty="0"/>
              <a:t>The Prophet </a:t>
            </a:r>
            <a:r>
              <a:rPr lang="en-US" dirty="0" err="1"/>
              <a:t>salallaahu</a:t>
            </a:r>
            <a:r>
              <a:rPr lang="en-US" dirty="0"/>
              <a:t> ‘</a:t>
            </a:r>
            <a:r>
              <a:rPr lang="en-US" dirty="0" err="1"/>
              <a:t>alayhi</a:t>
            </a:r>
            <a:r>
              <a:rPr lang="en-US" dirty="0"/>
              <a:t> </a:t>
            </a:r>
            <a:r>
              <a:rPr lang="en-US" dirty="0" err="1"/>
              <a:t>wasallam</a:t>
            </a:r>
            <a:r>
              <a:rPr lang="en-US" dirty="0"/>
              <a:t> said:</a:t>
            </a:r>
          </a:p>
          <a:p>
            <a:r>
              <a:rPr lang="en-US" i="1" dirty="0"/>
              <a:t>It is not permissible for a man to forsake his Muslim brother for more than three days, each of them turning away from the other when they meet. The better of them is the one who gives the greeting of salaam first.</a:t>
            </a:r>
            <a:r>
              <a:rPr lang="en-US" dirty="0"/>
              <a:t> [al-</a:t>
            </a:r>
            <a:r>
              <a:rPr lang="en-US" dirty="0" err="1"/>
              <a:t>Bukhari</a:t>
            </a:r>
            <a:r>
              <a:rPr lang="en-US" dirty="0"/>
              <a:t>, 5727; Muslim, 2560].</a:t>
            </a:r>
          </a:p>
        </p:txBody>
      </p:sp>
    </p:spTree>
    <p:extLst>
      <p:ext uri="{BB962C8B-B14F-4D97-AF65-F5344CB8AC3E}">
        <p14:creationId xmlns:p14="http://schemas.microsoft.com/office/powerpoint/2010/main" val="994606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3CCC-E4B5-4ED2-B063-AD580BC46CE8}"/>
              </a:ext>
            </a:extLst>
          </p:cNvPr>
          <p:cNvSpPr>
            <a:spLocks noGrp="1"/>
          </p:cNvSpPr>
          <p:nvPr>
            <p:ph type="title"/>
          </p:nvPr>
        </p:nvSpPr>
        <p:spPr>
          <a:xfrm>
            <a:off x="609600" y="914400"/>
            <a:ext cx="8534400" cy="5263116"/>
          </a:xfrm>
        </p:spPr>
        <p:txBody>
          <a:bodyPr>
            <a:normAutofit/>
          </a:bodyPr>
          <a:lstStyle/>
          <a:p>
            <a:pPr algn="l"/>
            <a:r>
              <a:rPr lang="en-US" sz="2400" dirty="0"/>
              <a:t>Quiz# 3</a:t>
            </a:r>
            <a:br>
              <a:rPr lang="en-US" sz="2400" dirty="0"/>
            </a:br>
            <a:r>
              <a:rPr lang="en-US" sz="2400" dirty="0"/>
              <a:t>4/12/2020</a:t>
            </a:r>
            <a:br>
              <a:rPr lang="en-US" sz="2400" dirty="0"/>
            </a:br>
            <a:r>
              <a:rPr lang="en-US" sz="2400" dirty="0"/>
              <a:t>1.Hujjiyat e hadith means ………….(virtue of hadith, 	authenticity of hadith, history of hadith)</a:t>
            </a:r>
            <a:br>
              <a:rPr lang="en-US" sz="2400" dirty="0"/>
            </a:br>
            <a:r>
              <a:rPr lang="en-US" sz="2400" dirty="0"/>
              <a:t>2. verse # 3:164 shows ………(3,5,4,2,)responsibilities of holy 	prophet. (PBUH)</a:t>
            </a:r>
            <a:br>
              <a:rPr lang="en-US" sz="2400" dirty="0"/>
            </a:br>
            <a:r>
              <a:rPr lang="en-US" sz="2400" dirty="0"/>
              <a:t>3. there are …….(3,2,5,6)reasons that validate the killing of </a:t>
            </a:r>
            <a:r>
              <a:rPr lang="en-US" sz="2400" dirty="0" err="1"/>
              <a:t>muslim</a:t>
            </a:r>
            <a:br>
              <a:rPr lang="en-US" sz="2400" dirty="0"/>
            </a:br>
            <a:r>
              <a:rPr lang="en-US" sz="2400" dirty="0"/>
              <a:t>4. </a:t>
            </a:r>
            <a:r>
              <a:rPr lang="en-US" sz="2400" dirty="0" err="1"/>
              <a:t>Dha’eef</a:t>
            </a:r>
            <a:r>
              <a:rPr lang="en-US" sz="2400" dirty="0"/>
              <a:t> : a hadith reported by a person held as liar(true / false)</a:t>
            </a:r>
            <a:br>
              <a:rPr lang="en-US" sz="1100" dirty="0">
                <a:cs typeface="Arial" charset="0"/>
              </a:rPr>
            </a:br>
            <a:br>
              <a:rPr lang="en-US" sz="2400" dirty="0"/>
            </a:br>
            <a:r>
              <a:rPr lang="en-US" sz="2400" dirty="0"/>
              <a:t>5. Sunnah means a manner of acting or mode of life(true /false)</a:t>
            </a:r>
          </a:p>
        </p:txBody>
      </p:sp>
    </p:spTree>
    <p:extLst>
      <p:ext uri="{BB962C8B-B14F-4D97-AF65-F5344CB8AC3E}">
        <p14:creationId xmlns:p14="http://schemas.microsoft.com/office/powerpoint/2010/main" val="266179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9FA4-07E2-4ABB-8309-ABE3FC175767}"/>
              </a:ext>
            </a:extLst>
          </p:cNvPr>
          <p:cNvSpPr>
            <a:spLocks noGrp="1"/>
          </p:cNvSpPr>
          <p:nvPr>
            <p:ph type="title"/>
          </p:nvPr>
        </p:nvSpPr>
        <p:spPr>
          <a:xfrm>
            <a:off x="484710" y="452718"/>
            <a:ext cx="7055380" cy="995082"/>
          </a:xfrm>
        </p:spPr>
        <p:txBody>
          <a:bodyPr/>
          <a:lstStyle/>
          <a:p>
            <a:r>
              <a:rPr lang="en-US" dirty="0"/>
              <a:t>Truthfulness / veracity</a:t>
            </a:r>
          </a:p>
        </p:txBody>
      </p:sp>
      <p:sp>
        <p:nvSpPr>
          <p:cNvPr id="3" name="Content Placeholder 2">
            <a:extLst>
              <a:ext uri="{FF2B5EF4-FFF2-40B4-BE49-F238E27FC236}">
                <a16:creationId xmlns:a16="http://schemas.microsoft.com/office/drawing/2014/main" id="{51733D4A-AF39-4295-9C65-2D63194D43B0}"/>
              </a:ext>
            </a:extLst>
          </p:cNvPr>
          <p:cNvSpPr>
            <a:spLocks noGrp="1"/>
          </p:cNvSpPr>
          <p:nvPr>
            <p:ph idx="1"/>
          </p:nvPr>
        </p:nvSpPr>
        <p:spPr/>
        <p:txBody>
          <a:bodyPr/>
          <a:lstStyle/>
          <a:p>
            <a:r>
              <a:rPr lang="en-US" dirty="0"/>
              <a:t>Truthfulness / veracity </a:t>
            </a:r>
          </a:p>
          <a:p>
            <a:pPr marL="0" indent="0">
              <a:buNone/>
            </a:pPr>
            <a:r>
              <a:rPr lang="en-US" dirty="0"/>
              <a:t>	among the distinction of knowledge truthfulness is the is basic, because all worldly and spiritual well being and welfare rest to this distinction.</a:t>
            </a:r>
            <a:endParaRPr lang="ur-PK" dirty="0"/>
          </a:p>
          <a:p>
            <a:pPr marL="0" indent="0">
              <a:buNone/>
            </a:pPr>
            <a:r>
              <a:rPr lang="en-US" dirty="0"/>
              <a:t>(imam Ghazali)</a:t>
            </a:r>
          </a:p>
          <a:p>
            <a:pPr marL="0" indent="0">
              <a:buNone/>
            </a:pPr>
            <a:endParaRPr lang="en-US" dirty="0"/>
          </a:p>
        </p:txBody>
      </p:sp>
    </p:spTree>
    <p:extLst>
      <p:ext uri="{BB962C8B-B14F-4D97-AF65-F5344CB8AC3E}">
        <p14:creationId xmlns:p14="http://schemas.microsoft.com/office/powerpoint/2010/main" val="143517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74D6-11F3-4E6D-9806-70A924E55560}"/>
              </a:ext>
            </a:extLst>
          </p:cNvPr>
          <p:cNvSpPr>
            <a:spLocks noGrp="1"/>
          </p:cNvSpPr>
          <p:nvPr>
            <p:ph type="title"/>
          </p:nvPr>
        </p:nvSpPr>
        <p:spPr/>
        <p:txBody>
          <a:bodyPr/>
          <a:lstStyle/>
          <a:p>
            <a:r>
              <a:rPr lang="en-US" dirty="0"/>
              <a:t>Quran about veracity</a:t>
            </a:r>
          </a:p>
        </p:txBody>
      </p:sp>
      <p:sp>
        <p:nvSpPr>
          <p:cNvPr id="3" name="Content Placeholder 2">
            <a:extLst>
              <a:ext uri="{FF2B5EF4-FFF2-40B4-BE49-F238E27FC236}">
                <a16:creationId xmlns:a16="http://schemas.microsoft.com/office/drawing/2014/main" id="{7E14FDEA-0C18-4F4C-B81D-33B62B01A23F}"/>
              </a:ext>
            </a:extLst>
          </p:cNvPr>
          <p:cNvSpPr>
            <a:spLocks noGrp="1"/>
          </p:cNvSpPr>
          <p:nvPr>
            <p:ph idx="1"/>
          </p:nvPr>
        </p:nvSpPr>
        <p:spPr/>
        <p:txBody>
          <a:bodyPr>
            <a:normAutofit/>
          </a:bodyPr>
          <a:lstStyle/>
          <a:p>
            <a:r>
              <a:rPr lang="ur-PK" dirty="0"/>
              <a:t>رجال </a:t>
            </a:r>
            <a:r>
              <a:rPr lang="ur-PK" dirty="0" err="1"/>
              <a:t>صدقوا</a:t>
            </a:r>
            <a:r>
              <a:rPr lang="ur-PK" dirty="0"/>
              <a:t> ما </a:t>
            </a:r>
            <a:r>
              <a:rPr lang="ur-PK" dirty="0" err="1"/>
              <a:t>عاھدوا</a:t>
            </a:r>
            <a:r>
              <a:rPr lang="ur-PK" dirty="0"/>
              <a:t> اللہ </a:t>
            </a:r>
            <a:r>
              <a:rPr lang="ur-PK" dirty="0" err="1"/>
              <a:t>علیہ</a:t>
            </a:r>
            <a:r>
              <a:rPr lang="ur-PK" dirty="0"/>
              <a:t> </a:t>
            </a:r>
          </a:p>
          <a:p>
            <a:pPr marL="0" indent="0">
              <a:buNone/>
            </a:pPr>
            <a:r>
              <a:rPr lang="en-US" dirty="0"/>
              <a:t>Some men are those who fulfilled their pledge to Allah.</a:t>
            </a:r>
          </a:p>
          <a:p>
            <a:pPr marL="0" indent="0">
              <a:buNone/>
            </a:pPr>
            <a:r>
              <a:rPr lang="ur-PK" dirty="0" err="1"/>
              <a:t>واذکر</a:t>
            </a:r>
            <a:r>
              <a:rPr lang="ur-PK" dirty="0"/>
              <a:t> فی الکتاب </a:t>
            </a:r>
            <a:r>
              <a:rPr lang="ur-PK" dirty="0" err="1"/>
              <a:t>ابراھیم</a:t>
            </a:r>
            <a:r>
              <a:rPr lang="ur-PK" dirty="0"/>
              <a:t> ، </a:t>
            </a:r>
            <a:r>
              <a:rPr lang="ur-PK" dirty="0" err="1"/>
              <a:t>انہ</a:t>
            </a:r>
            <a:r>
              <a:rPr lang="ur-PK" dirty="0"/>
              <a:t> کان </a:t>
            </a:r>
            <a:r>
              <a:rPr lang="ur-PK" dirty="0" err="1"/>
              <a:t>صدیقا</a:t>
            </a:r>
            <a:r>
              <a:rPr lang="ur-PK" dirty="0"/>
              <a:t> </a:t>
            </a:r>
            <a:r>
              <a:rPr lang="ur-PK" dirty="0" err="1"/>
              <a:t>نبیا</a:t>
            </a:r>
            <a:endParaRPr lang="ur-PK" dirty="0"/>
          </a:p>
          <a:p>
            <a:pPr marL="0" indent="0">
              <a:buNone/>
            </a:pPr>
            <a:r>
              <a:rPr lang="en-US" dirty="0"/>
              <a:t>And recall in the book the story of Abraham, verily he was truthful and a prophet.</a:t>
            </a:r>
          </a:p>
          <a:p>
            <a:pPr marL="0" indent="0">
              <a:buNone/>
            </a:pPr>
            <a:r>
              <a:rPr lang="ur-PK" dirty="0" err="1"/>
              <a:t>واذکر</a:t>
            </a:r>
            <a:r>
              <a:rPr lang="ur-PK" dirty="0"/>
              <a:t> فی الکتاب </a:t>
            </a:r>
            <a:r>
              <a:rPr lang="ur-PK" dirty="0" err="1"/>
              <a:t>ادریس</a:t>
            </a:r>
            <a:r>
              <a:rPr lang="ur-PK" dirty="0"/>
              <a:t> ، </a:t>
            </a:r>
            <a:r>
              <a:rPr lang="ur-PK" dirty="0" err="1"/>
              <a:t>انہ</a:t>
            </a:r>
            <a:r>
              <a:rPr lang="ur-PK" dirty="0"/>
              <a:t> کان </a:t>
            </a:r>
            <a:r>
              <a:rPr lang="ur-PK" dirty="0" err="1"/>
              <a:t>صدیقا</a:t>
            </a:r>
            <a:r>
              <a:rPr lang="ur-PK" dirty="0"/>
              <a:t> </a:t>
            </a:r>
            <a:r>
              <a:rPr lang="ur-PK" dirty="0" err="1"/>
              <a:t>نبیا</a:t>
            </a:r>
            <a:endParaRPr lang="ur-PK" dirty="0"/>
          </a:p>
          <a:p>
            <a:pPr marL="0" indent="0">
              <a:buNone/>
            </a:pPr>
            <a:r>
              <a:rPr lang="en-US" dirty="0"/>
              <a:t>And recall in the book the story of Idrees, verily he was truthful and a prophet.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652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B85C-AE5F-4F91-A950-06C5470FB0D8}"/>
              </a:ext>
            </a:extLst>
          </p:cNvPr>
          <p:cNvSpPr>
            <a:spLocks noGrp="1"/>
          </p:cNvSpPr>
          <p:nvPr>
            <p:ph type="title"/>
          </p:nvPr>
        </p:nvSpPr>
        <p:spPr/>
        <p:txBody>
          <a:bodyPr/>
          <a:lstStyle/>
          <a:p>
            <a:r>
              <a:rPr lang="en-US" dirty="0"/>
              <a:t>Holy prophet about veracity</a:t>
            </a:r>
          </a:p>
        </p:txBody>
      </p:sp>
      <p:sp>
        <p:nvSpPr>
          <p:cNvPr id="3" name="Content Placeholder 2">
            <a:extLst>
              <a:ext uri="{FF2B5EF4-FFF2-40B4-BE49-F238E27FC236}">
                <a16:creationId xmlns:a16="http://schemas.microsoft.com/office/drawing/2014/main" id="{B60A61E0-33DB-4A03-96CD-9DE7085AB19B}"/>
              </a:ext>
            </a:extLst>
          </p:cNvPr>
          <p:cNvSpPr>
            <a:spLocks noGrp="1"/>
          </p:cNvSpPr>
          <p:nvPr>
            <p:ph idx="1"/>
          </p:nvPr>
        </p:nvSpPr>
        <p:spPr/>
        <p:txBody>
          <a:bodyPr/>
          <a:lstStyle/>
          <a:p>
            <a:r>
              <a:rPr lang="en-US" dirty="0"/>
              <a:t>Verily truthfulness guides toward virtue, and virtue shows the path to heaven.</a:t>
            </a:r>
          </a:p>
          <a:p>
            <a:pPr marL="0" indent="0">
              <a:buNone/>
            </a:pPr>
            <a:endParaRPr lang="en-US" dirty="0"/>
          </a:p>
          <a:p>
            <a:endParaRPr lang="en-US" dirty="0"/>
          </a:p>
        </p:txBody>
      </p:sp>
    </p:spTree>
    <p:extLst>
      <p:ext uri="{BB962C8B-B14F-4D97-AF65-F5344CB8AC3E}">
        <p14:creationId xmlns:p14="http://schemas.microsoft.com/office/powerpoint/2010/main" val="202028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5BBE-F15A-457D-90E1-ED7187127870}"/>
              </a:ext>
            </a:extLst>
          </p:cNvPr>
          <p:cNvSpPr>
            <a:spLocks noGrp="1"/>
          </p:cNvSpPr>
          <p:nvPr>
            <p:ph type="title"/>
          </p:nvPr>
        </p:nvSpPr>
        <p:spPr/>
        <p:txBody>
          <a:bodyPr/>
          <a:lstStyle/>
          <a:p>
            <a:r>
              <a:rPr lang="en-US" dirty="0"/>
              <a:t>Degrees of veracity</a:t>
            </a:r>
          </a:p>
        </p:txBody>
      </p:sp>
      <p:sp>
        <p:nvSpPr>
          <p:cNvPr id="3" name="Content Placeholder 2">
            <a:extLst>
              <a:ext uri="{FF2B5EF4-FFF2-40B4-BE49-F238E27FC236}">
                <a16:creationId xmlns:a16="http://schemas.microsoft.com/office/drawing/2014/main" id="{BEEEC2C2-F745-407D-801E-D88676BA835C}"/>
              </a:ext>
            </a:extLst>
          </p:cNvPr>
          <p:cNvSpPr>
            <a:spLocks noGrp="1"/>
          </p:cNvSpPr>
          <p:nvPr>
            <p:ph idx="1"/>
          </p:nvPr>
        </p:nvSpPr>
        <p:spPr/>
        <p:txBody>
          <a:bodyPr>
            <a:normAutofit/>
          </a:bodyPr>
          <a:lstStyle/>
          <a:p>
            <a:pPr marL="514350" indent="-514350">
              <a:buAutoNum type="arabicPeriod"/>
            </a:pPr>
            <a:r>
              <a:rPr lang="en-US" dirty="0"/>
              <a:t>Veracity in speech</a:t>
            </a:r>
          </a:p>
          <a:p>
            <a:pPr marL="514350" indent="-514350">
              <a:buAutoNum type="arabicPeriod"/>
            </a:pPr>
            <a:r>
              <a:rPr lang="en-US" dirty="0"/>
              <a:t>In will and intention.</a:t>
            </a:r>
          </a:p>
          <a:p>
            <a:pPr marL="514350" indent="-514350">
              <a:buAutoNum type="arabicPeriod"/>
            </a:pPr>
            <a:r>
              <a:rPr lang="en-US" dirty="0"/>
              <a:t>In undertaking</a:t>
            </a:r>
          </a:p>
          <a:p>
            <a:pPr marL="514350" indent="-514350">
              <a:buAutoNum type="arabicPeriod"/>
            </a:pPr>
            <a:r>
              <a:rPr lang="en-US" dirty="0"/>
              <a:t>In Faithfulness</a:t>
            </a:r>
          </a:p>
          <a:p>
            <a:pPr marL="514350" indent="-514350">
              <a:buAutoNum type="arabicPeriod"/>
            </a:pPr>
            <a:r>
              <a:rPr lang="en-US" dirty="0"/>
              <a:t>In deeds </a:t>
            </a:r>
          </a:p>
          <a:p>
            <a:pPr marL="514350" indent="-514350">
              <a:buAutoNum type="arabicPeriod"/>
            </a:pPr>
            <a:r>
              <a:rPr lang="en-US" dirty="0"/>
              <a:t>In atrocities and investigation of faith.</a:t>
            </a:r>
            <a:endParaRPr lang="ur-PK" dirty="0"/>
          </a:p>
          <a:p>
            <a:pPr marL="0" indent="0">
              <a:buNone/>
            </a:pPr>
            <a:r>
              <a:rPr lang="en-US" dirty="0"/>
              <a:t>(</a:t>
            </a:r>
            <a:r>
              <a:rPr lang="ur-PK" dirty="0" err="1"/>
              <a:t>آزمائشوں</a:t>
            </a:r>
            <a:r>
              <a:rPr lang="ur-PK" dirty="0"/>
              <a:t> میں سچا ثابت ہونا</a:t>
            </a:r>
            <a:r>
              <a:rPr lang="en-US" dirty="0"/>
              <a:t>)</a:t>
            </a:r>
            <a:endParaRPr lang="ur-PK" dirty="0"/>
          </a:p>
          <a:p>
            <a:pPr marL="0" indent="0">
              <a:buNone/>
            </a:pPr>
            <a:r>
              <a:rPr lang="en-US" dirty="0"/>
              <a:t>The person embodying all these is “Siddique”(the veracious)and if he misses some then he is only “truthful”, not Siddique.</a:t>
            </a:r>
          </a:p>
        </p:txBody>
      </p:sp>
    </p:spTree>
    <p:extLst>
      <p:ext uri="{BB962C8B-B14F-4D97-AF65-F5344CB8AC3E}">
        <p14:creationId xmlns:p14="http://schemas.microsoft.com/office/powerpoint/2010/main" val="13717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75A2-28C1-43EB-9C5A-DC6A3A0EBEE4}"/>
              </a:ext>
            </a:extLst>
          </p:cNvPr>
          <p:cNvSpPr>
            <a:spLocks noGrp="1"/>
          </p:cNvSpPr>
          <p:nvPr>
            <p:ph type="title"/>
          </p:nvPr>
        </p:nvSpPr>
        <p:spPr/>
        <p:txBody>
          <a:bodyPr/>
          <a:lstStyle/>
          <a:p>
            <a:r>
              <a:rPr lang="en-US" dirty="0"/>
              <a:t>Veracity in speech</a:t>
            </a:r>
            <a:br>
              <a:rPr lang="en-US" dirty="0"/>
            </a:br>
            <a:endParaRPr lang="en-US" dirty="0"/>
          </a:p>
        </p:txBody>
      </p:sp>
      <p:sp>
        <p:nvSpPr>
          <p:cNvPr id="3" name="Content Placeholder 2">
            <a:extLst>
              <a:ext uri="{FF2B5EF4-FFF2-40B4-BE49-F238E27FC236}">
                <a16:creationId xmlns:a16="http://schemas.microsoft.com/office/drawing/2014/main" id="{F5FD418A-81FD-41D5-87E2-3CEB38130D49}"/>
              </a:ext>
            </a:extLst>
          </p:cNvPr>
          <p:cNvSpPr>
            <a:spLocks noGrp="1"/>
          </p:cNvSpPr>
          <p:nvPr>
            <p:ph idx="1"/>
          </p:nvPr>
        </p:nvSpPr>
        <p:spPr/>
        <p:txBody>
          <a:bodyPr/>
          <a:lstStyle/>
          <a:p>
            <a:r>
              <a:rPr lang="en-US" dirty="0"/>
              <a:t>The speech of man should be habituated to sounding out righteousness.</a:t>
            </a:r>
          </a:p>
          <a:p>
            <a:pPr marL="0" indent="0">
              <a:buNone/>
            </a:pPr>
            <a:endParaRPr lang="en-US" dirty="0"/>
          </a:p>
          <a:p>
            <a:endParaRPr lang="en-US" dirty="0"/>
          </a:p>
        </p:txBody>
      </p:sp>
    </p:spTree>
    <p:extLst>
      <p:ext uri="{BB962C8B-B14F-4D97-AF65-F5344CB8AC3E}">
        <p14:creationId xmlns:p14="http://schemas.microsoft.com/office/powerpoint/2010/main" val="406403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D08-F795-497F-BDA9-29C8BDDAB4AC}"/>
              </a:ext>
            </a:extLst>
          </p:cNvPr>
          <p:cNvSpPr>
            <a:spLocks noGrp="1"/>
          </p:cNvSpPr>
          <p:nvPr>
            <p:ph type="title"/>
          </p:nvPr>
        </p:nvSpPr>
        <p:spPr/>
        <p:txBody>
          <a:bodyPr/>
          <a:lstStyle/>
          <a:p>
            <a:r>
              <a:rPr lang="en-US" dirty="0"/>
              <a:t>Veracity in will</a:t>
            </a:r>
          </a:p>
        </p:txBody>
      </p:sp>
      <p:sp>
        <p:nvSpPr>
          <p:cNvPr id="3" name="Content Placeholder 2">
            <a:extLst>
              <a:ext uri="{FF2B5EF4-FFF2-40B4-BE49-F238E27FC236}">
                <a16:creationId xmlns:a16="http://schemas.microsoft.com/office/drawing/2014/main" id="{04B5E7CB-B341-4828-B786-741ABED064A7}"/>
              </a:ext>
            </a:extLst>
          </p:cNvPr>
          <p:cNvSpPr>
            <a:spLocks noGrp="1"/>
          </p:cNvSpPr>
          <p:nvPr>
            <p:ph idx="1"/>
          </p:nvPr>
        </p:nvSpPr>
        <p:spPr/>
        <p:txBody>
          <a:bodyPr/>
          <a:lstStyle/>
          <a:p>
            <a:r>
              <a:rPr lang="en-US" dirty="0"/>
              <a:t>In all deeds and actions of man there should be no consideration other than the will of Allah. that is sincerity.</a:t>
            </a:r>
          </a:p>
          <a:p>
            <a:r>
              <a:rPr lang="en-US" dirty="0"/>
              <a:t>In this veracity includes the apparent falsehood which is committed for the sake of unity or reconciliation between the believers.</a:t>
            </a:r>
          </a:p>
          <a:p>
            <a:pPr marL="0" indent="0">
              <a:buNone/>
            </a:pPr>
            <a:r>
              <a:rPr lang="ur-PK" dirty="0"/>
              <a:t>لیس </a:t>
            </a:r>
            <a:r>
              <a:rPr lang="ur-PK" dirty="0" err="1"/>
              <a:t>بکذاب</a:t>
            </a:r>
            <a:r>
              <a:rPr lang="ur-PK" dirty="0"/>
              <a:t> من اصلح بین اثنین۔ حدیث</a:t>
            </a:r>
          </a:p>
          <a:p>
            <a:pPr marL="0" indent="0">
              <a:buNone/>
            </a:pPr>
            <a:r>
              <a:rPr lang="en-US" dirty="0"/>
              <a:t>He is not liar whose speech is for bringing about peace between tow.</a:t>
            </a:r>
          </a:p>
          <a:p>
            <a:pPr marL="0" indent="0">
              <a:buNone/>
            </a:pPr>
            <a:endParaRPr lang="en-US" dirty="0"/>
          </a:p>
        </p:txBody>
      </p:sp>
    </p:spTree>
    <p:extLst>
      <p:ext uri="{BB962C8B-B14F-4D97-AF65-F5344CB8AC3E}">
        <p14:creationId xmlns:p14="http://schemas.microsoft.com/office/powerpoint/2010/main" val="418218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09C3-6443-49CC-8628-9BC08A1E8531}"/>
              </a:ext>
            </a:extLst>
          </p:cNvPr>
          <p:cNvSpPr>
            <a:spLocks noGrp="1"/>
          </p:cNvSpPr>
          <p:nvPr>
            <p:ph type="title"/>
          </p:nvPr>
        </p:nvSpPr>
        <p:spPr/>
        <p:txBody>
          <a:bodyPr/>
          <a:lstStyle/>
          <a:p>
            <a:r>
              <a:rPr lang="en-US" dirty="0"/>
              <a:t>Veracity in undertaking</a:t>
            </a:r>
          </a:p>
        </p:txBody>
      </p:sp>
      <p:sp>
        <p:nvSpPr>
          <p:cNvPr id="3" name="Content Placeholder 2">
            <a:extLst>
              <a:ext uri="{FF2B5EF4-FFF2-40B4-BE49-F238E27FC236}">
                <a16:creationId xmlns:a16="http://schemas.microsoft.com/office/drawing/2014/main" id="{8D0A4D6F-6F39-4D62-9463-EEA4DAF2534A}"/>
              </a:ext>
            </a:extLst>
          </p:cNvPr>
          <p:cNvSpPr>
            <a:spLocks noGrp="1"/>
          </p:cNvSpPr>
          <p:nvPr>
            <p:ph idx="1"/>
          </p:nvPr>
        </p:nvSpPr>
        <p:spPr/>
        <p:txBody>
          <a:bodyPr/>
          <a:lstStyle/>
          <a:p>
            <a:r>
              <a:rPr lang="en-US" dirty="0"/>
              <a:t>What ever a person says he should have the fullest intention to translate it into deed. and should have no doubt or tribulation in this regard.</a:t>
            </a:r>
          </a:p>
          <a:p>
            <a:r>
              <a:rPr lang="en-US" dirty="0" err="1"/>
              <a:t>Eg</a:t>
            </a:r>
            <a:r>
              <a:rPr lang="en-US" dirty="0"/>
              <a:t>: a person says</a:t>
            </a:r>
            <a:br>
              <a:rPr lang="en-US" dirty="0"/>
            </a:br>
            <a:r>
              <a:rPr lang="en-US" dirty="0"/>
              <a:t>	if I had wealth I would have spent it all in the way of Allah</a:t>
            </a:r>
          </a:p>
          <a:p>
            <a:pPr marL="0" indent="0">
              <a:buNone/>
            </a:pPr>
            <a:r>
              <a:rPr lang="en-US" dirty="0"/>
              <a:t>Such a person must have no reservation at the time of speech nor at the time when wealth is actually granted to him. </a:t>
            </a:r>
          </a:p>
        </p:txBody>
      </p:sp>
    </p:spTree>
    <p:extLst>
      <p:ext uri="{BB962C8B-B14F-4D97-AF65-F5344CB8AC3E}">
        <p14:creationId xmlns:p14="http://schemas.microsoft.com/office/powerpoint/2010/main" val="853013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855</TotalTime>
  <Words>1815</Words>
  <Application>Microsoft Office PowerPoint</Application>
  <PresentationFormat>On-screen Show (4:3)</PresentationFormat>
  <Paragraphs>135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_PDMS_Saleem_QuranFont</vt:lpstr>
      <vt:lpstr>Arial</vt:lpstr>
      <vt:lpstr>Century Gothic</vt:lpstr>
      <vt:lpstr>Wingdings 3</vt:lpstr>
      <vt:lpstr>Ion</vt:lpstr>
      <vt:lpstr>Ethical Values</vt:lpstr>
      <vt:lpstr>PowerPoint Presentation</vt:lpstr>
      <vt:lpstr>Truthfulness / veracity</vt:lpstr>
      <vt:lpstr>Quran about veracity</vt:lpstr>
      <vt:lpstr>Holy prophet about veracity</vt:lpstr>
      <vt:lpstr>Degrees of veracity</vt:lpstr>
      <vt:lpstr>Veracity in speech </vt:lpstr>
      <vt:lpstr>Veracity in will</vt:lpstr>
      <vt:lpstr>Veracity in undertaking</vt:lpstr>
      <vt:lpstr>Veracity in Faithfulness</vt:lpstr>
      <vt:lpstr>Veracity In deeds </vt:lpstr>
      <vt:lpstr>Veracity in conditions of investigation of eeman</vt:lpstr>
      <vt:lpstr>Forgiveness </vt:lpstr>
      <vt:lpstr>forgiveness</vt:lpstr>
      <vt:lpstr>forgiveness</vt:lpstr>
      <vt:lpstr>forgiveness</vt:lpstr>
      <vt:lpstr>forgiveness</vt:lpstr>
      <vt:lpstr>Hadith # 1</vt:lpstr>
      <vt:lpstr>Hadith # 2</vt:lpstr>
      <vt:lpstr>Hadith#3</vt:lpstr>
      <vt:lpstr>Hadith # 4</vt:lpstr>
      <vt:lpstr>Hadith# 5</vt:lpstr>
      <vt:lpstr>Hadith # 6 </vt:lpstr>
      <vt:lpstr>Hadith # 7</vt:lpstr>
      <vt:lpstr>Hadith # 8</vt:lpstr>
      <vt:lpstr>Hadith # 9</vt:lpstr>
      <vt:lpstr>Hadith # 10</vt:lpstr>
      <vt:lpstr>Hadith # 11</vt:lpstr>
      <vt:lpstr>Quiz# 3 4/12/2020 1.Hujjiyat e hadith means ………….(virtue of hadith,  authenticity of hadith, history of hadith) 2. verse # 3:164 shows ………(3,5,4,2,)responsibilities of holy  prophet. (PBUH) 3. there are …….(3,2,5,6)reasons that validate the killing of muslim 4. Dha’eef : a hadith reported by a person held as liar(true / false)  5. Sunnah means a manner of acting or mode of life(true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Values</dc:title>
  <dc:creator>Usama Sarfaraz</dc:creator>
  <cp:lastModifiedBy>ash_hab82 Sarfaraz</cp:lastModifiedBy>
  <cp:revision>66</cp:revision>
  <dcterms:created xsi:type="dcterms:W3CDTF">2017-04-27T02:49:32Z</dcterms:created>
  <dcterms:modified xsi:type="dcterms:W3CDTF">2020-12-10T18:30:29Z</dcterms:modified>
</cp:coreProperties>
</file>